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6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7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8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9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0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1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4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6.xml" ContentType="application/vnd.openxmlformats-officedocument.presentationml.notesSlide+xml"/>
  <Override PartName="/ppt/charts/chart25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6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27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8.xml" ContentType="application/vnd.openxmlformats-officedocument.drawingml.chart+xml"/>
  <Override PartName="/ppt/charts/chartEx3.xml" ContentType="application/vnd.ms-office.chartex+xml"/>
  <Override PartName="/ppt/charts/style23.xml" ContentType="application/vnd.ms-office.chartstyle+xml"/>
  <Override PartName="/ppt/charts/colors2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9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0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1.xml" ContentType="application/vnd.openxmlformats-officedocument.drawingml.chart+xml"/>
  <Override PartName="/ppt/notesSlides/notesSlide20.xml" ContentType="application/vnd.openxmlformats-officedocument.presentationml.notesSlide+xml"/>
  <Override PartName="/ppt/charts/chart3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1.xml" ContentType="application/vnd.openxmlformats-officedocument.presentationml.notesSlide+xml"/>
  <Override PartName="/ppt/charts/chart33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2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notesSlides/notesSlide23.xml" ContentType="application/vnd.openxmlformats-officedocument.presentationml.notesSlide+xml"/>
  <Override PartName="/ppt/charts/chart36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7.xml" ContentType="application/vnd.openxmlformats-officedocument.drawingml.chart+xml"/>
  <Override PartName="/ppt/charts/chartEx4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notesSlides/notesSlide24.xml" ContentType="application/vnd.openxmlformats-officedocument.presentationml.notesSlide+xml"/>
  <Override PartName="/ppt/charts/chart38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9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0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notesSlides/notesSlide25.xml" ContentType="application/vnd.openxmlformats-officedocument.presentationml.notesSlide+xml"/>
  <Override PartName="/ppt/charts/chart4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26.xml" ContentType="application/vnd.openxmlformats-officedocument.presentationml.notesSlide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7.xml" ContentType="application/vnd.openxmlformats-officedocument.presentationml.notesSlide+xml"/>
  <Override PartName="/ppt/charts/chart4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7.xml" ContentType="application/vnd.openxmlformats-officedocument.drawingml.chart+xml"/>
  <Override PartName="/ppt/charts/chartEx5.xml" ContentType="application/vnd.ms-office.chartex+xml"/>
  <Override PartName="/ppt/charts/style36.xml" ContentType="application/vnd.ms-office.chartstyle+xml"/>
  <Override PartName="/ppt/charts/colors36.xml" ContentType="application/vnd.ms-office.chartcolorstyle+xml"/>
  <Override PartName="/ppt/notesSlides/notesSlide28.xml" ContentType="application/vnd.openxmlformats-officedocument.presentationml.notesSlide+xml"/>
  <Override PartName="/ppt/charts/chart4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29.xml" ContentType="application/vnd.openxmlformats-officedocument.presentationml.notesSlide+xml"/>
  <Override PartName="/ppt/charts/chart4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5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30.xml" ContentType="application/vnd.openxmlformats-officedocument.presentationml.notesSlide+xml"/>
  <Override PartName="/ppt/charts/chart5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52.xml" ContentType="application/vnd.openxmlformats-officedocument.drawingml.chart+xml"/>
  <Override PartName="/ppt/notesSlides/notesSlide31.xml" ContentType="application/vnd.openxmlformats-officedocument.presentationml.notesSlide+xml"/>
  <Override PartName="/ppt/charts/chart53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54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34.xml" ContentType="application/vnd.openxmlformats-officedocument.presentationml.notesSlide+xml"/>
  <Override PartName="/ppt/charts/chart57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35.xml" ContentType="application/vnd.openxmlformats-officedocument.presentationml.notesSlide+xml"/>
  <Override PartName="/ppt/charts/chartEx6.xml" ContentType="application/vnd.ms-office.chartex+xml"/>
  <Override PartName="/ppt/charts/style44.xml" ContentType="application/vnd.ms-office.chartstyle+xml"/>
  <Override PartName="/ppt/charts/colors44.xml" ContentType="application/vnd.ms-office.chartcolorstyle+xml"/>
  <Override PartName="/ppt/notesSlides/notesSlide36.xml" ContentType="application/vnd.openxmlformats-officedocument.presentationml.notesSlide+xml"/>
  <Override PartName="/ppt/charts/chart58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37.xml" ContentType="application/vnd.openxmlformats-officedocument.presentationml.notesSlide+xml"/>
  <Override PartName="/ppt/charts/chart59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60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38.xml" ContentType="application/vnd.openxmlformats-officedocument.presentationml.notesSlide+xml"/>
  <Override PartName="/ppt/charts/chart61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39.xml" ContentType="application/vnd.openxmlformats-officedocument.presentationml.notesSlide+xml"/>
  <Override PartName="/ppt/charts/chart62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63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40.xml" ContentType="application/vnd.openxmlformats-officedocument.presentationml.notesSlide+xml"/>
  <Override PartName="/ppt/charts/chart64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65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41.xml" ContentType="application/vnd.openxmlformats-officedocument.presentationml.notesSlide+xml"/>
  <Override PartName="/ppt/charts/chart66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7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42.xml" ContentType="application/vnd.openxmlformats-officedocument.presentationml.notesSlide+xml"/>
  <Override PartName="/ppt/charts/chart68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43.xml" ContentType="application/vnd.openxmlformats-officedocument.presentationml.notesSlide+xml"/>
  <Override PartName="/ppt/charts/chartEx7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charts/chart71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notesSlides/notesSlide44.xml" ContentType="application/vnd.openxmlformats-officedocument.presentationml.notesSlide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74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45.xml" ContentType="application/vnd.openxmlformats-officedocument.presentationml.notesSlide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notesSlides/notesSlide46.xml" ContentType="application/vnd.openxmlformats-officedocument.presentationml.notesSlide+xml"/>
  <Override PartName="/ppt/charts/chart77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78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49.xml" ContentType="application/vnd.openxmlformats-officedocument.presentationml.notesSlide+xml"/>
  <Override PartName="/ppt/charts/chart79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80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50.xml" ContentType="application/vnd.openxmlformats-officedocument.presentationml.notesSlide+xml"/>
  <Override PartName="/ppt/charts/chart81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51.xml" ContentType="application/vnd.openxmlformats-officedocument.presentationml.notesSlide+xml"/>
  <Override PartName="/ppt/charts/chart82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52.xml" ContentType="application/vnd.openxmlformats-officedocument.presentationml.notesSlide+xml"/>
  <Override PartName="/ppt/charts/chartEx8.xml" ContentType="application/vnd.ms-office.chartex+xml"/>
  <Override PartName="/ppt/charts/style67.xml" ContentType="application/vnd.ms-office.chartstyle+xml"/>
  <Override PartName="/ppt/charts/colors67.xml" ContentType="application/vnd.ms-office.chartcolorstyle+xml"/>
  <Override PartName="/ppt/charts/chart83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53.xml" ContentType="application/vnd.openxmlformats-officedocument.presentationml.notesSlide+xml"/>
  <Override PartName="/ppt/charts/chart84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85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54.xml" ContentType="application/vnd.openxmlformats-officedocument.presentationml.notesSlide+xml"/>
  <Override PartName="/ppt/charts/chart86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87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55.xml" ContentType="application/vnd.openxmlformats-officedocument.presentationml.notesSlide+xml"/>
  <Override PartName="/ppt/charts/chart88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notesSlides/notesSlide56.xml" ContentType="application/vnd.openxmlformats-officedocument.presentationml.notesSlide+xml"/>
  <Override PartName="/ppt/charts/chart89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90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842" r:id="rId2"/>
    <p:sldId id="799" r:id="rId3"/>
    <p:sldId id="839" r:id="rId4"/>
    <p:sldId id="724" r:id="rId5"/>
    <p:sldId id="878" r:id="rId6"/>
    <p:sldId id="767" r:id="rId7"/>
    <p:sldId id="769" r:id="rId8"/>
    <p:sldId id="892" r:id="rId9"/>
    <p:sldId id="891" r:id="rId10"/>
    <p:sldId id="881" r:id="rId11"/>
    <p:sldId id="893" r:id="rId12"/>
    <p:sldId id="887" r:id="rId13"/>
    <p:sldId id="868" r:id="rId14"/>
    <p:sldId id="798" r:id="rId15"/>
    <p:sldId id="879" r:id="rId16"/>
    <p:sldId id="866" r:id="rId17"/>
    <p:sldId id="872" r:id="rId18"/>
    <p:sldId id="894" r:id="rId19"/>
    <p:sldId id="642" r:id="rId20"/>
    <p:sldId id="880" r:id="rId21"/>
    <p:sldId id="896" r:id="rId22"/>
    <p:sldId id="928" r:id="rId23"/>
    <p:sldId id="912" r:id="rId24"/>
    <p:sldId id="786" r:id="rId25"/>
    <p:sldId id="913" r:id="rId26"/>
    <p:sldId id="918" r:id="rId27"/>
    <p:sldId id="917" r:id="rId28"/>
    <p:sldId id="919" r:id="rId29"/>
    <p:sldId id="920" r:id="rId30"/>
    <p:sldId id="927" r:id="rId31"/>
    <p:sldId id="921" r:id="rId32"/>
    <p:sldId id="922" r:id="rId33"/>
    <p:sldId id="923" r:id="rId34"/>
    <p:sldId id="925" r:id="rId35"/>
    <p:sldId id="926" r:id="rId36"/>
    <p:sldId id="903" r:id="rId37"/>
    <p:sldId id="950" r:id="rId38"/>
    <p:sldId id="930" r:id="rId39"/>
    <p:sldId id="929" r:id="rId40"/>
    <p:sldId id="932" r:id="rId41"/>
    <p:sldId id="931" r:id="rId42"/>
    <p:sldId id="939" r:id="rId43"/>
    <p:sldId id="941" r:id="rId44"/>
    <p:sldId id="940" r:id="rId45"/>
    <p:sldId id="935" r:id="rId46"/>
    <p:sldId id="948" r:id="rId47"/>
    <p:sldId id="934" r:id="rId48"/>
    <p:sldId id="936" r:id="rId49"/>
    <p:sldId id="937" r:id="rId50"/>
    <p:sldId id="949" r:id="rId51"/>
    <p:sldId id="944" r:id="rId52"/>
    <p:sldId id="906" r:id="rId53"/>
    <p:sldId id="953" r:id="rId54"/>
    <p:sldId id="967" r:id="rId55"/>
    <p:sldId id="952" r:id="rId56"/>
    <p:sldId id="951" r:id="rId57"/>
    <p:sldId id="974" r:id="rId58"/>
    <p:sldId id="956" r:id="rId59"/>
    <p:sldId id="954" r:id="rId60"/>
    <p:sldId id="957" r:id="rId61"/>
    <p:sldId id="955" r:id="rId62"/>
    <p:sldId id="958" r:id="rId63"/>
    <p:sldId id="960" r:id="rId64"/>
    <p:sldId id="962" r:id="rId65"/>
    <p:sldId id="963" r:id="rId66"/>
    <p:sldId id="964" r:id="rId67"/>
    <p:sldId id="966" r:id="rId68"/>
    <p:sldId id="969" r:id="rId69"/>
    <p:sldId id="971" r:id="rId70"/>
    <p:sldId id="972" r:id="rId71"/>
    <p:sldId id="973" r:id="rId72"/>
    <p:sldId id="908" r:id="rId73"/>
    <p:sldId id="909" r:id="rId74"/>
    <p:sldId id="910" r:id="rId75"/>
    <p:sldId id="911" r:id="rId76"/>
    <p:sldId id="76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6DA98-AEAD-492C-8D9C-6AB0555BD3CF}">
          <p14:sldIdLst>
            <p14:sldId id="842"/>
          </p14:sldIdLst>
        </p14:section>
        <p14:section name="00 - Introduction" id="{AA298131-FA02-4CAC-8A78-4AE77A6D61A9}">
          <p14:sldIdLst>
            <p14:sldId id="799"/>
            <p14:sldId id="839"/>
            <p14:sldId id="724"/>
            <p14:sldId id="878"/>
            <p14:sldId id="767"/>
            <p14:sldId id="769"/>
            <p14:sldId id="892"/>
          </p14:sldIdLst>
        </p14:section>
        <p14:section name="01 - Contexte général" id="{80C3AAA2-18F3-409A-90F9-512F34A5745B}">
          <p14:sldIdLst>
            <p14:sldId id="891"/>
            <p14:sldId id="881"/>
            <p14:sldId id="893"/>
            <p14:sldId id="887"/>
            <p14:sldId id="868"/>
            <p14:sldId id="798"/>
            <p14:sldId id="879"/>
            <p14:sldId id="866"/>
            <p14:sldId id="872"/>
            <p14:sldId id="894"/>
            <p14:sldId id="642"/>
            <p14:sldId id="880"/>
          </p14:sldIdLst>
        </p14:section>
        <p14:section name="02 - Distribution &amp; assortiment" id="{72E8CF37-7620-4134-83C0-2C2E4AB3F4EE}">
          <p14:sldIdLst>
            <p14:sldId id="896"/>
            <p14:sldId id="928"/>
            <p14:sldId id="912"/>
            <p14:sldId id="786"/>
            <p14:sldId id="913"/>
            <p14:sldId id="918"/>
            <p14:sldId id="917"/>
            <p14:sldId id="919"/>
            <p14:sldId id="920"/>
            <p14:sldId id="927"/>
            <p14:sldId id="921"/>
            <p14:sldId id="922"/>
            <p14:sldId id="923"/>
            <p14:sldId id="925"/>
            <p14:sldId id="926"/>
          </p14:sldIdLst>
        </p14:section>
        <p14:section name="03 - Politique tarifaire" id="{A96CAD50-B362-4B32-9EF8-6821F94017FA}">
          <p14:sldIdLst>
            <p14:sldId id="903"/>
            <p14:sldId id="950"/>
            <p14:sldId id="930"/>
            <p14:sldId id="929"/>
            <p14:sldId id="932"/>
            <p14:sldId id="931"/>
            <p14:sldId id="939"/>
            <p14:sldId id="941"/>
            <p14:sldId id="940"/>
            <p14:sldId id="935"/>
            <p14:sldId id="948"/>
            <p14:sldId id="934"/>
            <p14:sldId id="936"/>
            <p14:sldId id="937"/>
            <p14:sldId id="949"/>
            <p14:sldId id="944"/>
          </p14:sldIdLst>
        </p14:section>
        <p14:section name="04 - Analyse promotionnelle" id="{AB1FCE53-871B-45B2-8498-22460D72E0C4}">
          <p14:sldIdLst>
            <p14:sldId id="906"/>
            <p14:sldId id="953"/>
            <p14:sldId id="967"/>
            <p14:sldId id="952"/>
            <p14:sldId id="951"/>
            <p14:sldId id="974"/>
            <p14:sldId id="956"/>
            <p14:sldId id="954"/>
            <p14:sldId id="957"/>
            <p14:sldId id="955"/>
            <p14:sldId id="958"/>
            <p14:sldId id="960"/>
            <p14:sldId id="962"/>
            <p14:sldId id="963"/>
            <p14:sldId id="964"/>
            <p14:sldId id="966"/>
            <p14:sldId id="969"/>
            <p14:sldId id="971"/>
            <p14:sldId id="972"/>
            <p14:sldId id="973"/>
          </p14:sldIdLst>
        </p14:section>
        <p14:section name="05 - Disponibilité et ruptures" id="{E8076E1E-1AF8-4244-B229-2CC285D15A49}">
          <p14:sldIdLst>
            <p14:sldId id="908"/>
            <p14:sldId id="909"/>
          </p14:sldIdLst>
        </p14:section>
        <p14:section name="06 - Territoires commerciaux" id="{A1E386E8-9D42-48A4-815A-02CCCFDE9837}">
          <p14:sldIdLst>
            <p14:sldId id="910"/>
            <p14:sldId id="911"/>
          </p14:sldIdLst>
        </p14:section>
        <p14:section name="INSPI" id="{D4E7A180-6426-474D-B763-F05EC40D54AA}">
          <p14:sldIdLst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CE"/>
    <a:srgbClr val="D2F3F2"/>
    <a:srgbClr val="FFFFFF"/>
    <a:srgbClr val="000000"/>
    <a:srgbClr val="E4E7F8"/>
    <a:srgbClr val="D9D9D9"/>
    <a:srgbClr val="576CD4"/>
    <a:srgbClr val="E77E8A"/>
    <a:srgbClr val="F2F2F2"/>
    <a:srgbClr val="D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040" autoAdjust="0"/>
    <p:restoredTop sz="96081" autoAdjust="0"/>
  </p:normalViewPr>
  <p:slideViewPr>
    <p:cSldViewPr snapToGrid="0">
      <p:cViewPr varScale="1">
        <p:scale>
          <a:sx n="78" d="100"/>
          <a:sy n="78" d="100"/>
        </p:scale>
        <p:origin x="96" y="61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5" Type="http://schemas.openxmlformats.org/officeDocument/2006/relationships/oleObject" Target="file:///C:\Users\mosch\Bureau\KAIVAA\kaivaa-builder\templates\SAMMPO\master.xlsx" TargetMode="External"/><Relationship Id="rId4" Type="http://schemas.openxmlformats.org/officeDocument/2006/relationships/image" Target="../media/image56.png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mosch\Bureau\KAIVAA\kaivaa-builder\templates\SAMMPO\master.xlsx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microsoft.com/office/2011/relationships/chartColorStyle" Target="colors11.xml"/><Relationship Id="rId1" Type="http://schemas.microsoft.com/office/2011/relationships/chartStyle" Target="style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6" Type="http://schemas.openxmlformats.org/officeDocument/2006/relationships/oleObject" Target="file:///C:\Users\mosch\Bureau\KAIVAA\kaivaa-builder\templates\SAMMPO\master.xlsx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templates\SAMMPO\master.xlsx" TargetMode="External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mosch\Bureau\KAIVAA\kaivaa-builder\templates\SAMMPO\master.xlsx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oleObject" Target="file:///C:\Users\mosch\Bureau\KAIVAA\kaivaa-builder\templates\SAMMPO\mast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373878676466646"/>
          <c:y val="3.1106394557338414E-2"/>
          <c:w val="0.50321643579064179"/>
          <c:h val="0.9377872108853231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Context'!$G$6:$G$30</c:f>
              <c:numCache>
                <c:formatCode>General</c:formatCode>
                <c:ptCount val="25"/>
                <c:pt idx="0">
                  <c:v>356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A-4EE6-A2B3-B0E6A0898D23}"/>
            </c:ext>
          </c:extLst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Context'!$H$6:$H$30</c:f>
              <c:numCache>
                <c:formatCode>General</c:formatCode>
                <c:ptCount val="25"/>
                <c:pt idx="0">
                  <c:v>0</c:v>
                </c:pt>
                <c:pt idx="1">
                  <c:v>755</c:v>
                </c:pt>
                <c:pt idx="2">
                  <c:v>751</c:v>
                </c:pt>
                <c:pt idx="3">
                  <c:v>750</c:v>
                </c:pt>
                <c:pt idx="4">
                  <c:v>734</c:v>
                </c:pt>
                <c:pt idx="5">
                  <c:v>731</c:v>
                </c:pt>
                <c:pt idx="6">
                  <c:v>729</c:v>
                </c:pt>
                <c:pt idx="7">
                  <c:v>727</c:v>
                </c:pt>
                <c:pt idx="8">
                  <c:v>726</c:v>
                </c:pt>
                <c:pt idx="9">
                  <c:v>716</c:v>
                </c:pt>
                <c:pt idx="10">
                  <c:v>715</c:v>
                </c:pt>
                <c:pt idx="11">
                  <c:v>661</c:v>
                </c:pt>
                <c:pt idx="12">
                  <c:v>635</c:v>
                </c:pt>
                <c:pt idx="13">
                  <c:v>530</c:v>
                </c:pt>
                <c:pt idx="14">
                  <c:v>452</c:v>
                </c:pt>
                <c:pt idx="15">
                  <c:v>441</c:v>
                </c:pt>
                <c:pt idx="16">
                  <c:v>424</c:v>
                </c:pt>
                <c:pt idx="17">
                  <c:v>407</c:v>
                </c:pt>
                <c:pt idx="18">
                  <c:v>390</c:v>
                </c:pt>
                <c:pt idx="19">
                  <c:v>374</c:v>
                </c:pt>
                <c:pt idx="20">
                  <c:v>365</c:v>
                </c:pt>
                <c:pt idx="21">
                  <c:v>359</c:v>
                </c:pt>
                <c:pt idx="22">
                  <c:v>352</c:v>
                </c:pt>
                <c:pt idx="23">
                  <c:v>349</c:v>
                </c:pt>
                <c:pt idx="24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A-4EE6-A2B3-B0E6A0898D23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accent4"/>
                        </a:solidFill>
                        <a:latin typeface="Aptos Display" panose="020B0004020202020204" pitchFamily="34" charset="0"/>
                        <a:ea typeface="+mn-ea"/>
                        <a:cs typeface="+mn-cs"/>
                      </a:defRPr>
                    </a:pPr>
                    <a:fld id="{C19154BB-2610-449D-B1B4-7CE0F64EAE8D}" type="CELLRANGE">
                      <a:rPr lang="en-US">
                        <a:solidFill>
                          <a:schemeClr val="accent4"/>
                        </a:solidFill>
                      </a:rPr>
                      <a:pPr>
                        <a:defRPr b="1">
                          <a:solidFill>
                            <a:schemeClr val="accent4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4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E3A-4EE6-A2B3-B0E6A0898D2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24D68D1-B364-4958-9BE3-4FD21083E2C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E3A-4EE6-A2B3-B0E6A0898D2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C10F484-6B52-46CB-B3EA-75BACAA4FA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E3A-4EE6-A2B3-B0E6A0898D2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AD29783-FA83-4DEB-BF6F-1B47F3DB2B6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2E3A-4EE6-A2B3-B0E6A0898D2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B45F37-1100-4444-9D12-4EDB1E3558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2E3A-4EE6-A2B3-B0E6A0898D2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4C0FA6B-2FFE-4983-8A17-617AA7C6E9F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2E3A-4EE6-A2B3-B0E6A0898D2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2DA3E56-AAA9-48B0-90D8-A67A2D353BF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2E3A-4EE6-A2B3-B0E6A0898D2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41D0BD3-47C7-4E7F-9F6D-896A140521F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2E3A-4EE6-A2B3-B0E6A0898D2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4863AE4-2A1A-46B3-A952-5732B3D9D74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2E3A-4EE6-A2B3-B0E6A0898D2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8DEA867-55D2-488C-A92B-EE6BAC81DA4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2E3A-4EE6-A2B3-B0E6A0898D2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FEB3F9B-5962-408A-AA00-DFE9598A50C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2E3A-4EE6-A2B3-B0E6A0898D2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40ABBBF-861F-4EEA-A120-86D7075A1F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2E3A-4EE6-A2B3-B0E6A0898D2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B79EB21-F1F6-4416-8812-0FDCEF5D364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2E3A-4EE6-A2B3-B0E6A0898D2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8A79584-7E1B-414A-943D-BF17C9CA70A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2E3A-4EE6-A2B3-B0E6A0898D2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AC6EAE0-C40A-48EB-9D1F-D68544D41A0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2E3A-4EE6-A2B3-B0E6A0898D2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6AC8AFF-E08B-4F6E-BE53-BDE7FB63BB6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2E3A-4EE6-A2B3-B0E6A0898D2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BECE871-F116-4166-83A0-CED66223288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2E3A-4EE6-A2B3-B0E6A0898D2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F653E9B0-EFE9-4894-90DE-0A69FF6484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2E3A-4EE6-A2B3-B0E6A0898D2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49B356B-72B8-4949-A445-4E951827665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2E3A-4EE6-A2B3-B0E6A0898D2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77775BF-13D6-441F-9FF5-D71C142DAD4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2E3A-4EE6-A2B3-B0E6A0898D2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FA680C5E-DA8F-48C2-83AE-0676CDCA09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2E3A-4EE6-A2B3-B0E6A0898D2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5ED77BA6-C2F7-4BF6-A5F0-B3B7849E779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2E3A-4EE6-A2B3-B0E6A0898D2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5B3FCEA1-DFF3-4B20-96F6-22F8C143DDE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2E3A-4EE6-A2B3-B0E6A0898D2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FE857BC-BE4D-44C1-AC37-BBE4C5323CC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2E3A-4EE6-A2B3-B0E6A0898D23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91333268-6DC3-4175-AF7E-CD570BDA0DA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2E3A-4EE6-A2B3-B0E6A0898D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Context'!$I$6:$I$30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Context'!$K$6:$K$30</c15:f>
                <c15:dlblRangeCache>
                  <c:ptCount val="25"/>
                  <c:pt idx="0">
                    <c:v>356 (47%)</c:v>
                  </c:pt>
                  <c:pt idx="1">
                    <c:v>755 (100%)</c:v>
                  </c:pt>
                  <c:pt idx="2">
                    <c:v>751 (99%)</c:v>
                  </c:pt>
                  <c:pt idx="3">
                    <c:v>750 (99%)</c:v>
                  </c:pt>
                  <c:pt idx="4">
                    <c:v>734 (97%)</c:v>
                  </c:pt>
                  <c:pt idx="5">
                    <c:v>731 (97%)</c:v>
                  </c:pt>
                  <c:pt idx="6">
                    <c:v>729 (96%)</c:v>
                  </c:pt>
                  <c:pt idx="7">
                    <c:v>727 (96%)</c:v>
                  </c:pt>
                  <c:pt idx="8">
                    <c:v>726 (96%)</c:v>
                  </c:pt>
                  <c:pt idx="9">
                    <c:v>716 (95%)</c:v>
                  </c:pt>
                  <c:pt idx="10">
                    <c:v>715 (94%)</c:v>
                  </c:pt>
                  <c:pt idx="11">
                    <c:v>661 (87%)</c:v>
                  </c:pt>
                  <c:pt idx="12">
                    <c:v>635 (84%)</c:v>
                  </c:pt>
                  <c:pt idx="13">
                    <c:v>530 (70%)</c:v>
                  </c:pt>
                  <c:pt idx="14">
                    <c:v>452 (60%)</c:v>
                  </c:pt>
                  <c:pt idx="15">
                    <c:v>441 (58%)</c:v>
                  </c:pt>
                  <c:pt idx="16">
                    <c:v>424 (56%)</c:v>
                  </c:pt>
                  <c:pt idx="17">
                    <c:v>407 (54%)</c:v>
                  </c:pt>
                  <c:pt idx="18">
                    <c:v>390 (52%)</c:v>
                  </c:pt>
                  <c:pt idx="19">
                    <c:v>374 (49%)</c:v>
                  </c:pt>
                  <c:pt idx="20">
                    <c:v>365 (48%)</c:v>
                  </c:pt>
                  <c:pt idx="21">
                    <c:v>359 (47%)</c:v>
                  </c:pt>
                  <c:pt idx="22">
                    <c:v>352 (47%)</c:v>
                  </c:pt>
                  <c:pt idx="23">
                    <c:v>349 (46%)</c:v>
                  </c:pt>
                  <c:pt idx="24">
                    <c:v>280 (37%)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2E3A-4EE6-A2B3-B0E6A0898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2464192"/>
        <c:axId val="362465152"/>
      </c:barChart>
      <c:catAx>
        <c:axId val="362464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2465152"/>
        <c:crosses val="autoZero"/>
        <c:auto val="1"/>
        <c:lblAlgn val="ctr"/>
        <c:lblOffset val="100"/>
        <c:noMultiLvlLbl val="0"/>
      </c:catAx>
      <c:valAx>
        <c:axId val="3624651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36246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680076755111494E-2"/>
          <c:y val="3.8101708414716551E-2"/>
          <c:w val="0.89991376077990248"/>
          <c:h val="0.7754443864565341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'A0 - Distributeur'!$Z$6</c:f>
              <c:strCache>
                <c:ptCount val="1"/>
                <c:pt idx="0">
                  <c:v>Whisky</c:v>
                </c:pt>
              </c:strCache>
            </c:strRef>
          </c:tx>
          <c:spPr>
            <a:solidFill>
              <a:schemeClr val="tx2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Distributeur'!$Z$7:$Z$15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26</c:v>
                </c:pt>
                <c:pt idx="4">
                  <c:v>3</c:v>
                </c:pt>
                <c:pt idx="5">
                  <c:v>43</c:v>
                </c:pt>
                <c:pt idx="6">
                  <c:v>11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9A-494A-8C18-E9E0A1020139}"/>
            </c:ext>
          </c:extLst>
        </c:ser>
        <c:ser>
          <c:idx val="1"/>
          <c:order val="1"/>
          <c:tx>
            <c:strRef>
              <c:f>'A0 - Distributeur'!$AA$6</c:f>
              <c:strCache>
                <c:ptCount val="1"/>
                <c:pt idx="0">
                  <c:v>Autres rayons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Distributeur'!$AA$7:$AA$15</c:f>
              <c:numCache>
                <c:formatCode>General</c:formatCode>
                <c:ptCount val="9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114</c:v>
                </c:pt>
                <c:pt idx="4">
                  <c:v>18</c:v>
                </c:pt>
                <c:pt idx="5">
                  <c:v>118</c:v>
                </c:pt>
                <c:pt idx="6">
                  <c:v>8</c:v>
                </c:pt>
                <c:pt idx="7">
                  <c:v>4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1694367"/>
        <c:axId val="911695327"/>
      </c:barChart>
      <c:barChart>
        <c:barDir val="col"/>
        <c:grouping val="stacked"/>
        <c:varyColors val="0"/>
        <c:ser>
          <c:idx val="2"/>
          <c:order val="2"/>
          <c:tx>
            <c:strRef>
              <c:f>'A0 - Distributeur'!$AB$6</c:f>
              <c:strCache>
                <c:ptCount val="1"/>
              </c:strCache>
            </c:strRef>
          </c:tx>
          <c:spPr>
            <a:solidFill>
              <a:srgbClr val="2FB3B0">
                <a:alpha val="5098"/>
              </a:srgb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56270C8D-216F-4166-8C78-2C9B59D8779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5A9A-494A-8C18-E9E0A10201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D0280A83-A36F-4B59-8FE6-829B4A2479F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5A9A-494A-8C18-E9E0A102013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31C13A64-1768-4653-868E-3AED168CCD99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5A9A-494A-8C18-E9E0A1020139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65123351-A5A4-418F-86C4-73B9DE2BFB42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5A9A-494A-8C18-E9E0A1020139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5BEC791-BCB8-442B-859E-7484BC3AA4DF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5A9A-494A-8C18-E9E0A1020139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EFB264C-164A-44A2-9729-EFB778E33D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5A9A-494A-8C18-E9E0A1020139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2F6FB2F1-7B56-4DF0-B934-1033D5B6176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5A9A-494A-8C18-E9E0A1020139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00BF8178-C73C-45ED-81CB-1DD8FA40D63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5A9A-494A-8C18-E9E0A1020139}"/>
                </c:ext>
              </c:extLst>
            </c:dLbl>
            <c:dLbl>
              <c:idx val="8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C4D71FD5-DF77-4DC3-8731-B7609B021C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5A9A-494A-8C18-E9E0A1020139}"/>
                </c:ext>
              </c:extLst>
            </c:dLbl>
            <c:spPr>
              <a:solidFill>
                <a:srgbClr val="2FB3B0">
                  <a:alpha val="80000"/>
                </a:srgbClr>
              </a:solidFill>
              <a:ln w="28575">
                <a:solidFill>
                  <a:schemeClr val="accent4"/>
                </a:solidFill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Distributeur'!$AB$7:$AB$15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Distributeur'!$AC$7:$AC$15</c15:f>
                <c15:dlblRangeCache>
                  <c:ptCount val="9"/>
                  <c:pt idx="0">
                    <c:v>William Peel</c:v>
                  </c:pt>
                  <c:pt idx="1">
                    <c:v>William Peel</c:v>
                  </c:pt>
                  <c:pt idx="2">
                    <c:v>William Peel</c:v>
                  </c:pt>
                  <c:pt idx="3">
                    <c:v>William Peel</c:v>
                  </c:pt>
                  <c:pt idx="4">
                    <c:v>William Peel</c:v>
                  </c:pt>
                  <c:pt idx="5">
                    <c:v>William Peel</c:v>
                  </c:pt>
                  <c:pt idx="6">
                    <c:v>William Peel</c:v>
                  </c:pt>
                  <c:pt idx="7">
                    <c:v>William Peel</c:v>
                  </c:pt>
                  <c:pt idx="8">
                    <c:v>William Peel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02593103"/>
        <c:axId val="802594543"/>
      </c:barChart>
      <c:catAx>
        <c:axId val="91169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du prix moyen par litre par marque</a:t>
                </a:r>
              </a:p>
            </c:rich>
          </c:tx>
          <c:layout>
            <c:manualLayout>
              <c:xMode val="edge"/>
              <c:yMode val="edge"/>
              <c:x val="0.34408886389201349"/>
              <c:y val="0.915518863056140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5327"/>
        <c:crosses val="autoZero"/>
        <c:auto val="1"/>
        <c:lblAlgn val="ctr"/>
        <c:lblOffset val="100"/>
        <c:noMultiLvlLbl val="0"/>
      </c:catAx>
      <c:valAx>
        <c:axId val="9116953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marques</a:t>
                </a:r>
              </a:p>
            </c:rich>
          </c:tx>
          <c:layout>
            <c:manualLayout>
              <c:xMode val="edge"/>
              <c:yMode val="edge"/>
              <c:x val="0"/>
              <c:y val="0.225472087584247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4367"/>
        <c:crosses val="autoZero"/>
        <c:crossBetween val="between"/>
      </c:valAx>
      <c:valAx>
        <c:axId val="802594543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3103"/>
        <c:crosses val="max"/>
        <c:crossBetween val="between"/>
      </c:valAx>
      <c:catAx>
        <c:axId val="802593103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4543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77140222269300318"/>
          <c:y val="0.91956767047948973"/>
          <c:w val="0.21609834654128043"/>
          <c:h val="6.33847078090890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2224430447260815"/>
          <c:y val="3.7809270768237292E-2"/>
          <c:w val="0.2433573345524428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'A0 - Distributeur'!$AZ$6</c:f>
              <c:strCache>
                <c:ptCount val="1"/>
                <c:pt idx="0">
                  <c:v># magasins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Distributeur'!$AX$7:$AX$19</c:f>
              <c:strCache>
                <c:ptCount val="13"/>
                <c:pt idx="0">
                  <c:v>Grand Est</c:v>
                </c:pt>
                <c:pt idx="1">
                  <c:v>Nouvelle-Aquitaine</c:v>
                </c:pt>
                <c:pt idx="2">
                  <c:v>Hauts-de-France</c:v>
                </c:pt>
                <c:pt idx="3">
                  <c:v>Bretagne</c:v>
                </c:pt>
                <c:pt idx="4">
                  <c:v>Normandie</c:v>
                </c:pt>
                <c:pt idx="5">
                  <c:v>Occitanie</c:v>
                </c:pt>
                <c:pt idx="6">
                  <c:v>Pays de la Loire</c:v>
                </c:pt>
                <c:pt idx="7">
                  <c:v>Auvergne-Rhône-Alpes</c:v>
                </c:pt>
                <c:pt idx="8">
                  <c:v>Île-de-France</c:v>
                </c:pt>
                <c:pt idx="9">
                  <c:v>Centre-Val de Loire</c:v>
                </c:pt>
                <c:pt idx="10">
                  <c:v>Provence-Alpes-Côte d'Azur</c:v>
                </c:pt>
                <c:pt idx="11">
                  <c:v>Bourgogne-Franche-Comté</c:v>
                </c:pt>
                <c:pt idx="12">
                  <c:v>Corse</c:v>
                </c:pt>
              </c:strCache>
            </c:strRef>
          </c:cat>
          <c:val>
            <c:numRef>
              <c:f>'A0 - Distributeur'!$AZ$7:$AZ$19</c:f>
              <c:numCache>
                <c:formatCode>General</c:formatCode>
                <c:ptCount val="13"/>
                <c:pt idx="0" formatCode="#,##0">
                  <c:v>98</c:v>
                </c:pt>
                <c:pt idx="1">
                  <c:v>96</c:v>
                </c:pt>
                <c:pt idx="2">
                  <c:v>84</c:v>
                </c:pt>
                <c:pt idx="3">
                  <c:v>81</c:v>
                </c:pt>
                <c:pt idx="4">
                  <c:v>62</c:v>
                </c:pt>
                <c:pt idx="5">
                  <c:v>60</c:v>
                </c:pt>
                <c:pt idx="6">
                  <c:v>60</c:v>
                </c:pt>
                <c:pt idx="7">
                  <c:v>60</c:v>
                </c:pt>
                <c:pt idx="8">
                  <c:v>51</c:v>
                </c:pt>
                <c:pt idx="9">
                  <c:v>38</c:v>
                </c:pt>
                <c:pt idx="10">
                  <c:v>32</c:v>
                </c:pt>
                <c:pt idx="11">
                  <c:v>29</c:v>
                </c:pt>
                <c:pt idx="1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A-4FB8-B25E-81A9D7967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1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anchorCtr="0"/>
              <a:lstStyle/>
              <a:p>
                <a:pPr algn="l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Distributeur'!$BA$7:$BA$19</c:f>
              <c:numCache>
                <c:formatCode>#,##0</c:formatCode>
                <c:ptCount val="13"/>
                <c:pt idx="0">
                  <c:v>207.76530612244898</c:v>
                </c:pt>
                <c:pt idx="1">
                  <c:v>169.92708333333334</c:v>
                </c:pt>
                <c:pt idx="2">
                  <c:v>253.61904761904762</c:v>
                </c:pt>
                <c:pt idx="3">
                  <c:v>215.2962962962963</c:v>
                </c:pt>
                <c:pt idx="4">
                  <c:v>215.80645161290323</c:v>
                </c:pt>
                <c:pt idx="5">
                  <c:v>153.53333333333333</c:v>
                </c:pt>
                <c:pt idx="6">
                  <c:v>199.93333333333334</c:v>
                </c:pt>
                <c:pt idx="7">
                  <c:v>190.88333333333333</c:v>
                </c:pt>
                <c:pt idx="8">
                  <c:v>216.39215686274511</c:v>
                </c:pt>
                <c:pt idx="9">
                  <c:v>211.31578947368422</c:v>
                </c:pt>
                <c:pt idx="10">
                  <c:v>207.09375</c:v>
                </c:pt>
                <c:pt idx="11">
                  <c:v>176</c:v>
                </c:pt>
                <c:pt idx="12">
                  <c:v>294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Distributeur'!$BA$6</c15:sqref>
                        </c15:formulaRef>
                      </c:ext>
                    </c:extLst>
                    <c:strCache>
                      <c:ptCount val="1"/>
                      <c:pt idx="0">
                        <c:v>Spiritueux par mag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92A-43CA-93FF-9C5428EC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F58-409E-A356-17765B5701EA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58-409E-A356-17765B5701EA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F58-409E-A356-17765B5701EA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58-409E-A356-17765B5701EA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F58-409E-A356-17765B5701EA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58-409E-A356-17765B5701EA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F58-409E-A356-17765B5701EA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F58-409E-A356-17765B5701EA}"/>
                </c:ext>
              </c:extLst>
            </c:dLbl>
            <c:dLbl>
              <c:idx val="8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3F58-409E-A356-17765B5701EA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F58-409E-A356-17765B5701EA}"/>
                </c:ext>
              </c:extLst>
            </c:dLbl>
            <c:dLbl>
              <c:idx val="10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3F58-409E-A356-17765B5701EA}"/>
                </c:ext>
              </c:extLst>
            </c:dLbl>
            <c:dLbl>
              <c:idx val="11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3F58-409E-A356-17765B5701EA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3F58-409E-A356-17765B5701EA}"/>
                </c:ext>
              </c:extLst>
            </c:dLbl>
            <c:numFmt formatCode="0&quot;%&quot;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 anchorCtr="0">
                <a:spAutoFit/>
              </a:bodyPr>
              <a:lstStyle/>
              <a:p>
                <a:pPr algn="l">
                  <a:defRPr>
                    <a:solidFill>
                      <a:schemeClr val="tx2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Distributeur'!$BB$7:$BB$19</c:f>
              <c:numCache>
                <c:formatCode>#\ ##0.0</c:formatCode>
                <c:ptCount val="13"/>
                <c:pt idx="0">
                  <c:v>42.928571428571431</c:v>
                </c:pt>
                <c:pt idx="1">
                  <c:v>38.395833333333336</c:v>
                </c:pt>
                <c:pt idx="2">
                  <c:v>55.416666666666664</c:v>
                </c:pt>
                <c:pt idx="3">
                  <c:v>50.308641975308639</c:v>
                </c:pt>
                <c:pt idx="4">
                  <c:v>47.806451612903224</c:v>
                </c:pt>
                <c:pt idx="5">
                  <c:v>34.18333333333333</c:v>
                </c:pt>
                <c:pt idx="6">
                  <c:v>44.466666666666669</c:v>
                </c:pt>
                <c:pt idx="7">
                  <c:v>44.266666666666666</c:v>
                </c:pt>
                <c:pt idx="8">
                  <c:v>48.254901960784316</c:v>
                </c:pt>
                <c:pt idx="9">
                  <c:v>46.631578947368418</c:v>
                </c:pt>
                <c:pt idx="10">
                  <c:v>44.90625</c:v>
                </c:pt>
                <c:pt idx="11">
                  <c:v>33.586206896551722</c:v>
                </c:pt>
                <c:pt idx="12">
                  <c:v>67.599999999999994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Distributeur'!$BB$6</c15:sqref>
                        </c15:formulaRef>
                      </c:ext>
                    </c:extLst>
                    <c:strCache>
                      <c:ptCount val="1"/>
                      <c:pt idx="0">
                        <c:v>Nombre de gin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3F58-409E-A356-17765B5701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Distributeur'!$BE$6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7E0C7A5-347C-4576-B9D9-543B60BF8CB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0B55B0-F8B3-4BA4-BE1F-CC64E7D417B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D35BF1-6123-422C-A4AE-4F000C5D1F9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EE9F47C-06F3-4BFA-AFDD-21EDCE69EE0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BE274DC-ACE0-437A-80BE-7637848FFA1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28C36B4-9753-4AD8-911D-CB49454C7C9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61B5C4A-0AE1-4886-BC37-12EB7F86F69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A3861A8-1C75-4812-90F9-A13D1A5B918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F54009E-FA42-4726-A930-12C8417D430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85080D5-76F6-45FD-9B56-B7AC9552E6F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EE535E9-EDEE-4496-893B-20DFAD17C85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42AAF4F-8284-402D-8E14-E2644CE2B24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2BF3FF3-0B01-49A7-B83D-DEF5E684802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Distributeur'!$BE$7:$BE$19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C616-45C2-8AA6-A79B59AC7C08}"/>
            </c:ext>
          </c:extLst>
        </c:ser>
        <c:ser>
          <c:idx val="1"/>
          <c:order val="1"/>
          <c:tx>
            <c:strRef>
              <c:f>'A0 - Distributeur'!$BF$6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7DEEE49-D718-4C58-A1F8-1B362B9403A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85F935-73CE-4CF8-BCEF-AC0BA9D1F9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A0DA7A2-0EA3-47E7-A38C-B10C9C7BF50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543D21F-F1A1-454B-A142-72A760F155F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298B92E-BB49-4714-BD25-7F9FA09314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88C76CB-633E-4B70-8D12-C9FA195317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266D157-25EF-4849-A9D9-77BD4C1C28B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78C87CE-CF34-439D-8D98-C748F0E6B34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3BEA567-F91E-4CA6-9563-2A1FE0BF9C9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2A5A3F8-1FF4-4B72-9B09-5BA46EDC91B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45FEEFF-3D1C-416F-AB99-A6913BD6D19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6460B8A-AAE8-4018-850B-30724E40D8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84D808C-7C0B-499B-80F8-2854E8E091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Distributeur'!$BF$7:$BF$19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1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C616-45C2-8AA6-A79B59AC7C08}"/>
            </c:ext>
          </c:extLst>
        </c:ser>
        <c:ser>
          <c:idx val="2"/>
          <c:order val="2"/>
          <c:tx>
            <c:strRef>
              <c:f>'A0 - Distributeur'!$BG$6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930A99F-C380-418B-B76B-CC9F1DF8C6D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6AF6E6-0824-4712-AFE4-291C720A2E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3B0D57-4166-43A4-9C17-1C430359C29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F5D79AE-B400-4248-8F94-55089435605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F7DA7F-183D-444D-9899-9AAC18AC58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7605228-D258-471B-8BA3-4A0D0F5E397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DD25448-8643-45A7-8AE0-1B03BDB716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477C32-733C-46F7-BC26-1865D9249F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6920EA1-C77D-4F07-9166-8C1D0E75342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38F3FEB-D254-4C1D-B6C9-F18DB48C29C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04CCD92-E067-48CA-B48E-CE46996350D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2DE28DD-B35B-43F5-B726-F1AA54B6D0C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2C7F655-ACFC-4259-8BF6-27C2EE6D591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Distributeur'!$BG$7:$BG$19</c:f>
              <c:numCache>
                <c:formatCode>#,##0</c:formatCode>
                <c:ptCount val="13"/>
                <c:pt idx="0">
                  <c:v>#N/A</c:v>
                </c:pt>
                <c:pt idx="1">
                  <c:v>1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#N/A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9-C616-45C2-8AA6-A79B59AC7C08}"/>
            </c:ext>
          </c:extLst>
        </c:ser>
        <c:ser>
          <c:idx val="3"/>
          <c:order val="3"/>
          <c:tx>
            <c:strRef>
              <c:f>'A0 - Distributeur'!$BH$6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A6976EE-3ABF-4414-B99F-690E3CDA1B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5E7538-A57F-4252-A79A-8A74AFE7720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47070A-42DC-41EE-AEE2-274CFA2D60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D3A9BB9-3EC0-43BC-9D29-F607A99B2EE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43F04EF-8F12-4FFE-A307-DDE09E5E0A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0324F37-C99A-459D-B842-08382235F6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62A42E5-BAD8-4080-90A3-68315D91CE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51EBFE6-0FA8-48A8-B5EF-33B3E24922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8E31192-D075-40F5-A668-C8CE2CF7BF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925DF49-AB78-4C67-8781-92B6E393D69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48DDFC1-A30E-4EE7-B8E9-BE085C9AB1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12B55B2-9F43-4896-B661-25B0527BC81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930310A-6833-4477-8AD6-531C3D6F060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Distributeur'!$BH$7:$BH$19</c:f>
              <c:numCache>
                <c:formatCode>#,##0</c:formatCode>
                <c:ptCount val="13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7-C616-45C2-8AA6-A79B59AC7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310400"/>
        <c:axId val="1049309920"/>
      </c:barChart>
      <c:catAx>
        <c:axId val="10493104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049309920"/>
        <c:crosses val="autoZero"/>
        <c:auto val="1"/>
        <c:lblAlgn val="ctr"/>
        <c:lblOffset val="100"/>
        <c:noMultiLvlLbl val="0"/>
      </c:catAx>
      <c:valAx>
        <c:axId val="1049309920"/>
        <c:scaling>
          <c:orientation val="minMax"/>
          <c:max val="1"/>
        </c:scaling>
        <c:delete val="1"/>
        <c:axPos val="t"/>
        <c:numFmt formatCode="#,##0" sourceLinked="1"/>
        <c:majorTickMark val="none"/>
        <c:minorTickMark val="none"/>
        <c:tickLblPos val="nextTo"/>
        <c:crossAx val="1049310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="1">
          <a:latin typeface="Aptos Display" panose="020B0004020202020204" pitchFamily="34" charset="0"/>
        </a:defRPr>
      </a:pPr>
      <a:endParaRPr lang="en-US"/>
    </a:p>
  </c:txPr>
  <c:externalData r:id="rId5">
    <c:autoUpdate val="1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326884602936129E-2"/>
          <c:y val="0.10919557714922161"/>
          <c:w val="0.95343985691249389"/>
          <c:h val="0.566723418864321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'A1 - Context'!$X$5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Context'!$X$6:$X$20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0.4703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C-483D-AE1A-612DF2E37592}"/>
            </c:ext>
          </c:extLst>
        </c:ser>
        <c:ser>
          <c:idx val="1"/>
          <c:order val="1"/>
          <c:tx>
            <c:strRef>
              <c:f>'A1 - Context'!$Y$5</c:f>
              <c:strCache>
                <c:ptCount val="1"/>
                <c:pt idx="0">
                  <c:v>Distribution William Peel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Context'!$Y$6:$Y$20</c:f>
              <c:numCache>
                <c:formatCode>0%</c:formatCode>
                <c:ptCount val="15"/>
                <c:pt idx="0">
                  <c:v>0.51519999999999999</c:v>
                </c:pt>
                <c:pt idx="1">
                  <c:v>6.8699999999999997E-2</c:v>
                </c:pt>
                <c:pt idx="2">
                  <c:v>3.04E-2</c:v>
                </c:pt>
                <c:pt idx="3">
                  <c:v>0.96040000000000003</c:v>
                </c:pt>
                <c:pt idx="4">
                  <c:v>0.96299999999999997</c:v>
                </c:pt>
                <c:pt idx="5">
                  <c:v>0.99209999999999998</c:v>
                </c:pt>
                <c:pt idx="6">
                  <c:v>0.59709999999999996</c:v>
                </c:pt>
                <c:pt idx="7">
                  <c:v>2.1099999999999997E-2</c:v>
                </c:pt>
                <c:pt idx="8">
                  <c:v>0.95900000000000007</c:v>
                </c:pt>
                <c:pt idx="9">
                  <c:v>0.96569999999999989</c:v>
                </c:pt>
                <c:pt idx="10">
                  <c:v>0.53759999999999997</c:v>
                </c:pt>
                <c:pt idx="11">
                  <c:v>0.16639999999999999</c:v>
                </c:pt>
                <c:pt idx="12">
                  <c:v>0</c:v>
                </c:pt>
                <c:pt idx="13">
                  <c:v>0.58260000000000001</c:v>
                </c:pt>
                <c:pt idx="14">
                  <c:v>0.96959999999999991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7649120"/>
        <c:axId val="367650080"/>
      </c:barChart>
      <c:lineChart>
        <c:grouping val="standard"/>
        <c:varyColors val="0"/>
        <c:ser>
          <c:idx val="2"/>
          <c:order val="2"/>
          <c:tx>
            <c:strRef>
              <c:f>'A1 - Context'!$Z$5</c:f>
              <c:strCache>
                <c:ptCount val="1"/>
                <c:pt idx="0">
                  <c:v>Prix moyen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numFmt formatCode="0.0&quot;€&quot;;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Context'!$Z$6:$Z$20</c:f>
              <c:numCache>
                <c:formatCode>General</c:formatCode>
                <c:ptCount val="15"/>
                <c:pt idx="0">
                  <c:v>22.446999999999999</c:v>
                </c:pt>
                <c:pt idx="1">
                  <c:v>21.827878787878788</c:v>
                </c:pt>
                <c:pt idx="2">
                  <c:v>21.561739130434784</c:v>
                </c:pt>
                <c:pt idx="3">
                  <c:v>21.172232558139534</c:v>
                </c:pt>
                <c:pt idx="4">
                  <c:v>20.125983827493261</c:v>
                </c:pt>
                <c:pt idx="5">
                  <c:v>18.870782710280373</c:v>
                </c:pt>
                <c:pt idx="6">
                  <c:v>18.796150442477874</c:v>
                </c:pt>
                <c:pt idx="7">
                  <c:v>18.423749999999998</c:v>
                </c:pt>
                <c:pt idx="8">
                  <c:v>18.422118847539014</c:v>
                </c:pt>
                <c:pt idx="9">
                  <c:v>18.303006230529597</c:v>
                </c:pt>
                <c:pt idx="10">
                  <c:v>18.294398249452954</c:v>
                </c:pt>
                <c:pt idx="11">
                  <c:v>17.370588235294118</c:v>
                </c:pt>
                <c:pt idx="12">
                  <c:v>17.067983706720977</c:v>
                </c:pt>
                <c:pt idx="13">
                  <c:v>15.525252808988764</c:v>
                </c:pt>
                <c:pt idx="14">
                  <c:v>14.830984598459846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1055408"/>
        <c:axId val="361056848"/>
      </c:lineChart>
      <c:catAx>
        <c:axId val="36764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6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50080"/>
        <c:crosses val="autoZero"/>
        <c:auto val="1"/>
        <c:lblAlgn val="ctr"/>
        <c:lblOffset val="100"/>
        <c:noMultiLvlLbl val="0"/>
      </c:catAx>
      <c:valAx>
        <c:axId val="3676500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49120"/>
        <c:crosses val="autoZero"/>
        <c:crossBetween val="between"/>
      </c:valAx>
      <c:valAx>
        <c:axId val="3610568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1055408"/>
        <c:crosses val="max"/>
        <c:crossBetween val="between"/>
      </c:valAx>
      <c:catAx>
        <c:axId val="361055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10568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114150940371471"/>
          <c:y val="0"/>
          <c:w val="0.49885853509151173"/>
          <c:h val="8.611073264875003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'A1 - Context'!$AB$5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FC975A5-1CF4-4CB9-B876-2F13A0D6621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38C6AE-ED10-48B4-8C2F-194ED28E21A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F06F5F2-437A-4112-BEBC-5F25D12E6D8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FCCE1D-0882-44AA-8555-AAFDDB899B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F032D68-9468-47E0-911B-7C54976D8C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189672A-CC3F-484B-9F04-77462555CCA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87F2BBE-9493-4852-9144-BFC208958B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20D0EE4-C081-41AD-B4CB-17D5EDADCE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B99DD15-09D8-41DF-ABA1-A74B4B58DA4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AC3C3DC-1709-4B46-8590-33E93BEB1A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48E6110-5C57-4E25-91C3-2CD8EE0932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3E05B92-5FBD-47D8-9C90-054C9E587A4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A8BD885-026A-4381-9AAC-5E800997125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8B60999-6AD2-44EF-8978-326940B1E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E2DDF31-AC4B-4321-A08A-EDB7053BB28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Context'!$AB$6:$AB$20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Context'!$AG$6:$AG$20</c15:f>
                <c15:dlblRangeCache>
                  <c:ptCount val="15"/>
                  <c:pt idx="9">
                    <c:v>+5,7pp</c:v>
                  </c:pt>
                  <c:pt idx="12">
                    <c:v>+39,0pp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F-F4CA-4DD8-B8FA-DC6EE58EA4E1}"/>
            </c:ext>
          </c:extLst>
        </c:ser>
        <c:ser>
          <c:idx val="1"/>
          <c:order val="1"/>
          <c:tx>
            <c:strRef>
              <c:f>'A1 - Context'!$AC$5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D9D90A2-4BEB-4441-A28E-59DEE4EEABD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78320D-A80C-4754-96A8-B45D4F0F10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DB27BF1-E21B-4718-8316-D9A9E2EA26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08C886-3699-41E2-980C-C1904DE53F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91F53A5-B49A-413A-B2B4-20A8BBC0B3D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5F946CF-4176-4BD4-9DD8-73B1262E085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1140F7-D003-4FDB-968F-077116BE3E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6173BA4-0498-401C-9695-491F989A0C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A84526B-3F94-4261-A213-FF01A329AE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9B46856-828D-43C1-893D-FF52FE079D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2357A3D-A90C-4D0D-A0E6-CC03C91C118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508D822-02A8-4207-AE64-86473AA8453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27D89A6-98A2-4575-8598-9915CA3832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205871A-0EF8-4762-9DA4-A10445185A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5427F51-B816-4CF1-9267-8991F123C36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Context'!$AC$6:$AC$20</c:f>
              <c:numCache>
                <c:formatCode>#,##0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Context'!$AH$6:$AH$20</c15:f>
                <c15:dlblRangeCache>
                  <c:ptCount val="15"/>
                  <c:pt idx="1">
                    <c:v>+0,4pp</c:v>
                  </c:pt>
                  <c:pt idx="2">
                    <c:v>+0,5pp</c:v>
                  </c:pt>
                  <c:pt idx="3">
                    <c:v>+2,7pp</c:v>
                  </c:pt>
                  <c:pt idx="5">
                    <c:v>+1,9pp</c:v>
                  </c:pt>
                  <c:pt idx="8">
                    <c:v>+0,8pp</c:v>
                  </c:pt>
                  <c:pt idx="14">
                    <c:v>+0,4pp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F-F4CA-4DD8-B8FA-DC6EE58EA4E1}"/>
            </c:ext>
          </c:extLst>
        </c:ser>
        <c:ser>
          <c:idx val="2"/>
          <c:order val="2"/>
          <c:tx>
            <c:strRef>
              <c:f>'A1 - Context'!$AE$5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BA10364-7C15-4319-AD1E-27301E7FF6F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8AC9FD3-6AA4-4356-AEE7-0095734D7FB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2BD88E3-ABBA-45F4-B3F0-0039A4F766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27A23BB-1A6C-449F-85E9-FECA713D7B1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477AB49-1C72-4D89-B102-801974BD52D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4FBA4CF-DF09-4D2E-B70D-B42A4271A9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3CE3608-76C2-401D-BD06-A46097A93FB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183A8A9-A791-4E79-A918-BF23DE3A95F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3818CD-EF42-4ACB-A0E1-2EB3F1937E7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F7493FF-8575-4B45-804C-A829D522E53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001EE2C-E165-4EDC-AFCC-0B50A8917B9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BBFBF57-750B-4A2F-9967-2682FA8D861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22F794E-D884-43EB-8AEE-5B38B10696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ACAE23DE-0C0E-4039-94BD-2FF543F47C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79D52D5-40A1-4E67-8C71-A5000BDB279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Context'!$AE$6:$AE$20</c:f>
              <c:numCache>
                <c:formatCode>#,##0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Context'!$AJ$6:$AJ$20</c15:f>
                <c15:dlblRangeCache>
                  <c:ptCount val="15"/>
                  <c:pt idx="0">
                    <c:v>-4,9pp</c:v>
                  </c:pt>
                  <c:pt idx="4">
                    <c:v>-0,5pp</c:v>
                  </c:pt>
                  <c:pt idx="6">
                    <c:v>-0,4pp</c:v>
                  </c:pt>
                  <c:pt idx="7">
                    <c:v>-0,9pp</c:v>
                  </c:pt>
                  <c:pt idx="11">
                    <c:v>-0,4pp</c:v>
                  </c:pt>
                  <c:pt idx="13">
                    <c:v>-0,7pp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F-F4CA-4DD8-B8FA-DC6EE58EA4E1}"/>
            </c:ext>
          </c:extLst>
        </c:ser>
        <c:ser>
          <c:idx val="3"/>
          <c:order val="3"/>
          <c:tx>
            <c:strRef>
              <c:f>'A1 - Context'!$AF$5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6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C8770DA-8E57-4F27-88B6-44772AB24E9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A17A122-18D1-48A8-BA83-8029BEC2B8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8DC1335-56B1-4205-B9B5-5DC2EDB674B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F1449A-DE8E-4D20-8BC0-4029A7C00E0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F97D4E5-BC20-4F7C-AC12-53BFAA5356C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392D9BE-F6A4-4BFA-8F23-64ABB2432E7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354B1FB-2A08-43D6-A980-1FC55915F22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0CB05BD-0DDA-49AB-A4D5-1667C0168E6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185BC44-5159-4F90-9660-47F0DE4868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77D479F-1EE0-4CDF-A92B-EC2EFDD965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8A1B92C-77C4-481C-AD7A-318604E4CD4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09668AF-350F-431B-B0E6-DDCFD3FCA7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CBB2FEE-4E75-41CE-8D1E-5ABA25C7F4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6852F9F-04A3-435A-8F57-2288112B75D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EF00FCE-4C9B-4381-9D04-BAFD904B51C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Context'!$AF$6:$AF$20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Context'!$AK$6:$AK$20</c15:f>
                <c15:dlblRangeCache>
                  <c:ptCount val="15"/>
                  <c:pt idx="10">
                    <c:v>-35,9pp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F-F4CA-4DD8-B8FA-DC6EE58EA4E1}"/>
            </c:ext>
          </c:extLst>
        </c:ser>
        <c:ser>
          <c:idx val="4"/>
          <c:order val="4"/>
          <c:tx>
            <c:strRef>
              <c:f>'A1 - Context'!$AD$5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7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F8F9229-AF40-4F6C-A56A-73FD8F25D5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A65EF8-1ABB-4039-9D1F-7A6F77C591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ED48EE-B261-4825-BABC-4B129349CD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2B78F64-AF8D-4370-A803-A9AEB1834D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C71F8B-E367-47FF-8307-372B04298F4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54DF8AA-2741-4F82-9BEE-ADEF914C86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BC41759-2CFD-4C32-AD7E-0F03CB986A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C436BEE-D3F5-4BC3-80EE-979273A18A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186DF79-1A49-40BC-A10B-236F1F5B7D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10379B-FC80-44F8-867A-B43BE29AB42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FEF2DD3-6EFB-4C8A-972F-DA9A7210445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C5A2CA3-7246-475D-969E-9BA22D8982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9DC79A3-25E3-457C-859B-1956F379D7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199C6D7-CE4B-4AF7-BA56-3E7193F4D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801CE40-2E70-4C1C-BFF9-1F797C3D293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Context'!$AD$6:$AD$20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Context'!$AI$6:$AI$20</c15:f>
                <c15:dlblRangeCache>
                  <c:ptCount val="15"/>
                </c15:dlblRangeCache>
              </c15:datalabelsRange>
            </c:ext>
            <c:ext xmlns:c16="http://schemas.microsoft.com/office/drawing/2014/chart" uri="{C3380CC4-5D6E-409C-BE32-E72D297353CC}">
              <c16:uniqueId val="{0000004F-F4CA-4DD8-B8FA-DC6EE58EA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08302704"/>
        <c:axId val="2008302224"/>
      </c:barChart>
      <c:catAx>
        <c:axId val="200830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08302224"/>
        <c:crosses val="autoZero"/>
        <c:auto val="1"/>
        <c:lblAlgn val="ctr"/>
        <c:lblOffset val="100"/>
        <c:noMultiLvlLbl val="0"/>
      </c:catAx>
      <c:valAx>
        <c:axId val="2008302224"/>
        <c:scaling>
          <c:orientation val="minMax"/>
          <c:max val="1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00830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8">
    <c:autoUpdate val="1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473377420041806E-2"/>
          <c:y val="2.2929251500813874E-2"/>
          <c:w val="0.86272273430565316"/>
          <c:h val="0.81644545950193403"/>
        </c:manualLayout>
      </c:layout>
      <c:scatterChart>
        <c:scatterStyle val="lineMarker"/>
        <c:varyColors val="0"/>
        <c:ser>
          <c:idx val="1"/>
          <c:order val="0"/>
          <c:tx>
            <c:v>Point de départ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2"/>
            <c:spPr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42074A89-D40E-44EF-9902-34F7DBC243C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E0EDF3E-9CFB-4FED-B439-9C157E7C8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DE2F523-45CF-426E-866C-F9F0F233C3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A52B6F4-D837-42AE-B5C1-98491156FEB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3C8A8BA-D9E0-4410-AFAE-0160255BFA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7BC4C72-6A6E-4002-A851-58F4F2B1620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7B9EAF3-DE65-4119-87C0-231E8C6E671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1C3577E-D317-406A-A4D1-DA8DFAA94B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DC99F52-144A-4992-821A-0BF912A33C9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84B3DB0-9F9B-46DA-AE08-2F7DCAB8CB2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BC4-4DCE-A4FF-095BE3E8A4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Context'!$BO$6:$BO$15</c:f>
              <c:numCache>
                <c:formatCode>0%</c:formatCode>
                <c:ptCount val="10"/>
                <c:pt idx="0">
                  <c:v>0.97360000000000002</c:v>
                </c:pt>
                <c:pt idx="1">
                  <c:v>0.60109999999999997</c:v>
                </c:pt>
                <c:pt idx="2">
                  <c:v>3.04E-2</c:v>
                </c:pt>
                <c:pt idx="3">
                  <c:v>0.95109999999999995</c:v>
                </c:pt>
                <c:pt idx="4">
                  <c:v>0.90890000000000004</c:v>
                </c:pt>
                <c:pt idx="5">
                  <c:v>0.89700000000000002</c:v>
                </c:pt>
                <c:pt idx="6">
                  <c:v>0.1704</c:v>
                </c:pt>
                <c:pt idx="7">
                  <c:v>8.0600000000000005E-2</c:v>
                </c:pt>
                <c:pt idx="8">
                  <c:v>0.58920000000000006</c:v>
                </c:pt>
                <c:pt idx="9">
                  <c:v>0.96569999999999989</c:v>
                </c:pt>
              </c:numCache>
            </c:numRef>
          </c:xVal>
          <c:yVal>
            <c:numRef>
              <c:f>'A1 - Context'!$BR$6:$BR$15</c:f>
              <c:numCache>
                <c:formatCode>"€"#,##0.00_);[Red]\("€"#,##0.00\)</c:formatCode>
                <c:ptCount val="10"/>
                <c:pt idx="0">
                  <c:v>18.738776722090261</c:v>
                </c:pt>
                <c:pt idx="1">
                  <c:v>18.792857142857144</c:v>
                </c:pt>
                <c:pt idx="2">
                  <c:v>18.788095238095238</c:v>
                </c:pt>
                <c:pt idx="3">
                  <c:v>18.42609433962264</c:v>
                </c:pt>
                <c:pt idx="4">
                  <c:v>18.623647469458987</c:v>
                </c:pt>
                <c:pt idx="5">
                  <c:v>17.567562326869805</c:v>
                </c:pt>
                <c:pt idx="6">
                  <c:v>17.355323741007194</c:v>
                </c:pt>
                <c:pt idx="7">
                  <c:v>20.985079365079365</c:v>
                </c:pt>
                <c:pt idx="8">
                  <c:v>15.552626538987687</c:v>
                </c:pt>
                <c:pt idx="9">
                  <c:v>14.873666482606295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Context'!$BL$6:$BL$15</c15:f>
                <c15:dlblRangeCache>
                  <c:ptCount val="10"/>
                  <c:pt idx="4">
                    <c:v>05</c:v>
                  </c:pt>
                  <c:pt idx="5">
                    <c:v>06</c:v>
                  </c:pt>
                  <c:pt idx="7">
                    <c:v>08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9BC4-4DCE-A4FF-095BE3E8A4B0}"/>
            </c:ext>
          </c:extLst>
        </c:ser>
        <c:ser>
          <c:idx val="0"/>
          <c:order val="1"/>
          <c:tx>
            <c:v>Situation actuelle</c:v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01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B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02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C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03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D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04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E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05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F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0FBFE39-835A-4559-834C-8754AD3F27C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07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1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08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2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09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3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4-9BC4-4DCE-A4FF-095BE3E8A4B0}"/>
                </c:ext>
              </c:extLst>
            </c:dLbl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000" tIns="18000" rIns="36000" bIns="1800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Context'!$BP$6:$BP$15</c:f>
              <c:numCache>
                <c:formatCode>"€"#,##0.00_);[Red]\("€"#,##0.00\)</c:formatCode>
                <c:ptCount val="10"/>
                <c:pt idx="0">
                  <c:v>18.870782710280373</c:v>
                </c:pt>
                <c:pt idx="1">
                  <c:v>18.796150442477874</c:v>
                </c:pt>
                <c:pt idx="2">
                  <c:v>18.423749999999998</c:v>
                </c:pt>
                <c:pt idx="3">
                  <c:v>18.422118847539014</c:v>
                </c:pt>
                <c:pt idx="4">
                  <c:v>18.303006230529597</c:v>
                </c:pt>
                <c:pt idx="5">
                  <c:v>18.294398249452954</c:v>
                </c:pt>
                <c:pt idx="6">
                  <c:v>17.370588235294118</c:v>
                </c:pt>
                <c:pt idx="7">
                  <c:v>#N/A</c:v>
                </c:pt>
                <c:pt idx="8">
                  <c:v>15.525252808988764</c:v>
                </c:pt>
                <c:pt idx="9">
                  <c:v>14.830984598459846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9BC4-4DCE-A4FF-095BE3E8A4B0}"/>
            </c:ext>
          </c:extLst>
        </c:ser>
        <c:ser>
          <c:idx val="2"/>
          <c:order val="2"/>
          <c:tx>
            <c:v>Marque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06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B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1BCF24A-2D6A-4B8F-83AA-1C88CDA75CC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BC4-4DCE-A4FF-095BE3E8A4B0}"/>
                </c:ext>
              </c:extLst>
            </c:dLbl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1"/>
            <c:val val="1"/>
            <c:spPr>
              <a:noFill/>
              <a:ln w="508000" cap="flat" cmpd="sng" algn="ctr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Context'!$BQ$6:$BQ$15</c:f>
              <c:numCache>
                <c:formatCode>"€"#,##0.00_);[Red]\("€"#,##0.00\)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17.067983706720977</c:v>
                </c:pt>
                <c:pt idx="8">
                  <c:v>#N/A</c:v>
                </c:pt>
                <c:pt idx="9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0-9BC4-4DCE-A4FF-095BE3E8A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559151"/>
        <c:axId val="756557231"/>
      </c:scatterChart>
      <c:valAx>
        <c:axId val="75655915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Distribution</a:t>
                </a:r>
                <a:r>
                  <a:rPr lang="fr-FR" b="1" baseline="0"/>
                  <a:t> numérique</a:t>
                </a:r>
                <a:endParaRPr lang="fr-FR" b="1"/>
              </a:p>
            </c:rich>
          </c:tx>
          <c:layout>
            <c:manualLayout>
              <c:xMode val="edge"/>
              <c:yMode val="edge"/>
              <c:x val="0.42738315807398713"/>
              <c:y val="0.94475038031791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7231"/>
        <c:crosses val="autoZero"/>
        <c:crossBetween val="midCat"/>
      </c:valAx>
      <c:valAx>
        <c:axId val="756557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moyen par litre</a:t>
                </a:r>
              </a:p>
            </c:rich>
          </c:tx>
          <c:layout>
            <c:manualLayout>
              <c:xMode val="edge"/>
              <c:yMode val="edge"/>
              <c:x val="0"/>
              <c:y val="0.263665811218368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91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6902622543648"/>
          <c:y val="5.0925925925925923E-2"/>
          <c:w val="0.64155028257592361"/>
          <c:h val="0.93927400319042842"/>
        </c:manualLayout>
      </c:layout>
      <c:bubbleChart>
        <c:varyColors val="0"/>
        <c:ser>
          <c:idx val="0"/>
          <c:order val="0"/>
          <c:spPr>
            <a:solidFill>
              <a:schemeClr val="accent4"/>
            </a:solidFill>
            <a:ln w="381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7EAE5A4-7863-4ADA-9CCD-FB53958D5B0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E7B0374-E705-4A3E-944A-B4361D2C384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5E0E453-E6DB-4B31-8BCD-73BFF301FB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51C7DAB-8946-488A-A248-51F04021B82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8EBE222-7555-4309-A78D-57B06932F40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CCE42B-6ECA-4010-A5D1-0F652E4872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340A1C6-1B07-422B-AA78-EFB766DE873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BFF816E-5647-4383-8E61-3D4F40530E8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92AA077-5923-4D23-8856-B1BFC7C4337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6062A88-AF40-49DD-BB6E-DD4FFAB95F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Context'!$AS$6:$AS$15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0.47027741083223251</c:v>
                </c:pt>
                <c:pt idx="8">
                  <c:v>0</c:v>
                </c:pt>
                <c:pt idx="9">
                  <c:v>0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Context'!$AS$6:$AS$15</c15:f>
                <c15:dlblRangeCache>
                  <c:ptCount val="10"/>
                  <c:pt idx="7">
                    <c:v>47%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61BE-44A2-B0E7-0F76B9B259A6}"/>
            </c:ext>
          </c:extLst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DB2A1A2-279C-423A-9091-D5277A44594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EC3435-01E1-4E83-8D72-58AADD6451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E5E4ED3-3462-492C-9240-F69C181A89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8DA2D3A-AA7A-475D-8C2D-6993BEC9E8E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D44C812-828E-4AFD-8056-6865C99BE50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6AB47C4-2A5C-4A96-AC52-29EFC8BDEFB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EE7C90E-9846-4AD5-8E0D-231229D023A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388762A-B444-4245-972A-7EFD4A8C4A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EBC35CF-7C07-4543-861B-506303276D3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01FB7DD-1B6E-4F60-96B2-9D7C5D3E9D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Context'!$AT$6:$AT$15</c:f>
              <c:numCache>
                <c:formatCode>0%</c:formatCode>
                <c:ptCount val="10"/>
                <c:pt idx="0">
                  <c:v>0.99207397622192861</c:v>
                </c:pt>
                <c:pt idx="1">
                  <c:v>0.59709379128137385</c:v>
                </c:pt>
                <c:pt idx="2">
                  <c:v>2.1136063408190225E-2</c:v>
                </c:pt>
                <c:pt idx="3">
                  <c:v>0.95904887714663145</c:v>
                </c:pt>
                <c:pt idx="4">
                  <c:v>0.96565389696169091</c:v>
                </c:pt>
                <c:pt idx="5">
                  <c:v>0.53764861294583888</c:v>
                </c:pt>
                <c:pt idx="6">
                  <c:v>0.16644649933949801</c:v>
                </c:pt>
                <c:pt idx="7">
                  <c:v>0</c:v>
                </c:pt>
                <c:pt idx="8">
                  <c:v>0.58256274768824301</c:v>
                </c:pt>
                <c:pt idx="9">
                  <c:v>0.9696169088507266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Context'!$AT$6:$AT$15</c15:f>
                <c15:dlblRangeCache>
                  <c:ptCount val="10"/>
                  <c:pt idx="0">
                    <c:v>99%</c:v>
                  </c:pt>
                  <c:pt idx="1">
                    <c:v>60%</c:v>
                  </c:pt>
                  <c:pt idx="2">
                    <c:v>2%</c:v>
                  </c:pt>
                  <c:pt idx="3">
                    <c:v>96%</c:v>
                  </c:pt>
                  <c:pt idx="4">
                    <c:v>97%</c:v>
                  </c:pt>
                  <c:pt idx="5">
                    <c:v>54%</c:v>
                  </c:pt>
                  <c:pt idx="6">
                    <c:v>17%</c:v>
                  </c:pt>
                  <c:pt idx="8">
                    <c:v>58%</c:v>
                  </c:pt>
                  <c:pt idx="9">
                    <c:v>97%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61BE-44A2-B0E7-0F76B9B25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57468575"/>
        <c:axId val="1357469055"/>
      </c:bubbleChart>
      <c:valAx>
        <c:axId val="1357468575"/>
        <c:scaling>
          <c:orientation val="minMax"/>
          <c:max val="1.5"/>
          <c:min val="0.5"/>
        </c:scaling>
        <c:delete val="1"/>
        <c:axPos val="b"/>
        <c:numFmt formatCode="General" sourceLinked="1"/>
        <c:majorTickMark val="none"/>
        <c:minorTickMark val="none"/>
        <c:tickLblPos val="nextTo"/>
        <c:crossAx val="1357469055"/>
        <c:crosses val="autoZero"/>
        <c:crossBetween val="midCat"/>
      </c:valAx>
      <c:valAx>
        <c:axId val="1357469055"/>
        <c:scaling>
          <c:orientation val="minMax"/>
          <c:max val="1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574685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424</c:v>
                </c:pt>
                <c:pt idx="3">
                  <c:v>31</c:v>
                </c:pt>
                <c:pt idx="4">
                  <c:v>34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2-430C-A29D-0BFB8F6A390F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272</c:v>
                </c:pt>
                <c:pt idx="1">
                  <c:v>51</c:v>
                </c:pt>
                <c:pt idx="2">
                  <c:v>2869</c:v>
                </c:pt>
                <c:pt idx="3">
                  <c:v>5759</c:v>
                </c:pt>
                <c:pt idx="4">
                  <c:v>5001</c:v>
                </c:pt>
                <c:pt idx="5">
                  <c:v>551</c:v>
                </c:pt>
                <c:pt idx="6">
                  <c:v>4010</c:v>
                </c:pt>
                <c:pt idx="7">
                  <c:v>1674</c:v>
                </c:pt>
                <c:pt idx="8">
                  <c:v>1727</c:v>
                </c:pt>
                <c:pt idx="9">
                  <c:v>1898</c:v>
                </c:pt>
                <c:pt idx="10">
                  <c:v>1205</c:v>
                </c:pt>
                <c:pt idx="11">
                  <c:v>1859</c:v>
                </c:pt>
                <c:pt idx="12">
                  <c:v>1487</c:v>
                </c:pt>
                <c:pt idx="13">
                  <c:v>1189</c:v>
                </c:pt>
                <c:pt idx="14">
                  <c:v>1248</c:v>
                </c:pt>
                <c:pt idx="15">
                  <c:v>763</c:v>
                </c:pt>
                <c:pt idx="16">
                  <c:v>570</c:v>
                </c:pt>
                <c:pt idx="17">
                  <c:v>433</c:v>
                </c:pt>
                <c:pt idx="18">
                  <c:v>101</c:v>
                </c:pt>
                <c:pt idx="19">
                  <c:v>71</c:v>
                </c:pt>
                <c:pt idx="20">
                  <c:v>137</c:v>
                </c:pt>
                <c:pt idx="21">
                  <c:v>163</c:v>
                </c:pt>
                <c:pt idx="22">
                  <c:v>395</c:v>
                </c:pt>
                <c:pt idx="23">
                  <c:v>31</c:v>
                </c:pt>
                <c:pt idx="24">
                  <c:v>23</c:v>
                </c:pt>
                <c:pt idx="25">
                  <c:v>9</c:v>
                </c:pt>
                <c:pt idx="26">
                  <c:v>2</c:v>
                </c:pt>
                <c:pt idx="27">
                  <c:v>10</c:v>
                </c:pt>
                <c:pt idx="28">
                  <c:v>7</c:v>
                </c:pt>
                <c:pt idx="29">
                  <c:v>31</c:v>
                </c:pt>
                <c:pt idx="30">
                  <c:v>8</c:v>
                </c:pt>
                <c:pt idx="31">
                  <c:v>4</c:v>
                </c:pt>
                <c:pt idx="32">
                  <c:v>4</c:v>
                </c:pt>
                <c:pt idx="33">
                  <c:v>3</c:v>
                </c:pt>
                <c:pt idx="34">
                  <c:v>8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744881889763779"/>
          <c:y val="5.706000291630213E-2"/>
          <c:w val="0.77571784776902886"/>
          <c:h val="0.73616579177602803"/>
        </c:manualLayout>
      </c:layout>
      <c:scatterChart>
        <c:scatterStyle val="lineMarker"/>
        <c:varyColors val="0"/>
        <c:ser>
          <c:idx val="1"/>
          <c:order val="0"/>
          <c:tx>
            <c:strRef>
              <c:f>'A0 - Distributeur'!$AQ$6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BDB5A36-3448-4CDE-8BF0-E9A9336E9A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448EEEF-7992-4E1F-B9DB-D7FDC05A44E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431797A-6E80-4B52-BFE4-6E4FD9A27AB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Distributeur'!$AQ$7:$AQ$16</c:f>
              <c:numCache>
                <c:formatCode>\+#\ ##0.0;\-#\ ##0.0;\-</c:formatCode>
                <c:ptCount val="10"/>
                <c:pt idx="0">
                  <c:v>#N/A</c:v>
                </c:pt>
                <c:pt idx="1">
                  <c:v>0.01</c:v>
                </c:pt>
                <c:pt idx="2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D933-46AD-9068-F2176C2DB107}"/>
            </c:ext>
          </c:extLst>
        </c:ser>
        <c:ser>
          <c:idx val="0"/>
          <c:order val="1"/>
          <c:tx>
            <c:strRef>
              <c:f>'A0 - Distributeur'!$AP$6</c:f>
              <c:strCache>
                <c:ptCount val="1"/>
                <c:pt idx="0">
                  <c:v>Évolution produit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B149244-DAFA-47B1-BFD7-CDEB91AB0A9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Distributeur'!$AP$7:$AP$16</c:f>
              <c:numCache>
                <c:formatCode>\+#\ ##0.0;\-#\ ##0.0;\-</c:formatCode>
                <c:ptCount val="10"/>
                <c:pt idx="0">
                  <c:v>0.35</c:v>
                </c:pt>
                <c:pt idx="1">
                  <c:v>#N/A</c:v>
                </c:pt>
                <c:pt idx="2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D933-46AD-9068-F2176C2DB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583631"/>
        <c:axId val="1513584591"/>
      </c:scatterChart>
      <c:valAx>
        <c:axId val="1513583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0.25749999999999995"/>
              <c:y val="0.912037037037037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\p\p;\-0\p\p;\-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4591"/>
        <c:crosses val="autoZero"/>
        <c:crossBetween val="midCat"/>
      </c:valAx>
      <c:valAx>
        <c:axId val="15135845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du nombre de produits / </a:t>
                </a:r>
                <a:r>
                  <a:rPr lang="fr-FR" sz="1200" b="1" i="0" u="none" strike="noStrike" kern="1200" baseline="0" noProof="0" dirty="0" err="1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mag</a:t>
                </a:r>
                <a:endParaRPr lang="fr-FR" sz="1200" b="1" i="0" u="none" strike="noStrike" kern="1200" baseline="0" noProof="0" dirty="0">
                  <a:solidFill>
                    <a:srgbClr val="1B1C1F">
                      <a:lumMod val="65000"/>
                      <a:lumOff val="35000"/>
                    </a:srgbClr>
                  </a:solidFill>
                  <a:latin typeface="Aptos" panose="020B00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#\ ##0.0;\-#\ ##0.0;\-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3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4"/>
          <c:order val="4"/>
          <c:tx>
            <c:strRef>
              <c:f>'A1 - Context'!$BC$5</c:f>
              <c:strCache>
                <c:ptCount val="1"/>
                <c:pt idx="0">
                  <c:v>Sous marque</c:v>
                </c:pt>
              </c:strCache>
            </c:strRef>
          </c:tx>
          <c:spPr>
            <a:solidFill>
              <a:srgbClr val="D2F3F2">
                <a:alpha val="10196"/>
              </a:srgbClr>
            </a:solidFill>
            <a:ln w="38100">
              <a:solidFill>
                <a:schemeClr val="accent4"/>
              </a:solidFill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Context'!$BC$6:$BC$15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89874992"/>
        <c:axId val="989874512"/>
      </c:barChart>
      <c:barChart>
        <c:barDir val="bar"/>
        <c:grouping val="stacked"/>
        <c:varyColors val="0"/>
        <c:ser>
          <c:idx val="0"/>
          <c:order val="0"/>
          <c:tx>
            <c:strRef>
              <c:f>'A1 - Context'!$AY$5</c:f>
              <c:strCache>
                <c:ptCount val="1"/>
                <c:pt idx="0">
                  <c:v>Blank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Context'!$AY$6:$AY$15</c:f>
              <c:numCache>
                <c:formatCode>General</c:formatCode>
                <c:ptCount val="10"/>
                <c:pt idx="0">
                  <c:v>17.66</c:v>
                </c:pt>
                <c:pt idx="1">
                  <c:v>18.79</c:v>
                </c:pt>
                <c:pt idx="2">
                  <c:v>18.423749999999998</c:v>
                </c:pt>
                <c:pt idx="3">
                  <c:v>17</c:v>
                </c:pt>
                <c:pt idx="4">
                  <c:v>17.760000000000002</c:v>
                </c:pt>
                <c:pt idx="5">
                  <c:v>17.29</c:v>
                </c:pt>
                <c:pt idx="6">
                  <c:v>15.911</c:v>
                </c:pt>
                <c:pt idx="7">
                  <c:v>16.198</c:v>
                </c:pt>
                <c:pt idx="8">
                  <c:v>15.44</c:v>
                </c:pt>
                <c:pt idx="9">
                  <c:v>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13-4F83-9DEC-15F76AA807EF}"/>
            </c:ext>
          </c:extLst>
        </c:ser>
        <c:ser>
          <c:idx val="1"/>
          <c:order val="1"/>
          <c:tx>
            <c:strRef>
              <c:f>'A1 - Context'!$AZ$5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Context'!$AZ$6:$AZ$15</c:f>
              <c:numCache>
                <c:formatCode>General</c:formatCode>
                <c:ptCount val="10"/>
                <c:pt idx="0">
                  <c:v>1.2107827102803128</c:v>
                </c:pt>
                <c:pt idx="1">
                  <c:v>6.1504424778782152E-3</c:v>
                </c:pt>
                <c:pt idx="2">
                  <c:v>0</c:v>
                </c:pt>
                <c:pt idx="3">
                  <c:v>1.4177349397592423</c:v>
                </c:pt>
                <c:pt idx="4">
                  <c:v>0.54300623052940367</c:v>
                </c:pt>
                <c:pt idx="5">
                  <c:v>1.0043982494529153</c:v>
                </c:pt>
                <c:pt idx="6">
                  <c:v>1.4595882352940972</c:v>
                </c:pt>
                <c:pt idx="7">
                  <c:v>0.86998370672099412</c:v>
                </c:pt>
                <c:pt idx="8">
                  <c:v>8.5252808988800055E-2</c:v>
                </c:pt>
                <c:pt idx="9">
                  <c:v>5.2709845984603128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13-4F83-9DEC-15F76AA807EF}"/>
            </c:ext>
          </c:extLst>
        </c:ser>
        <c:ser>
          <c:idx val="2"/>
          <c:order val="2"/>
          <c:tx>
            <c:strRef>
              <c:f>'A1 - Context'!$BA$5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D7B6908-AB7E-423A-9C9B-09E33D5AAE6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013-4F83-9DEC-15F76AA807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6AAB5F9-13FB-4218-BCAC-962D098AF93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013-4F83-9DEC-15F76AA807E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34095D2-5866-4801-B9B5-BDEC06EE73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013-4F83-9DEC-15F76AA807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664F061-4919-4636-85E2-768A7F859CE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013-4F83-9DEC-15F76AA807E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A147D88-5256-4B92-B8CD-12E0858BB6A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013-4F83-9DEC-15F76AA807E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1AE2876-66D9-4C00-8F3C-39431EA47B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013-4F83-9DEC-15F76AA807E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9838BC1-FB0C-4A4C-A572-529333BE21A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013-4F83-9DEC-15F76AA807E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585BA32-E3F1-48F7-A2D6-50F4FC0C237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013-4F83-9DEC-15F76AA807E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2417AA2-E383-4B45-BF2A-AFE61A0218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6013-4F83-9DEC-15F76AA807E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4EFF899-0BA2-4D9A-ADF1-E531E9D24B1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013-4F83-9DEC-15F76AA807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Context'!$BA$6:$BA$15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Context'!$AV$6:$AV$15</c15:f>
                <c15:dlblRangeCache>
                  <c:ptCount val="10"/>
                  <c:pt idx="0">
                    <c:v>18,9 €</c:v>
                  </c:pt>
                  <c:pt idx="1">
                    <c:v>18,8 €</c:v>
                  </c:pt>
                  <c:pt idx="2">
                    <c:v>18,4 €</c:v>
                  </c:pt>
                  <c:pt idx="3">
                    <c:v>18,4 €</c:v>
                  </c:pt>
                  <c:pt idx="4">
                    <c:v>18,3 €</c:v>
                  </c:pt>
                  <c:pt idx="5">
                    <c:v>18,3 €</c:v>
                  </c:pt>
                  <c:pt idx="6">
                    <c:v>17,4 €</c:v>
                  </c:pt>
                  <c:pt idx="7">
                    <c:v>17,1 €</c:v>
                  </c:pt>
                  <c:pt idx="8">
                    <c:v>15,5 €</c:v>
                  </c:pt>
                  <c:pt idx="9">
                    <c:v>14,8 €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6013-4F83-9DEC-15F76AA807EF}"/>
            </c:ext>
          </c:extLst>
        </c:ser>
        <c:ser>
          <c:idx val="3"/>
          <c:order val="3"/>
          <c:tx>
            <c:strRef>
              <c:f>'A1 - Context'!$BB$5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Context'!$BB$6:$BB$15</c:f>
              <c:numCache>
                <c:formatCode>General</c:formatCode>
                <c:ptCount val="10"/>
                <c:pt idx="0">
                  <c:v>2.629217289719687</c:v>
                </c:pt>
                <c:pt idx="1">
                  <c:v>-6.1504424778782152E-3</c:v>
                </c:pt>
                <c:pt idx="2">
                  <c:v>0</c:v>
                </c:pt>
                <c:pt idx="3">
                  <c:v>1.9817650602407539</c:v>
                </c:pt>
                <c:pt idx="4">
                  <c:v>0.28699376947059463</c:v>
                </c:pt>
                <c:pt idx="5">
                  <c:v>3.1356017505470852</c:v>
                </c:pt>
                <c:pt idx="6">
                  <c:v>0.69591176470590455</c:v>
                </c:pt>
                <c:pt idx="7">
                  <c:v>4.2020162932790051</c:v>
                </c:pt>
                <c:pt idx="8">
                  <c:v>8.4747191011199874E-2</c:v>
                </c:pt>
                <c:pt idx="9">
                  <c:v>1.3990154015396872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57433535"/>
        <c:axId val="1357426335"/>
      </c:barChart>
      <c:catAx>
        <c:axId val="98987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512"/>
        <c:crosses val="autoZero"/>
        <c:auto val="1"/>
        <c:lblAlgn val="ctr"/>
        <c:lblOffset val="100"/>
        <c:noMultiLvlLbl val="0"/>
      </c:catAx>
      <c:valAx>
        <c:axId val="989874512"/>
        <c:scaling>
          <c:orientation val="minMax"/>
          <c:max val="1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992"/>
        <c:crosses val="autoZero"/>
        <c:crossBetween val="between"/>
      </c:valAx>
      <c:valAx>
        <c:axId val="1357426335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#\ ##0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57433535"/>
        <c:crosses val="max"/>
        <c:crossBetween val="between"/>
      </c:valAx>
      <c:catAx>
        <c:axId val="135743353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57426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DE-41DD-8935-2E0983A5AB3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DE-41DD-8935-2E0983A5AB3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4.3601092381580185E-2</c:v>
                </c:pt>
                <c:pt idx="1">
                  <c:v>0.95639890761841984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DE-41DD-8935-2E0983A5A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354481265115309"/>
          <c:y val="3.1878826522313386E-2"/>
          <c:w val="0.58115864237039616"/>
          <c:h val="0.929631861806446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Context'!$CA$5:$CA$14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4.3691610833254693E-2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3-4953-B5CC-B4E74239C4D7}"/>
            </c:ext>
          </c:extLst>
        </c:ser>
        <c:ser>
          <c:idx val="1"/>
          <c:order val="1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Context'!$CB$5:$CB$14</c:f>
              <c:numCache>
                <c:formatCode>0%</c:formatCode>
                <c:ptCount val="10"/>
                <c:pt idx="0">
                  <c:v>0.15277908842125129</c:v>
                </c:pt>
                <c:pt idx="1">
                  <c:v>0.14626781164480512</c:v>
                </c:pt>
                <c:pt idx="2">
                  <c:v>0.13607624799471549</c:v>
                </c:pt>
                <c:pt idx="3">
                  <c:v>0.1203170708691139</c:v>
                </c:pt>
                <c:pt idx="4">
                  <c:v>0.104935359063886</c:v>
                </c:pt>
                <c:pt idx="5">
                  <c:v>6.7188827026516934E-2</c:v>
                </c:pt>
                <c:pt idx="6">
                  <c:v>6.6433896385769561E-2</c:v>
                </c:pt>
                <c:pt idx="7">
                  <c:v>5.9639520619043124E-2</c:v>
                </c:pt>
                <c:pt idx="8">
                  <c:v>0</c:v>
                </c:pt>
                <c:pt idx="9">
                  <c:v>4.2653581202227044E-2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F3-4953-B5CC-B4E74239C4D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071F22C-E619-4653-9669-1E4A8E76E75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FF3-4953-B5CC-B4E74239C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C9424D5-6D4C-4249-AC99-076E5DF0662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FF3-4953-B5CC-B4E74239C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B70B944-0AB5-44C1-B549-845AC05A4A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FF3-4953-B5CC-B4E74239C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3D9E0A5-981E-49AC-804A-05C22BFDEC9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FF3-4953-B5CC-B4E74239C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DF26C3A-8750-447B-AD1E-8CE0FAFBE18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FF3-4953-B5CC-B4E74239C4D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F3A1997-497E-4C11-9FCF-050F8E543C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FF3-4953-B5CC-B4E74239C4D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87B7418-7EE1-4B16-8EB1-ECD79CAC64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FF3-4953-B5CC-B4E74239C4D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11BB5BC-A2B7-4D2E-870C-955D7FE7678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FF3-4953-B5CC-B4E74239C4D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75B7DE9-C634-42F8-B130-B21B8CAC68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FF3-4953-B5CC-B4E74239C4D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DE68B79-47B4-4FD8-8E73-276D070473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FF3-4953-B5CC-B4E74239C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Context'!$CC$5:$CC$14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Context'!$CD$5:$CD$14</c15:f>
                <c15:dlblRangeCache>
                  <c:ptCount val="10"/>
                  <c:pt idx="0">
                    <c:v>15%</c:v>
                  </c:pt>
                  <c:pt idx="1">
                    <c:v>15%</c:v>
                  </c:pt>
                  <c:pt idx="2">
                    <c:v>14%</c:v>
                  </c:pt>
                  <c:pt idx="3">
                    <c:v>12%</c:v>
                  </c:pt>
                  <c:pt idx="4">
                    <c:v>10%</c:v>
                  </c:pt>
                  <c:pt idx="5">
                    <c:v>7%</c:v>
                  </c:pt>
                  <c:pt idx="6">
                    <c:v>7%</c:v>
                  </c:pt>
                  <c:pt idx="7">
                    <c:v>6%</c:v>
                  </c:pt>
                  <c:pt idx="8">
                    <c:v>4%</c:v>
                  </c:pt>
                  <c:pt idx="9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4FF3-4953-B5CC-B4E74239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36591280"/>
        <c:axId val="1336589360"/>
      </c:barChart>
      <c:catAx>
        <c:axId val="1336591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6589360"/>
        <c:crosses val="autoZero"/>
        <c:auto val="1"/>
        <c:lblAlgn val="ctr"/>
        <c:lblOffset val="100"/>
        <c:noMultiLvlLbl val="0"/>
      </c:catAx>
      <c:valAx>
        <c:axId val="133658936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3659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'A1 - Context'!$CE$4</c:f>
              <c:strCache>
                <c:ptCount val="1"/>
                <c:pt idx="0">
                  <c:v>Part réalisée sur le territoire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FFC-4EEA-B892-78E13F59905E}"/>
                </c:ext>
              </c:extLst>
            </c:dLbl>
            <c:dLbl>
              <c:idx val="1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FC-4EEA-B892-78E13F59905E}"/>
                </c:ext>
              </c:extLst>
            </c:dLbl>
            <c:dLbl>
              <c:idx val="2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FFC-4EEA-B892-78E13F59905E}"/>
                </c:ext>
              </c:extLst>
            </c:dLbl>
            <c:dLbl>
              <c:idx val="3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FFC-4EEA-B892-78E13F59905E}"/>
                </c:ext>
              </c:extLst>
            </c:dLbl>
            <c:dLbl>
              <c:idx val="4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BFFC-4EEA-B892-78E13F59905E}"/>
                </c:ext>
              </c:extLst>
            </c:dLbl>
            <c:dLbl>
              <c:idx val="5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FFC-4EEA-B892-78E13F59905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1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FFC-4EEA-B892-78E13F59905E}"/>
                </c:ext>
              </c:extLst>
            </c:dLbl>
            <c:dLbl>
              <c:idx val="7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FFC-4EEA-B892-78E13F59905E}"/>
                </c:ext>
              </c:extLst>
            </c:dLbl>
            <c:dLbl>
              <c:idx val="8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FFC-4EEA-B892-78E13F59905E}"/>
                </c:ext>
              </c:extLst>
            </c:dLbl>
            <c:dLbl>
              <c:idx val="9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FFC-4EEA-B892-78E13F5990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Context'!$CE$5:$CE$14</c:f>
              <c:numCache>
                <c:formatCode>0%</c:formatCode>
                <c:ptCount val="10"/>
                <c:pt idx="0">
                  <c:v>0.97530120481927707</c:v>
                </c:pt>
                <c:pt idx="1">
                  <c:v>0.85258525852585254</c:v>
                </c:pt>
                <c:pt idx="2">
                  <c:v>0.84228971962616828</c:v>
                </c:pt>
                <c:pt idx="3">
                  <c:v>0.9929906542056075</c:v>
                </c:pt>
                <c:pt idx="4">
                  <c:v>0.74932614555256061</c:v>
                </c:pt>
                <c:pt idx="5">
                  <c:v>1</c:v>
                </c:pt>
                <c:pt idx="6">
                  <c:v>0.54573643410852712</c:v>
                </c:pt>
                <c:pt idx="7">
                  <c:v>0.22758372344256392</c:v>
                </c:pt>
                <c:pt idx="8">
                  <c:v>0.94297352342158858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FC-4EEA-B892-78E13F59905E}"/>
            </c:ext>
          </c:extLst>
        </c:ser>
        <c:ser>
          <c:idx val="1"/>
          <c:order val="1"/>
          <c:tx>
            <c:strRef>
              <c:f>'A1 - Context'!$CF$4</c:f>
              <c:strCache>
                <c:ptCount val="1"/>
                <c:pt idx="0">
                  <c:v>Reste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'A1 - Context'!$CF$5:$CF$14</c:f>
              <c:numCache>
                <c:formatCode>0%</c:formatCode>
                <c:ptCount val="10"/>
                <c:pt idx="0">
                  <c:v>2.4698795180722932E-2</c:v>
                </c:pt>
                <c:pt idx="1">
                  <c:v>0.14741474147414746</c:v>
                </c:pt>
                <c:pt idx="2">
                  <c:v>0.15771028037383172</c:v>
                </c:pt>
                <c:pt idx="3">
                  <c:v>7.0093457943924964E-3</c:v>
                </c:pt>
                <c:pt idx="4">
                  <c:v>0.25067385444743939</c:v>
                </c:pt>
                <c:pt idx="5">
                  <c:v>0</c:v>
                </c:pt>
                <c:pt idx="6">
                  <c:v>0.45426356589147288</c:v>
                </c:pt>
                <c:pt idx="7">
                  <c:v>0.77241627655743605</c:v>
                </c:pt>
                <c:pt idx="8">
                  <c:v>5.7026476578411422E-2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FFC-4EEA-B892-78E13F59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24610192"/>
        <c:axId val="924606832"/>
      </c:barChart>
      <c:catAx>
        <c:axId val="924610192"/>
        <c:scaling>
          <c:orientation val="maxMin"/>
        </c:scaling>
        <c:delete val="1"/>
        <c:axPos val="l"/>
        <c:majorTickMark val="none"/>
        <c:minorTickMark val="none"/>
        <c:tickLblPos val="nextTo"/>
        <c:crossAx val="924606832"/>
        <c:crosses val="autoZero"/>
        <c:auto val="1"/>
        <c:lblAlgn val="ctr"/>
        <c:lblOffset val="100"/>
        <c:noMultiLvlLbl val="0"/>
      </c:catAx>
      <c:valAx>
        <c:axId val="924606832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92461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89357065918425"/>
          <c:y val="0.12373888565746069"/>
          <c:w val="0.59490002453721302"/>
          <c:h val="0.65919637977439338"/>
        </c:manualLayout>
      </c:layout>
      <c:lineChart>
        <c:grouping val="standard"/>
        <c:varyColors val="0"/>
        <c:ser>
          <c:idx val="0"/>
          <c:order val="0"/>
          <c:tx>
            <c:strRef>
              <c:f>'A1 - Context'!$CJ$5</c:f>
              <c:strCache>
                <c:ptCount val="1"/>
                <c:pt idx="0">
                  <c:v>William Peel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Context'!$CJ$6:$CJ$19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4A1-4E94-A689-D7154624CA66}"/>
            </c:ext>
          </c:extLst>
        </c:ser>
        <c:ser>
          <c:idx val="1"/>
          <c:order val="1"/>
          <c:tx>
            <c:strRef>
              <c:f>'A1 - Context'!$CK$5</c:f>
              <c:strCache>
                <c:ptCount val="1"/>
                <c:pt idx="0">
                  <c:v>Grants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Context'!$CK$6:$CK$19</c:f>
              <c:numCache>
                <c:formatCode>0%</c:formatCode>
                <c:ptCount val="14"/>
                <c:pt idx="0">
                  <c:v>0.95900000000000007</c:v>
                </c:pt>
                <c:pt idx="1">
                  <c:v>0.96299999999999997</c:v>
                </c:pt>
                <c:pt idx="2">
                  <c:v>0.96040000000000003</c:v>
                </c:pt>
                <c:pt idx="3">
                  <c:v>0.96430000000000005</c:v>
                </c:pt>
                <c:pt idx="4">
                  <c:v>0.95900000000000007</c:v>
                </c:pt>
                <c:pt idx="5">
                  <c:v>0.95900000000000007</c:v>
                </c:pt>
                <c:pt idx="6">
                  <c:v>0.96689999999999998</c:v>
                </c:pt>
                <c:pt idx="7">
                  <c:v>0.94980000000000009</c:v>
                </c:pt>
                <c:pt idx="8">
                  <c:v>0.96430000000000005</c:v>
                </c:pt>
                <c:pt idx="9">
                  <c:v>0.96030000000000004</c:v>
                </c:pt>
                <c:pt idx="10">
                  <c:v>0.9617</c:v>
                </c:pt>
                <c:pt idx="11">
                  <c:v>0.9617</c:v>
                </c:pt>
                <c:pt idx="12">
                  <c:v>0.94579999999999997</c:v>
                </c:pt>
                <c:pt idx="13">
                  <c:v>0.95109999999999995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4A1-4E94-A689-D7154624CA66}"/>
            </c:ext>
          </c:extLst>
        </c:ser>
        <c:ser>
          <c:idx val="2"/>
          <c:order val="2"/>
          <c:tx>
            <c:strRef>
              <c:f>'A1 - Context'!$CL$5</c:f>
              <c:strCache>
                <c:ptCount val="1"/>
                <c:pt idx="0">
                  <c:v>Bairds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5.6945377449534984E-2"/>
                  <c:y val="3.1868183157238621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6757603198024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Context'!$CL$6:$CL$19</c:f>
              <c:numCache>
                <c:formatCode>0%</c:formatCode>
                <c:ptCount val="14"/>
                <c:pt idx="0">
                  <c:v>0.96959999999999991</c:v>
                </c:pt>
                <c:pt idx="1">
                  <c:v>0.97230000000000005</c:v>
                </c:pt>
                <c:pt idx="2">
                  <c:v>0.96829999999999994</c:v>
                </c:pt>
                <c:pt idx="3">
                  <c:v>0.96959999999999991</c:v>
                </c:pt>
                <c:pt idx="4">
                  <c:v>0.9617</c:v>
                </c:pt>
                <c:pt idx="5">
                  <c:v>0.96959999999999991</c:v>
                </c:pt>
                <c:pt idx="6">
                  <c:v>0.97089999999999999</c:v>
                </c:pt>
                <c:pt idx="7">
                  <c:v>0.97360000000000002</c:v>
                </c:pt>
                <c:pt idx="8">
                  <c:v>0.97360000000000002</c:v>
                </c:pt>
                <c:pt idx="9">
                  <c:v>0.97349999999999992</c:v>
                </c:pt>
                <c:pt idx="10">
                  <c:v>0.98150000000000004</c:v>
                </c:pt>
                <c:pt idx="11">
                  <c:v>0.99209999999999998</c:v>
                </c:pt>
                <c:pt idx="12">
                  <c:v>0.96700000000000008</c:v>
                </c:pt>
                <c:pt idx="13">
                  <c:v>0.96569999999999989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4A1-4E94-A689-D7154624CA66}"/>
            </c:ext>
          </c:extLst>
        </c:ser>
        <c:ser>
          <c:idx val="3"/>
          <c:order val="3"/>
          <c:tx>
            <c:strRef>
              <c:f>'A1 - Context'!$CM$5</c:f>
              <c:strCache>
                <c:ptCount val="1"/>
                <c:pt idx="0">
                  <c:v>Label 5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Context'!$CM$6:$CM$19</c:f>
              <c:numCache>
                <c:formatCode>0%</c:formatCode>
                <c:ptCount val="14"/>
                <c:pt idx="0">
                  <c:v>0.99209999999999998</c:v>
                </c:pt>
                <c:pt idx="1">
                  <c:v>0.98680000000000012</c:v>
                </c:pt>
                <c:pt idx="2">
                  <c:v>0.99340000000000006</c:v>
                </c:pt>
                <c:pt idx="3">
                  <c:v>0.98019999999999996</c:v>
                </c:pt>
                <c:pt idx="4">
                  <c:v>0.98019999999999996</c:v>
                </c:pt>
                <c:pt idx="5">
                  <c:v>0.98680000000000012</c:v>
                </c:pt>
                <c:pt idx="6">
                  <c:v>0.98150000000000004</c:v>
                </c:pt>
                <c:pt idx="7">
                  <c:v>0.98150000000000004</c:v>
                </c:pt>
                <c:pt idx="8">
                  <c:v>0.98809999999999998</c:v>
                </c:pt>
                <c:pt idx="9">
                  <c:v>0.98680000000000012</c:v>
                </c:pt>
                <c:pt idx="10">
                  <c:v>0.98680000000000012</c:v>
                </c:pt>
                <c:pt idx="11">
                  <c:v>0.98019999999999996</c:v>
                </c:pt>
                <c:pt idx="12">
                  <c:v>0.96299999999999997</c:v>
                </c:pt>
                <c:pt idx="13">
                  <c:v>0.97360000000000002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4A1-4E94-A689-D7154624C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2015056"/>
        <c:axId val="1642015536"/>
      </c:lineChart>
      <c:dateAx>
        <c:axId val="1642015056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536"/>
        <c:crosses val="autoZero"/>
        <c:auto val="1"/>
        <c:lblOffset val="100"/>
        <c:baseTimeUnit val="days"/>
      </c:dateAx>
      <c:valAx>
        <c:axId val="16420155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195357683628623E-2"/>
          <c:y val="0.22278242168004644"/>
          <c:w val="0.90700537758618238"/>
          <c:h val="0.46990522136142032"/>
        </c:manualLayout>
      </c:layout>
      <c:barChart>
        <c:barDir val="col"/>
        <c:grouping val="stacked"/>
        <c:varyColors val="0"/>
        <c:ser>
          <c:idx val="3"/>
          <c:order val="1"/>
          <c:tx>
            <c:strRef>
              <c:f>'A1 - Context'!$CT$5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Context'!$CT$6:$CT$105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19</c:v>
                </c:pt>
                <c:pt idx="6">
                  <c:v>405</c:v>
                </c:pt>
                <c:pt idx="7">
                  <c:v>11</c:v>
                </c:pt>
                <c:pt idx="8">
                  <c:v>20</c:v>
                </c:pt>
                <c:pt idx="9">
                  <c:v>19</c:v>
                </c:pt>
                <c:pt idx="10">
                  <c:v>15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00-4EC0-9CDF-D4CBF9A990EB}"/>
            </c:ext>
          </c:extLst>
        </c:ser>
        <c:ser>
          <c:idx val="1"/>
          <c:order val="2"/>
          <c:tx>
            <c:strRef>
              <c:f>'A1 - Context'!$CS$5</c:f>
              <c:strCache>
                <c:ptCount val="1"/>
                <c:pt idx="0">
                  <c:v>J&amp;B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Context'!$CS$6:$CS$105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85</c:v>
                </c:pt>
                <c:pt idx="9">
                  <c:v>1159</c:v>
                </c:pt>
                <c:pt idx="10">
                  <c:v>40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00-4EC0-9CDF-D4CBF9A990EB}"/>
            </c:ext>
          </c:extLst>
        </c:ser>
        <c:ser>
          <c:idx val="0"/>
          <c:order val="3"/>
          <c:tx>
            <c:strRef>
              <c:f>'A1 - Context'!$CR$5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Context'!$CR$6:$CR$105</c:f>
              <c:numCache>
                <c:formatCode>General</c:formatCode>
                <c:ptCount val="100"/>
                <c:pt idx="0">
                  <c:v>0</c:v>
                </c:pt>
                <c:pt idx="1">
                  <c:v>263</c:v>
                </c:pt>
                <c:pt idx="2">
                  <c:v>9</c:v>
                </c:pt>
                <c:pt idx="3">
                  <c:v>44</c:v>
                </c:pt>
                <c:pt idx="4">
                  <c:v>6</c:v>
                </c:pt>
                <c:pt idx="5">
                  <c:v>2181</c:v>
                </c:pt>
                <c:pt idx="6">
                  <c:v>688</c:v>
                </c:pt>
                <c:pt idx="7">
                  <c:v>3794</c:v>
                </c:pt>
                <c:pt idx="8">
                  <c:v>1878</c:v>
                </c:pt>
                <c:pt idx="9">
                  <c:v>2463</c:v>
                </c:pt>
                <c:pt idx="10">
                  <c:v>1339</c:v>
                </c:pt>
                <c:pt idx="11">
                  <c:v>236</c:v>
                </c:pt>
                <c:pt idx="12">
                  <c:v>313</c:v>
                </c:pt>
                <c:pt idx="13">
                  <c:v>1003</c:v>
                </c:pt>
                <c:pt idx="14">
                  <c:v>3006</c:v>
                </c:pt>
                <c:pt idx="15">
                  <c:v>619</c:v>
                </c:pt>
                <c:pt idx="16">
                  <c:v>1055</c:v>
                </c:pt>
                <c:pt idx="17">
                  <c:v>558</c:v>
                </c:pt>
                <c:pt idx="18">
                  <c:v>1169</c:v>
                </c:pt>
                <c:pt idx="19">
                  <c:v>1222</c:v>
                </c:pt>
                <c:pt idx="20">
                  <c:v>676</c:v>
                </c:pt>
                <c:pt idx="21">
                  <c:v>446</c:v>
                </c:pt>
                <c:pt idx="22">
                  <c:v>759</c:v>
                </c:pt>
                <c:pt idx="23">
                  <c:v>1132</c:v>
                </c:pt>
                <c:pt idx="24">
                  <c:v>727</c:v>
                </c:pt>
                <c:pt idx="25">
                  <c:v>771</c:v>
                </c:pt>
                <c:pt idx="26">
                  <c:v>716</c:v>
                </c:pt>
                <c:pt idx="27">
                  <c:v>715</c:v>
                </c:pt>
                <c:pt idx="28">
                  <c:v>474</c:v>
                </c:pt>
                <c:pt idx="29">
                  <c:v>384</c:v>
                </c:pt>
                <c:pt idx="30">
                  <c:v>864</c:v>
                </c:pt>
                <c:pt idx="31">
                  <c:v>302</c:v>
                </c:pt>
                <c:pt idx="32">
                  <c:v>461</c:v>
                </c:pt>
                <c:pt idx="33">
                  <c:v>393</c:v>
                </c:pt>
                <c:pt idx="34">
                  <c:v>177</c:v>
                </c:pt>
                <c:pt idx="35">
                  <c:v>363</c:v>
                </c:pt>
                <c:pt idx="36">
                  <c:v>70</c:v>
                </c:pt>
                <c:pt idx="37">
                  <c:v>57</c:v>
                </c:pt>
                <c:pt idx="38">
                  <c:v>44</c:v>
                </c:pt>
                <c:pt idx="39">
                  <c:v>30</c:v>
                </c:pt>
                <c:pt idx="40">
                  <c:v>41</c:v>
                </c:pt>
                <c:pt idx="41">
                  <c:v>62</c:v>
                </c:pt>
                <c:pt idx="42">
                  <c:v>75</c:v>
                </c:pt>
                <c:pt idx="43">
                  <c:v>74</c:v>
                </c:pt>
                <c:pt idx="44">
                  <c:v>89</c:v>
                </c:pt>
                <c:pt idx="45">
                  <c:v>323</c:v>
                </c:pt>
                <c:pt idx="46">
                  <c:v>72</c:v>
                </c:pt>
                <c:pt idx="47">
                  <c:v>15</c:v>
                </c:pt>
                <c:pt idx="48">
                  <c:v>16</c:v>
                </c:pt>
                <c:pt idx="49">
                  <c:v>4</c:v>
                </c:pt>
                <c:pt idx="50">
                  <c:v>19</c:v>
                </c:pt>
                <c:pt idx="51">
                  <c:v>9</c:v>
                </c:pt>
                <c:pt idx="52">
                  <c:v>0</c:v>
                </c:pt>
                <c:pt idx="53">
                  <c:v>0</c:v>
                </c:pt>
                <c:pt idx="54">
                  <c:v>2</c:v>
                </c:pt>
                <c:pt idx="55">
                  <c:v>6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10</c:v>
                </c:pt>
                <c:pt idx="60">
                  <c:v>21</c:v>
                </c:pt>
                <c:pt idx="61">
                  <c:v>3</c:v>
                </c:pt>
                <c:pt idx="62">
                  <c:v>5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3</c:v>
                </c:pt>
                <c:pt idx="67">
                  <c:v>2</c:v>
                </c:pt>
                <c:pt idx="68">
                  <c:v>1</c:v>
                </c:pt>
                <c:pt idx="69">
                  <c:v>4</c:v>
                </c:pt>
                <c:pt idx="70">
                  <c:v>4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2</c:v>
                </c:pt>
                <c:pt idx="85">
                  <c:v>0</c:v>
                </c:pt>
                <c:pt idx="86">
                  <c:v>3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00-4EC0-9CDF-D4CBF9A99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24055919"/>
        <c:axId val="1524054479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Context'!$CU$5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10196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Context'!$CU$6:$CU$105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00-4EC0-9CDF-D4CBF9A99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515452399"/>
        <c:axId val="1515450959"/>
      </c:barChart>
      <c:catAx>
        <c:axId val="1524055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par litre avant promo</a:t>
                </a:r>
              </a:p>
            </c:rich>
          </c:tx>
          <c:layout>
            <c:manualLayout>
              <c:xMode val="edge"/>
              <c:yMode val="edge"/>
              <c:x val="0.34718017136516705"/>
              <c:y val="0.93689138581514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4054479"/>
        <c:crosses val="autoZero"/>
        <c:auto val="1"/>
        <c:lblAlgn val="ctr"/>
        <c:lblOffset val="100"/>
        <c:noMultiLvlLbl val="0"/>
      </c:catAx>
      <c:valAx>
        <c:axId val="15240544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Occurrence</a:t>
                </a:r>
              </a:p>
            </c:rich>
          </c:tx>
          <c:layout>
            <c:manualLayout>
              <c:xMode val="edge"/>
              <c:yMode val="edge"/>
              <c:x val="2.3453877027444546E-3"/>
              <c:y val="0.201971159940297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4055919"/>
        <c:crosses val="autoZero"/>
        <c:crossBetween val="between"/>
      </c:valAx>
      <c:valAx>
        <c:axId val="1515450959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15452399"/>
        <c:crosses val="max"/>
        <c:crossBetween val="between"/>
      </c:valAx>
      <c:catAx>
        <c:axId val="15154523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154509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806531184514972"/>
          <c:y val="0"/>
          <c:w val="0.83193468815485028"/>
          <c:h val="0.10438898910143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61646463111273"/>
          <c:y val="7.9137454478533681E-2"/>
          <c:w val="0.65924012058646408"/>
          <c:h val="0.53308694527195799"/>
        </c:manualLayout>
      </c:layout>
      <c:areaChart>
        <c:grouping val="standard"/>
        <c:varyColors val="0"/>
        <c:ser>
          <c:idx val="0"/>
          <c:order val="0"/>
          <c:tx>
            <c:strRef>
              <c:f>'A1 - Context'!$CY$5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rgbClr val="D9D9D9">
                <a:alpha val="50196"/>
              </a:srgbClr>
            </a:solidFill>
            <a:ln>
              <a:noFill/>
            </a:ln>
            <a:effectLst/>
          </c:spPr>
          <c:cat>
            <c:numRef>
              <c:f>'A1 - Context'!$CX$6:$CX$41</c:f>
              <c:numCache>
                <c:formatCode>dd\ mmm\ yy</c:formatCode>
                <c:ptCount val="36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  <c:pt idx="14">
                  <c:v>45803</c:v>
                </c:pt>
                <c:pt idx="15">
                  <c:v>45801</c:v>
                </c:pt>
                <c:pt idx="16">
                  <c:v>45794</c:v>
                </c:pt>
                <c:pt idx="17">
                  <c:v>45787</c:v>
                </c:pt>
                <c:pt idx="18">
                  <c:v>45780</c:v>
                </c:pt>
                <c:pt idx="19">
                  <c:v>45773</c:v>
                </c:pt>
                <c:pt idx="20">
                  <c:v>45766</c:v>
                </c:pt>
                <c:pt idx="21">
                  <c:v>45759</c:v>
                </c:pt>
                <c:pt idx="22">
                  <c:v>45745</c:v>
                </c:pt>
                <c:pt idx="23">
                  <c:v>45701</c:v>
                </c:pt>
              </c:numCache>
            </c:numRef>
          </c:cat>
          <c:val>
            <c:numRef>
              <c:f>'A1 - Context'!$CY$6:$CY$41</c:f>
              <c:numCache>
                <c:formatCode>0%</c:formatCode>
                <c:ptCount val="36"/>
                <c:pt idx="0">
                  <c:v>0.33689999999999998</c:v>
                </c:pt>
                <c:pt idx="1">
                  <c:v>0.34350000000000003</c:v>
                </c:pt>
                <c:pt idx="2">
                  <c:v>0.34079999999999999</c:v>
                </c:pt>
                <c:pt idx="3">
                  <c:v>0.34130000000000005</c:v>
                </c:pt>
                <c:pt idx="4">
                  <c:v>0.34079999999999999</c:v>
                </c:pt>
                <c:pt idx="5">
                  <c:v>0.35139999999999999</c:v>
                </c:pt>
                <c:pt idx="6">
                  <c:v>0.36509999999999998</c:v>
                </c:pt>
                <c:pt idx="7">
                  <c:v>0.34740000000000004</c:v>
                </c:pt>
                <c:pt idx="8">
                  <c:v>0.34350000000000003</c:v>
                </c:pt>
                <c:pt idx="9">
                  <c:v>0.33600000000000002</c:v>
                </c:pt>
                <c:pt idx="10">
                  <c:v>0.33689999999999998</c:v>
                </c:pt>
                <c:pt idx="11">
                  <c:v>0.33159999999999995</c:v>
                </c:pt>
                <c:pt idx="12">
                  <c:v>0.34210000000000002</c:v>
                </c:pt>
                <c:pt idx="13">
                  <c:v>0.34610000000000002</c:v>
                </c:pt>
                <c:pt idx="14">
                  <c:v>0.35139999999999999</c:v>
                </c:pt>
                <c:pt idx="15">
                  <c:v>0.35139999999999999</c:v>
                </c:pt>
                <c:pt idx="16">
                  <c:v>0.35189999999999999</c:v>
                </c:pt>
                <c:pt idx="17">
                  <c:v>0.35850000000000004</c:v>
                </c:pt>
                <c:pt idx="18">
                  <c:v>0.36329999999999996</c:v>
                </c:pt>
                <c:pt idx="19">
                  <c:v>0.36990000000000001</c:v>
                </c:pt>
                <c:pt idx="20">
                  <c:v>0.36990000000000001</c:v>
                </c:pt>
                <c:pt idx="21">
                  <c:v>0.40289999999999998</c:v>
                </c:pt>
                <c:pt idx="22">
                  <c:v>0.34210000000000002</c:v>
                </c:pt>
                <c:pt idx="23">
                  <c:v>0.3448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14-48F3-8645-46372CD47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4982351"/>
        <c:axId val="1514979471"/>
      </c:areaChart>
      <c:lineChart>
        <c:grouping val="standard"/>
        <c:varyColors val="0"/>
        <c:ser>
          <c:idx val="1"/>
          <c:order val="1"/>
          <c:tx>
            <c:strRef>
              <c:f>'A1 - Context'!$CZ$5</c:f>
              <c:strCache>
                <c:ptCount val="1"/>
                <c:pt idx="0">
                  <c:v>Prix par litre après promotion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'A1 - Context'!$CX$6:$CX$41</c:f>
              <c:numCache>
                <c:formatCode>dd\ mmm\ yy</c:formatCode>
                <c:ptCount val="36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  <c:pt idx="14">
                  <c:v>45803</c:v>
                </c:pt>
                <c:pt idx="15">
                  <c:v>45801</c:v>
                </c:pt>
                <c:pt idx="16">
                  <c:v>45794</c:v>
                </c:pt>
                <c:pt idx="17">
                  <c:v>45787</c:v>
                </c:pt>
                <c:pt idx="18">
                  <c:v>45780</c:v>
                </c:pt>
                <c:pt idx="19">
                  <c:v>45773</c:v>
                </c:pt>
                <c:pt idx="20">
                  <c:v>45766</c:v>
                </c:pt>
                <c:pt idx="21">
                  <c:v>45759</c:v>
                </c:pt>
                <c:pt idx="22">
                  <c:v>45745</c:v>
                </c:pt>
                <c:pt idx="23">
                  <c:v>45701</c:v>
                </c:pt>
              </c:numCache>
            </c:numRef>
          </c:cat>
          <c:val>
            <c:numRef>
              <c:f>'A1 - Context'!$CZ$6:$CZ$41</c:f>
              <c:numCache>
                <c:formatCode>"€"#,##0.00_);[Red]\("€"#,##0.00\)</c:formatCode>
                <c:ptCount val="36"/>
                <c:pt idx="0">
                  <c:v>30.104638157894737</c:v>
                </c:pt>
                <c:pt idx="1">
                  <c:v>29.961800643086818</c:v>
                </c:pt>
                <c:pt idx="2">
                  <c:v>29.431414790996786</c:v>
                </c:pt>
                <c:pt idx="3">
                  <c:v>29.295723472668808</c:v>
                </c:pt>
                <c:pt idx="4">
                  <c:v>29.840514469453375</c:v>
                </c:pt>
                <c:pt idx="5">
                  <c:v>29.416175548589344</c:v>
                </c:pt>
                <c:pt idx="6">
                  <c:v>29.561467889908258</c:v>
                </c:pt>
                <c:pt idx="7">
                  <c:v>29.835032894736845</c:v>
                </c:pt>
                <c:pt idx="8">
                  <c:v>29.776666666666667</c:v>
                </c:pt>
                <c:pt idx="9">
                  <c:v>29.556993006993004</c:v>
                </c:pt>
                <c:pt idx="10">
                  <c:v>29.371392857142855</c:v>
                </c:pt>
                <c:pt idx="11">
                  <c:v>28.7107299270073</c:v>
                </c:pt>
                <c:pt idx="12">
                  <c:v>28.801324041811846</c:v>
                </c:pt>
                <c:pt idx="13">
                  <c:v>29.730305084745765</c:v>
                </c:pt>
                <c:pt idx="14">
                  <c:v>29.780236486486491</c:v>
                </c:pt>
                <c:pt idx="15">
                  <c:v>29.730202702702702</c:v>
                </c:pt>
                <c:pt idx="16">
                  <c:v>29.829295302013421</c:v>
                </c:pt>
                <c:pt idx="17">
                  <c:v>29.876019417475728</c:v>
                </c:pt>
                <c:pt idx="18">
                  <c:v>30.380911949685533</c:v>
                </c:pt>
                <c:pt idx="19">
                  <c:v>30.408834355828223</c:v>
                </c:pt>
                <c:pt idx="20">
                  <c:v>29.544281345565746</c:v>
                </c:pt>
                <c:pt idx="21">
                  <c:v>29.352430939226519</c:v>
                </c:pt>
                <c:pt idx="22">
                  <c:v>30.458132911392408</c:v>
                </c:pt>
                <c:pt idx="23">
                  <c:v>29.60074074074074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8014-48F3-8645-46372CD47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1929215"/>
        <c:axId val="1441927775"/>
      </c:lineChart>
      <c:dateAx>
        <c:axId val="1514982351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4979471"/>
        <c:crosses val="autoZero"/>
        <c:auto val="0"/>
        <c:lblOffset val="100"/>
        <c:baseTimeUnit val="days"/>
      </c:dateAx>
      <c:valAx>
        <c:axId val="15149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bg1">
                        <a:lumMod val="50000"/>
                      </a:schemeClr>
                    </a:solidFill>
                  </a:rPr>
                  <a:t>DN en</a:t>
                </a:r>
                <a:r>
                  <a:rPr lang="fr-FR" b="1" baseline="0" dirty="0">
                    <a:solidFill>
                      <a:schemeClr val="bg1">
                        <a:lumMod val="50000"/>
                      </a:schemeClr>
                    </a:solidFill>
                  </a:rPr>
                  <a:t> %</a:t>
                </a:r>
                <a:endParaRPr lang="fr-FR" b="1" dirty="0">
                  <a:solidFill>
                    <a:schemeClr val="bg1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7.1399604659826794E-3"/>
              <c:y val="5.361070038755066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4982351"/>
        <c:crosses val="autoZero"/>
        <c:crossBetween val="midCat"/>
      </c:valAx>
      <c:valAx>
        <c:axId val="144192777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accent1"/>
                    </a:solidFill>
                  </a:rPr>
                  <a:t>Prix / L avant promo</a:t>
                </a:r>
              </a:p>
            </c:rich>
          </c:tx>
          <c:layout>
            <c:manualLayout>
              <c:xMode val="edge"/>
              <c:yMode val="edge"/>
              <c:x val="0.94371331165983652"/>
              <c:y val="6.17111970616562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1"/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\ &quot;€&quot;;[Red]\-#,##0.0\ 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441929215"/>
        <c:crosses val="max"/>
        <c:crossBetween val="between"/>
      </c:valAx>
      <c:dateAx>
        <c:axId val="1441929215"/>
        <c:scaling>
          <c:orientation val="minMax"/>
        </c:scaling>
        <c:delete val="1"/>
        <c:axPos val="t"/>
        <c:numFmt formatCode="dd\ mmm\ yy" sourceLinked="1"/>
        <c:majorTickMark val="out"/>
        <c:minorTickMark val="none"/>
        <c:tickLblPos val="nextTo"/>
        <c:crossAx val="1441927775"/>
        <c:crosses val="max"/>
        <c:auto val="1"/>
        <c:lblOffset val="100"/>
        <c:baseTimeUnit val="days"/>
      </c:date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Listes!$S$11:$S$17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Listes!$V$11:$V$17</c:f>
              <c:numCache>
                <c:formatCode>0%</c:formatCode>
                <c:ptCount val="7"/>
                <c:pt idx="0">
                  <c:v>0.29458388375165123</c:v>
                </c:pt>
                <c:pt idx="1">
                  <c:v>0.16512549537648613</c:v>
                </c:pt>
                <c:pt idx="2">
                  <c:v>0.11096433289299867</c:v>
                </c:pt>
                <c:pt idx="3">
                  <c:v>4.3593130779392336E-2</c:v>
                </c:pt>
                <c:pt idx="4">
                  <c:v>3.4346103038309116E-2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A-409F-89B7-CBE4D1CA9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44360656"/>
        <c:axId val="744362096"/>
      </c:barChart>
      <c:catAx>
        <c:axId val="74436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44362096"/>
        <c:crosses val="autoZero"/>
        <c:auto val="1"/>
        <c:lblAlgn val="ctr"/>
        <c:lblOffset val="100"/>
        <c:noMultiLvlLbl val="0"/>
      </c:catAx>
      <c:valAx>
        <c:axId val="7443620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436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335863377609111E-2"/>
          <c:y val="4.9335863377609111E-2"/>
          <c:w val="0.90132827324478182"/>
          <c:h val="0.90132827324478182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175-440D-B2A0-7F67621A490D}"/>
              </c:ext>
            </c:extLst>
          </c:dPt>
          <c:dPt>
            <c:idx val="1"/>
            <c:bubble3D val="0"/>
            <c:spPr>
              <a:solidFill>
                <a:srgbClr val="EFEFEF"/>
              </a:solidFill>
              <a:ln w="3175" cmpd="sng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175-440D-B2A0-7F67621A490D}"/>
              </c:ext>
            </c:extLst>
          </c:dPt>
          <c:cat>
            <c:strRef>
              <c:f>Listes!$K$3:$K$4</c:f>
              <c:strCache>
                <c:ptCount val="2"/>
                <c:pt idx="0">
                  <c:v>DN</c:v>
                </c:pt>
                <c:pt idx="1">
                  <c:v>Reste</c:v>
                </c:pt>
              </c:strCache>
            </c:strRef>
          </c:cat>
          <c:val>
            <c:numRef>
              <c:f>Listes!$L$3:$L$4</c:f>
              <c:numCache>
                <c:formatCode>0%</c:formatCode>
                <c:ptCount val="2"/>
                <c:pt idx="0">
                  <c:v>0.47027741083223251</c:v>
                </c:pt>
                <c:pt idx="1">
                  <c:v>0.52972258916776749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75-440D-B2A0-7F67621A4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7"/>
      </c:doughnutChart>
    </c:plotArea>
    <c:plotVisOnly val="0"/>
    <c:dispBlanksAs val="gap"/>
    <c:showDLblsOverMax val="1"/>
  </c:chart>
  <c:spPr>
    <a:noFill/>
  </c:spPr>
  <c:externalData r:id="rId1">
    <c:autoUpdate val="1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835813177620597E-2"/>
          <c:y val="0.13032790638072586"/>
          <c:w val="0.93432837364475885"/>
          <c:h val="0.64205504979194372"/>
        </c:manualLayout>
      </c:layout>
      <c:areaChart>
        <c:grouping val="standard"/>
        <c:varyColors val="0"/>
        <c:ser>
          <c:idx val="0"/>
          <c:order val="0"/>
          <c:tx>
            <c:strRef>
              <c:f>'B0 - Distribution'!$E$5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Distribution'!$E$6:$E$19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7482688"/>
        <c:axId val="1417484608"/>
      </c:areaChart>
      <c:lineChart>
        <c:grouping val="standard"/>
        <c:varyColors val="0"/>
        <c:ser>
          <c:idx val="1"/>
          <c:order val="1"/>
          <c:tx>
            <c:strRef>
              <c:f>'B0 - Distribution'!$F$5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Distribution'!$F$6:$F$19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7482688"/>
        <c:axId val="1417484608"/>
      </c:lineChart>
      <c:dateAx>
        <c:axId val="14174826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417484608"/>
        <c:crosses val="autoZero"/>
        <c:auto val="1"/>
        <c:lblOffset val="100"/>
        <c:baseTimeUnit val="days"/>
      </c:dateAx>
      <c:valAx>
        <c:axId val="14174846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1748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Distributeur'!$AM$6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Distributeur'!$AM$7:$AM$16</c:f>
              <c:numCache>
                <c:formatCode>0%</c:formatCode>
                <c:ptCount val="10"/>
                <c:pt idx="0">
                  <c:v>0.4703</c:v>
                </c:pt>
                <c:pt idx="1">
                  <c:v>0.72920000000000007</c:v>
                </c:pt>
                <c:pt idx="2">
                  <c:v>7.6600000000000001E-2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96-40EF-85E8-D6A1A6522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2964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'B0 - Distribution'!$L$5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Distribution'!$K$6:$K$18</c:f>
              <c:strCache>
                <c:ptCount val="13"/>
                <c:pt idx="0">
                  <c:v>Centre-Val de Loire</c:v>
                </c:pt>
                <c:pt idx="1">
                  <c:v>Hauts-de-France</c:v>
                </c:pt>
                <c:pt idx="2">
                  <c:v>Île-de-France</c:v>
                </c:pt>
                <c:pt idx="3">
                  <c:v>Corse</c:v>
                </c:pt>
                <c:pt idx="4">
                  <c:v>Normandie</c:v>
                </c:pt>
                <c:pt idx="5">
                  <c:v>Pays de la Loire</c:v>
                </c:pt>
                <c:pt idx="6">
                  <c:v>Grand Est</c:v>
                </c:pt>
                <c:pt idx="7">
                  <c:v>Bretagne</c:v>
                </c:pt>
                <c:pt idx="8">
                  <c:v>Provence-Alpes-Côte d'Azur</c:v>
                </c:pt>
                <c:pt idx="9">
                  <c:v>Auvergne-Rhône-Alpes</c:v>
                </c:pt>
                <c:pt idx="10">
                  <c:v>Nouvelle-Aquitaine</c:v>
                </c:pt>
                <c:pt idx="11">
                  <c:v>Occitanie</c:v>
                </c:pt>
                <c:pt idx="12">
                  <c:v>Bourgogne-Franche-Comté</c:v>
                </c:pt>
              </c:strCache>
            </c:strRef>
          </c:cat>
          <c:val>
            <c:numRef>
              <c:f>'B0 - Distribution'!$L$6:$L$18</c:f>
              <c:numCache>
                <c:formatCode>0%</c:formatCode>
                <c:ptCount val="13"/>
                <c:pt idx="0">
                  <c:v>0.68421052631578949</c:v>
                </c:pt>
                <c:pt idx="1">
                  <c:v>0.66666666666666663</c:v>
                </c:pt>
                <c:pt idx="2">
                  <c:v>0.60784313725490191</c:v>
                </c:pt>
                <c:pt idx="3">
                  <c:v>0.6</c:v>
                </c:pt>
                <c:pt idx="4">
                  <c:v>0.59677419354838712</c:v>
                </c:pt>
                <c:pt idx="5">
                  <c:v>0.58333333333333337</c:v>
                </c:pt>
                <c:pt idx="6">
                  <c:v>0.43877551020408162</c:v>
                </c:pt>
                <c:pt idx="7">
                  <c:v>0.41975308641975306</c:v>
                </c:pt>
                <c:pt idx="8">
                  <c:v>0.40625</c:v>
                </c:pt>
                <c:pt idx="9">
                  <c:v>0.4</c:v>
                </c:pt>
                <c:pt idx="10">
                  <c:v>0.33333333333333331</c:v>
                </c:pt>
                <c:pt idx="11">
                  <c:v>0.25</c:v>
                </c:pt>
                <c:pt idx="12">
                  <c:v>0.2413793103448276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7-4367-8FDA-C2585E7E1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543756720"/>
        <c:axId val="1543754800"/>
      </c:barChart>
      <c:catAx>
        <c:axId val="1543756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43754800"/>
        <c:crosses val="autoZero"/>
        <c:auto val="1"/>
        <c:lblAlgn val="ctr"/>
        <c:lblOffset val="100"/>
        <c:noMultiLvlLbl val="0"/>
      </c:catAx>
      <c:valAx>
        <c:axId val="15437548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54375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Distribution'!$N$5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70C4B79-E81F-4FF0-A853-EEC0A16113C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B3F8964-D9AF-422C-AAF1-501404EC70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851F28-CEF9-4118-B47D-F316C91F3C4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DA25DE9-F523-41E7-A6D2-274506299D6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3834DA1-7D41-4278-A00B-ECC332F5AB2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0AFC300-8655-4E2B-B24B-BC4F7BE71E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2AFA8BE-5406-4BC7-87F2-E5CC82FB02F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D800DC4-7F82-43BC-9BDA-60F15A8C76D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7A75535-AFC7-4257-BF09-CB7F15F9E7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5F5E934-8163-45B8-8436-2108E9A063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4E653D4-8645-442F-BB76-255170DBC25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E66C223-4AE9-4443-A5C1-FADF6C80D58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C8ED604-58BA-4CC6-93B4-FFE257909F8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Distribution'!$N$6:$N$18</c:f>
              <c:numCache>
                <c:formatCode>General</c:formatCode>
                <c:ptCount val="13"/>
                <c:pt idx="0" formatCode="#,##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Distribution'!$S$6:$S$18</c15:f>
                <c15:dlblRangeCache>
                  <c:ptCount val="13"/>
                  <c:pt idx="0">
                    <c:v>+68,4pp</c:v>
                  </c:pt>
                  <c:pt idx="1">
                    <c:v>+34,5pp</c:v>
                  </c:pt>
                  <c:pt idx="2">
                    <c:v>+49,0pp</c:v>
                  </c:pt>
                  <c:pt idx="3">
                    <c:v>+40,0pp</c:v>
                  </c:pt>
                  <c:pt idx="4">
                    <c:v>+53,2pp</c:v>
                  </c:pt>
                  <c:pt idx="5">
                    <c:v>+58,3pp</c:v>
                  </c:pt>
                  <c:pt idx="6">
                    <c:v>+35,7pp</c:v>
                  </c:pt>
                  <c:pt idx="7">
                    <c:v>+39,5pp</c:v>
                  </c:pt>
                  <c:pt idx="8">
                    <c:v>+28,1pp</c:v>
                  </c:pt>
                  <c:pt idx="9">
                    <c:v>+33,3pp</c:v>
                  </c:pt>
                  <c:pt idx="10">
                    <c:v>+30,2pp</c:v>
                  </c:pt>
                  <c:pt idx="11">
                    <c:v>+21,7pp</c:v>
                  </c:pt>
                  <c:pt idx="12">
                    <c:v>+24,1pp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B743-4502-88E5-676B4A0D1771}"/>
            </c:ext>
          </c:extLst>
        </c:ser>
        <c:ser>
          <c:idx val="1"/>
          <c:order val="1"/>
          <c:tx>
            <c:strRef>
              <c:f>'B0 - Distribution'!$O$5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1D0EA39-2D3C-4A0E-A27A-901CAA9A79B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199637-B9D5-4575-99BF-02B2050116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DE70501-87A7-46B3-A919-D1B74E2593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C1EC12C-1D4D-45BA-970B-ECD20B5657D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65FA915-FA92-441A-9F55-59141832F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E0DF1F4-A535-44BC-8AA4-8DFA11420A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A7E39BF-FDDE-4539-AEFD-06174E71D4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1FB36FB-5BDC-4EA2-9BB2-8301E3A706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7F29C58-D549-49BD-B1A1-C3AF5BA5FE0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B763697-190C-43B4-88B1-C918B96C580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99B3B14-929E-4DF6-8361-B7D01C5132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3EDC245-C051-44A4-ADFB-42A1C44E3B9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5A21FD2-95F4-4526-8C20-A6FA05CD285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6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Distribution'!$O$6:$O$18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Distribution'!$T$6:$T$18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B743-4502-88E5-676B4A0D1771}"/>
            </c:ext>
          </c:extLst>
        </c:ser>
        <c:ser>
          <c:idx val="2"/>
          <c:order val="2"/>
          <c:tx>
            <c:strRef>
              <c:f>'B0 - Distribution'!$P$5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6DBB1A-BDD5-4692-B587-129A994FB1F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1540FC4-2170-49AF-A2A5-3C0DB6D1D2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6FB6A08-48C7-4DB3-8C03-7C1DFEA7A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74F6841-23DC-4C80-8A9E-8D68951DC1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ED91D78-3868-441B-BA61-4F64988009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84B9035-4406-4C6F-9132-1936EFA2FDF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1ECAA66-EA16-4117-A5B5-E198E304144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418333D-AA88-41DC-9E16-B1E4471A96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8E731C4-8685-4D91-9640-60E4E1C99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CB6750E-DAE8-441D-805A-578202658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19590A-A0BD-4651-99E1-B555E474C7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511776E-1699-4E53-A58E-5E6CDAD4CA6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C52E01F-86CA-440D-B3DA-157825ACCF0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Distribution'!$P$6:$P$18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Distribution'!$U$6:$U$18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B743-4502-88E5-676B4A0D1771}"/>
            </c:ext>
          </c:extLst>
        </c:ser>
        <c:ser>
          <c:idx val="3"/>
          <c:order val="3"/>
          <c:tx>
            <c:strRef>
              <c:f>'B0 - Distribution'!$Q$5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85A1DB0-4743-4DB2-905F-0C93910843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C46341-C535-4881-8E61-09904DBCAD8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816C35-A635-46F0-87AA-196EED4BE0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12EF98F-07F8-420D-A176-79B96AD863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DF0ACE-E123-4CC3-8EB7-8A0654E8AF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5C25F89-B4BD-4289-8675-522F4D05546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B32DDD-3BC3-4964-B5AE-669DE2DD485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4EEBC62-018D-47F7-BDBB-522EA2CF1C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7719814-DE74-4CF3-8989-BE77D7470AB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6E64695-7FAF-4231-9098-41C39EE488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E274E16-1A23-4463-9941-E456CEEB19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903D111-10F2-4156-B1C5-8F00BFE898A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4F4E9D0-003E-42CD-87A5-739EBEBD244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Distribution'!$Q$6:$Q$18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Distribution'!$V$6:$V$18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B743-4502-88E5-676B4A0D1771}"/>
            </c:ext>
          </c:extLst>
        </c:ser>
        <c:ser>
          <c:idx val="4"/>
          <c:order val="4"/>
          <c:tx>
            <c:strRef>
              <c:f>'B0 - Distribution'!$R$5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3BA8FC6-CB70-4BC2-A795-2D1F7AB9F67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EEF848-80C1-4AF4-80C3-63BB9C05BD5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D36A14-2089-4DB6-A980-02D81A42BD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A9F1087-6C2E-44D6-B279-6CA72945960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713BC89-6E4C-42E5-8E21-25E2C3DDDFA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EA19AD-F08E-4010-88D0-F648D1CC334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2F4763A-8E95-4701-A398-655B0B3886C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66D4441-C5F9-4BCE-A297-0DA7A7F9AAA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C9EE34-9AC6-4A91-B6F3-E353888742F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D83DA22-CDF0-45A8-BC00-6CAC9CB219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E7B5608-E4B1-4BF0-84ED-E2E41E1189E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CBB290A-5DC5-4A4A-B8A0-5A00660522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294EADD-C9A1-45AB-9971-7BDCB9BB660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Distribution'!$R$6:$R$18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Distribution'!$W$6:$W$18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B743-4502-88E5-676B4A0D1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21965631"/>
        <c:axId val="521964191"/>
      </c:barChart>
      <c:catAx>
        <c:axId val="521965631"/>
        <c:scaling>
          <c:orientation val="maxMin"/>
        </c:scaling>
        <c:delete val="1"/>
        <c:axPos val="l"/>
        <c:majorTickMark val="out"/>
        <c:minorTickMark val="none"/>
        <c:tickLblPos val="nextTo"/>
        <c:crossAx val="521964191"/>
        <c:crosses val="autoZero"/>
        <c:auto val="1"/>
        <c:lblAlgn val="ctr"/>
        <c:lblOffset val="100"/>
        <c:noMultiLvlLbl val="0"/>
      </c:catAx>
      <c:valAx>
        <c:axId val="521964191"/>
        <c:scaling>
          <c:orientation val="minMax"/>
          <c:max val="1"/>
        </c:scaling>
        <c:delete val="1"/>
        <c:axPos val="t"/>
        <c:numFmt formatCode="#,##0" sourceLinked="1"/>
        <c:majorTickMark val="out"/>
        <c:minorTickMark val="none"/>
        <c:tickLblPos val="nextTo"/>
        <c:crossAx val="52196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6">
    <c:autoUpdate val="1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861216090161"/>
          <c:y val="0.12032303142204538"/>
          <c:w val="0.78411608254466036"/>
          <c:h val="0.7753598381378039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'B0 - Distribution'!$AA$6</c:f>
              <c:strCache>
                <c:ptCount val="1"/>
                <c:pt idx="0">
                  <c:v>Gagnés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Distribution'!$AB$6:$AM$6</c:f>
              <c:numCache>
                <c:formatCode>General</c:formatCode>
                <c:ptCount val="12"/>
                <c:pt idx="0">
                  <c:v>91</c:v>
                </c:pt>
                <c:pt idx="1">
                  <c:v>104</c:v>
                </c:pt>
                <c:pt idx="2">
                  <c:v>60</c:v>
                </c:pt>
                <c:pt idx="3">
                  <c:v>19</c:v>
                </c:pt>
                <c:pt idx="4">
                  <c:v>66</c:v>
                </c:pt>
                <c:pt idx="5">
                  <c:v>11</c:v>
                </c:pt>
                <c:pt idx="6">
                  <c:v>26</c:v>
                </c:pt>
                <c:pt idx="7">
                  <c:v>19</c:v>
                </c:pt>
                <c:pt idx="8">
                  <c:v>16</c:v>
                </c:pt>
                <c:pt idx="9">
                  <c:v>10</c:v>
                </c:pt>
                <c:pt idx="10">
                  <c:v>4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D-4630-954F-D6562FB97837}"/>
            </c:ext>
          </c:extLst>
        </c:ser>
        <c:ser>
          <c:idx val="0"/>
          <c:order val="2"/>
          <c:tx>
            <c:strRef>
              <c:f>'B0 - Distribution'!$AA$5</c:f>
              <c:strCache>
                <c:ptCount val="1"/>
                <c:pt idx="0">
                  <c:v>Perdus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Distribution'!$AB$5:$AM$5</c:f>
              <c:numCache>
                <c:formatCode>General</c:formatCode>
                <c:ptCount val="12"/>
                <c:pt idx="0">
                  <c:v>-11</c:v>
                </c:pt>
                <c:pt idx="1">
                  <c:v>-23</c:v>
                </c:pt>
                <c:pt idx="2">
                  <c:v>-13</c:v>
                </c:pt>
                <c:pt idx="3">
                  <c:v>-34</c:v>
                </c:pt>
                <c:pt idx="4">
                  <c:v>-18</c:v>
                </c:pt>
                <c:pt idx="5">
                  <c:v>-19</c:v>
                </c:pt>
                <c:pt idx="6">
                  <c:v>-7</c:v>
                </c:pt>
                <c:pt idx="7">
                  <c:v>-5</c:v>
                </c:pt>
                <c:pt idx="8">
                  <c:v>0</c:v>
                </c:pt>
                <c:pt idx="9">
                  <c:v>0</c:v>
                </c:pt>
                <c:pt idx="10">
                  <c:v>-2</c:v>
                </c:pt>
                <c:pt idx="11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14008159"/>
        <c:axId val="1614004319"/>
      </c:barChart>
      <c:lineChart>
        <c:grouping val="standard"/>
        <c:varyColors val="0"/>
        <c:ser>
          <c:idx val="2"/>
          <c:order val="0"/>
          <c:tx>
            <c:strRef>
              <c:f>'B0 - Distribution'!$AA$7</c:f>
              <c:strCache>
                <c:ptCount val="1"/>
                <c:pt idx="0">
                  <c:v>Évolution</c:v>
                </c:pt>
              </c:strCache>
            </c:strRef>
          </c:tx>
          <c:spPr>
            <a:ln w="2540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0BDD528-12F7-4FFC-92E7-3C655582C9E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EF1D-4630-954F-D6562FB978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082C0E-8E38-44A9-9F1E-408BFEBF0FD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F1D-4630-954F-D6562FB9783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AAFAC7F-FF8F-4F2B-A98F-4CFE86976F7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F1D-4630-954F-D6562FB9783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D24C0E0-B910-44FA-842F-EC2B49A9A16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EF1D-4630-954F-D6562FB9783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451F913-2EE5-41BB-92D2-01F4EC81CF8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EF1D-4630-954F-D6562FB9783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8062036-CDF3-469C-94A5-A7A62780F1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EF1D-4630-954F-D6562FB9783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65AD194-F7F2-4D43-ABD3-9243A71B87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EF1D-4630-954F-D6562FB9783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502E8E3-BF77-4312-A15D-F36AA8486F2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EF1D-4630-954F-D6562FB9783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57FBC80-2DC6-4C66-928C-66B063ACF61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EF1D-4630-954F-D6562FB9783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17F3426-2719-4F94-A3BD-9FE3563970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EF1D-4630-954F-D6562FB9783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1DBC4A4-E579-46B4-98DA-7BC05A856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EF1D-4630-954F-D6562FB9783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DCC9758-924A-47AE-B1DD-839136FD89E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EF1D-4630-954F-D6562FB97837}"/>
                </c:ext>
              </c:extLst>
            </c:dLbl>
            <c:numFmt formatCode="\+0;\-0;\-" sourceLinked="0"/>
            <c:spPr>
              <a:noFill/>
              <a:ln w="28575">
                <a:noFill/>
              </a:ln>
              <a:effectLst/>
            </c:spPr>
            <c:txPr>
              <a:bodyPr rot="0" spcFirstLastPara="1" vertOverflow="clip" horzOverflow="clip" vert="horz" wrap="square" lIns="0" tIns="0" rIns="0" bIns="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val>
            <c:numRef>
              <c:f>'B0 - Distribution'!$AB$7:$AM$7</c:f>
              <c:numCache>
                <c:formatCode>0</c:formatCode>
                <c:ptCount val="12"/>
                <c:pt idx="0">
                  <c:v>80</c:v>
                </c:pt>
                <c:pt idx="1">
                  <c:v>81</c:v>
                </c:pt>
                <c:pt idx="2">
                  <c:v>47</c:v>
                </c:pt>
                <c:pt idx="3">
                  <c:v>-15</c:v>
                </c:pt>
                <c:pt idx="4">
                  <c:v>48</c:v>
                </c:pt>
                <c:pt idx="5">
                  <c:v>-8</c:v>
                </c:pt>
                <c:pt idx="6">
                  <c:v>19</c:v>
                </c:pt>
                <c:pt idx="7">
                  <c:v>14</c:v>
                </c:pt>
                <c:pt idx="8">
                  <c:v>16</c:v>
                </c:pt>
                <c:pt idx="9">
                  <c:v>10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datalabelsRange>
                <c15:f>'B0 - Distribution'!$AB$8:$AM$8</c15:f>
                <c15:dlblRangeCache>
                  <c:ptCount val="12"/>
                  <c:pt idx="0">
                    <c:v>+80
(+29,0%)</c:v>
                  </c:pt>
                  <c:pt idx="1">
                    <c:v>+81
(+41,5%)</c:v>
                  </c:pt>
                  <c:pt idx="2">
                    <c:v>+47
(+31,8%)</c:v>
                  </c:pt>
                  <c:pt idx="3">
                    <c:v>-15
(-9,2%)</c:v>
                  </c:pt>
                  <c:pt idx="4">
                    <c:v>+48
(+41,7%)</c:v>
                  </c:pt>
                  <c:pt idx="5">
                    <c:v>-8
(-6,5%)</c:v>
                  </c:pt>
                  <c:pt idx="6">
                    <c:v>+19
(+18,3%)</c:v>
                  </c:pt>
                  <c:pt idx="7">
                    <c:v>+14
(+15,6%)</c:v>
                  </c:pt>
                  <c:pt idx="8">
                    <c:v>+16
(+21,6%)</c:v>
                  </c:pt>
                  <c:pt idx="9">
                    <c:v>+10
(+15,6%)</c:v>
                  </c:pt>
                  <c:pt idx="10">
                    <c:v>+2
(+3,2%)</c:v>
                  </c:pt>
                  <c:pt idx="11">
                    <c:v>+1
(+1,6%)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008159"/>
        <c:axId val="1614004319"/>
      </c:lineChart>
      <c:catAx>
        <c:axId val="1614008159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4319"/>
        <c:crosses val="autoZero"/>
        <c:auto val="0"/>
        <c:lblAlgn val="ctr"/>
        <c:lblOffset val="100"/>
        <c:noMultiLvlLbl val="0"/>
      </c:catAx>
      <c:valAx>
        <c:axId val="16140043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Évolution</a:t>
                </a:r>
                <a:r>
                  <a:rPr lang="fr-FR" b="1" baseline="0" dirty="0"/>
                  <a:t> du parc de magasins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6.7657009805992763E-2"/>
              <c:y val="1.81625792098949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;\-0;\-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376900934676383"/>
          <c:y val="0"/>
          <c:w val="0.55623096616761469"/>
          <c:h val="6.5612752397928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'B0 - Distribution'!$AT$5</c:f>
              <c:strCache>
                <c:ptCount val="1"/>
                <c:pt idx="0">
                  <c:v>Prix indice 100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6DE3E32-41BF-4AE2-B266-F84CD1B949D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12E-43A3-B958-714DAC2923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71A82B9-4680-4CAA-BEEB-238486F9105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12E-43A3-B958-714DAC2923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F58480-C3EF-4F5F-86FB-75FBE0F5217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12E-43A3-B958-714DAC2923D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529B62F-25EA-442D-BAF1-43EAB2D2ADC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12E-43A3-B958-714DAC2923D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9664BC7-F23F-4AE9-A1F9-1755F426B71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12E-43A3-B958-714DAC2923D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12E-43A3-B958-714DAC2923D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12E-43A3-B958-714DAC2923D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12E-43A3-B958-714DAC2923D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12E-43A3-B958-714DAC2923D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12E-43A3-B958-714DAC2923D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12E-43A3-B958-714DAC2923D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12E-43A3-B958-714DAC2923D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12E-43A3-B958-714DAC2923D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B12E-43A3-B958-714DAC2923D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B12E-43A3-B958-714DAC2923D8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B12E-43A3-B958-714DAC2923D8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B12E-43A3-B958-714DAC2923D8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B12E-43A3-B958-714DAC2923D8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B12E-43A3-B958-714DAC2923D8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B12E-43A3-B958-714DAC2923D8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B12E-43A3-B958-714DAC2923D8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B12E-43A3-B958-714DAC2923D8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B12E-43A3-B958-714DAC2923D8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B12E-43A3-B958-714DAC2923D8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B12E-43A3-B958-714DAC2923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'B0 - Distribution'!$AS$6:$AS$30</c:f>
              <c:numCache>
                <c:formatCode>\+0.0\p\p;\-0.0\p\p;</c:formatCode>
                <c:ptCount val="25"/>
                <c:pt idx="0">
                  <c:v>29.460000000000004</c:v>
                </c:pt>
                <c:pt idx="1">
                  <c:v>16.510000000000002</c:v>
                </c:pt>
                <c:pt idx="2">
                  <c:v>10.84</c:v>
                </c:pt>
                <c:pt idx="3">
                  <c:v>0.93000000000000016</c:v>
                </c:pt>
                <c:pt idx="4">
                  <c:v>-1.1899999999999995</c:v>
                </c:pt>
              </c:numCache>
            </c:numRef>
          </c:xVal>
          <c:yVal>
            <c:numRef>
              <c:f>'B0 - Distribution'!$AT$6:$AT$30</c:f>
              <c:numCache>
                <c:formatCode>#,##0</c:formatCode>
                <c:ptCount val="25"/>
                <c:pt idx="0">
                  <c:v>100</c:v>
                </c:pt>
                <c:pt idx="1">
                  <c:v>101.18910178242858</c:v>
                </c:pt>
                <c:pt idx="2">
                  <c:v>99.707193499037686</c:v>
                </c:pt>
                <c:pt idx="3">
                  <c:v>121.98214648001624</c:v>
                </c:pt>
                <c:pt idx="4">
                  <c:v>136.50050351654033</c:v>
                </c:pt>
              </c:numCache>
            </c:numRef>
          </c:yVal>
          <c:bubbleSize>
            <c:numRef>
              <c:f>'B0 - Distribution'!$AU$6:$AU$30</c:f>
              <c:numCache>
                <c:formatCode>0.0%</c:formatCode>
                <c:ptCount val="25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'B0 - Distribution'!$AQ$6:$AQ$30</c15:f>
                <c15:dlblRangeCache>
                  <c:ptCount val="25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B12E-43A3-B958-714DAC292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w"/>
        <c:axId val="1083902655"/>
        <c:axId val="1083904575"/>
      </c:bubbleChart>
      <c:valAx>
        <c:axId val="1083902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de la DN</a:t>
                </a:r>
              </a:p>
            </c:rich>
          </c:tx>
          <c:layout>
            <c:manualLayout>
              <c:xMode val="edge"/>
              <c:yMode val="edge"/>
              <c:x val="0.4445978800578595"/>
              <c:y val="0.93552782833840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.0\p\p;\-0.0\p\p;\=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4575"/>
        <c:crosses val="autoZero"/>
        <c:crossBetween val="midCat"/>
      </c:valAx>
      <c:valAx>
        <c:axId val="1083904575"/>
        <c:scaling>
          <c:orientation val="minMax"/>
          <c:min val="4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Indice prix</a:t>
                </a:r>
              </a:p>
            </c:rich>
          </c:tx>
          <c:layout>
            <c:manualLayout>
              <c:xMode val="edge"/>
              <c:yMode val="edge"/>
              <c:x val="1.7530678342006418E-3"/>
              <c:y val="0.35804690780397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2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69380731922398586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Table!$AP$2</c:f>
              <c:strCache>
                <c:ptCount val="1"/>
              </c:strCache>
            </c:strRef>
          </c:tx>
          <c:spPr>
            <a:solidFill>
              <a:srgbClr val="303237">
                <a:alpha val="10196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FE6-4C77-B4B7-9A4FE7008DA9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E6-4C77-B4B7-9A4FE7008DA9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7FE6-4C77-B4B7-9A4FE7008DA9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E6-4C77-B4B7-9A4FE7008DA9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FE6-4C77-B4B7-9A4FE7008DA9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E6-4C77-B4B7-9A4FE7008DA9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FE6-4C77-B4B7-9A4FE7008DA9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FE6-4C77-B4B7-9A4FE7008DA9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7FE6-4C77-B4B7-9A4FE7008DA9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FE6-4C77-B4B7-9A4FE7008DA9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Table!$AP$3:$AP$12</c:f>
              <c:numCache>
                <c:formatCode>;;;</c:formatCode>
                <c:ptCount val="10"/>
                <c:pt idx="0">
                  <c:v>391</c:v>
                </c:pt>
                <c:pt idx="1">
                  <c:v>245</c:v>
                </c:pt>
                <c:pt idx="2">
                  <c:v>323</c:v>
                </c:pt>
                <c:pt idx="3">
                  <c:v>323</c:v>
                </c:pt>
                <c:pt idx="4">
                  <c:v>323</c:v>
                </c:pt>
                <c:pt idx="5">
                  <c:v>374</c:v>
                </c:pt>
                <c:pt idx="6">
                  <c:v>323</c:v>
                </c:pt>
                <c:pt idx="7">
                  <c:v>285</c:v>
                </c:pt>
                <c:pt idx="8">
                  <c:v>302</c:v>
                </c:pt>
                <c:pt idx="9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FE6-4C77-B4B7-9A4FE7008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86179619439943178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Table!$AQ$2</c:f>
              <c:strCache>
                <c:ptCount val="1"/>
              </c:strCache>
            </c:strRef>
          </c:tx>
          <c:spPr>
            <a:solidFill>
              <a:srgbClr val="C7CEF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0CC1-42E6-AD52-1B221BA20483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CC1-42E6-AD52-1B221BA20483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CC1-42E6-AD52-1B221BA20483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CC1-42E6-AD52-1B221BA20483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CC1-42E6-AD52-1B221BA20483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CC1-42E6-AD52-1B221BA20483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CC1-42E6-AD52-1B221BA20483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CC1-42E6-AD52-1B221BA20483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0CC1-42E6-AD52-1B221BA20483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0CC1-42E6-AD52-1B221BA20483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Table!$AQ$3:$AQ$12</c:f>
              <c:numCache>
                <c:formatCode>;;;</c:formatCode>
                <c:ptCount val="10"/>
                <c:pt idx="0">
                  <c:v>81</c:v>
                </c:pt>
                <c:pt idx="1">
                  <c:v>40</c:v>
                </c:pt>
                <c:pt idx="2">
                  <c:v>65</c:v>
                </c:pt>
                <c:pt idx="3">
                  <c:v>65</c:v>
                </c:pt>
                <c:pt idx="4">
                  <c:v>65</c:v>
                </c:pt>
                <c:pt idx="5">
                  <c:v>75</c:v>
                </c:pt>
                <c:pt idx="6">
                  <c:v>64</c:v>
                </c:pt>
                <c:pt idx="7">
                  <c:v>58</c:v>
                </c:pt>
                <c:pt idx="8">
                  <c:v>64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C1-42E6-AD52-1B221BA20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1164871522009"/>
          <c:y val="0.16156742124847309"/>
          <c:w val="0.33876517916637655"/>
          <c:h val="0.70559733896162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Distribution'!$BE$5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Distribution'!$BE$6:$BE$16</c:f>
              <c:numCache>
                <c:formatCode>General</c:formatCode>
                <c:ptCount val="11"/>
                <c:pt idx="0">
                  <c:v>0</c:v>
                </c:pt>
                <c:pt idx="1">
                  <c:v>6</c:v>
                </c:pt>
                <c:pt idx="2">
                  <c:v>66</c:v>
                </c:pt>
                <c:pt idx="3">
                  <c:v>97</c:v>
                </c:pt>
                <c:pt idx="4">
                  <c:v>86</c:v>
                </c:pt>
                <c:pt idx="5">
                  <c:v>57</c:v>
                </c:pt>
                <c:pt idx="6">
                  <c:v>35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C-49FD-B356-10EA6AD88CD0}"/>
            </c:ext>
          </c:extLst>
        </c:ser>
        <c:ser>
          <c:idx val="1"/>
          <c:order val="1"/>
          <c:tx>
            <c:strRef>
              <c:f>'B0 - Distribution'!$BF$5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Distribution'!$BF$6:$BF$16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18</c:v>
                </c:pt>
                <c:pt idx="4">
                  <c:v>21</c:v>
                </c:pt>
                <c:pt idx="5">
                  <c:v>15</c:v>
                </c:pt>
                <c:pt idx="6">
                  <c:v>9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C-49FD-B356-10EA6AD88CD0}"/>
            </c:ext>
          </c:extLst>
        </c:ser>
        <c:ser>
          <c:idx val="2"/>
          <c:order val="2"/>
          <c:tx>
            <c:strRef>
              <c:f>'B0 - Distribution'!$BG$5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Distribution'!$BG$6:$BG$16</c:f>
              <c:numCache>
                <c:formatCode>General</c:formatCode>
                <c:ptCount val="11"/>
                <c:pt idx="0">
                  <c:v>0</c:v>
                </c:pt>
                <c:pt idx="1">
                  <c:v>35</c:v>
                </c:pt>
                <c:pt idx="2">
                  <c:v>73</c:v>
                </c:pt>
                <c:pt idx="3">
                  <c:v>88</c:v>
                </c:pt>
                <c:pt idx="4">
                  <c:v>70</c:v>
                </c:pt>
                <c:pt idx="5">
                  <c:v>38</c:v>
                </c:pt>
                <c:pt idx="6">
                  <c:v>13</c:v>
                </c:pt>
                <c:pt idx="7">
                  <c:v>5</c:v>
                </c:pt>
                <c:pt idx="8">
                  <c:v>2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EC-49FD-B356-10EA6AD88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Spiritueux dans le rayon</a:t>
                </a:r>
              </a:p>
            </c:rich>
          </c:tx>
          <c:layout>
            <c:manualLayout>
              <c:xMode val="edge"/>
              <c:yMode val="edge"/>
              <c:x val="0"/>
              <c:y val="0.30428988732451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de magasins</a:t>
                </a:r>
              </a:p>
            </c:rich>
          </c:tx>
          <c:layout>
            <c:manualLayout>
              <c:xMode val="edge"/>
              <c:yMode val="edge"/>
              <c:x val="0.18805168462767408"/>
              <c:y val="8.548643574547830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01853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490868487691989"/>
          <c:w val="0.96601021299426881"/>
          <c:h val="7.67786805652323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Distribution'!$BH$5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2"/>
                    </a:solidFill>
                    <a:latin typeface="Aptos Black" panose="020B0004020202020204" pitchFamily="34" charset="0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Distribution'!$BH$6:$BH$16</c:f>
              <c:numCache>
                <c:formatCode>0%</c:formatCode>
                <c:ptCount val="11"/>
                <c:pt idx="0">
                  <c:v>0</c:v>
                </c:pt>
                <c:pt idx="1">
                  <c:v>0.14285714285714285</c:v>
                </c:pt>
                <c:pt idx="2">
                  <c:v>0.44594594594594594</c:v>
                </c:pt>
                <c:pt idx="3">
                  <c:v>0.47783251231527096</c:v>
                </c:pt>
                <c:pt idx="4">
                  <c:v>0.48587570621468928</c:v>
                </c:pt>
                <c:pt idx="5">
                  <c:v>0.51818181818181819</c:v>
                </c:pt>
                <c:pt idx="6">
                  <c:v>0.61403508771929827</c:v>
                </c:pt>
                <c:pt idx="7">
                  <c:v>0.22222222222222221</c:v>
                </c:pt>
                <c:pt idx="8">
                  <c:v>0.7142857142857143</c:v>
                </c:pt>
                <c:pt idx="9">
                  <c:v>0.33333333333333331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A-46A2-A6E5-1A8966AB02BA}"/>
            </c:ext>
          </c:extLst>
        </c:ser>
        <c:ser>
          <c:idx val="1"/>
          <c:order val="1"/>
          <c:tx>
            <c:strRef>
              <c:f>'B0 - Distribution'!$BI$5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Distribution'!$BI$6:$BI$16</c:f>
              <c:numCache>
                <c:formatCode>0%</c:formatCode>
                <c:ptCount val="11"/>
                <c:pt idx="0">
                  <c:v>0</c:v>
                </c:pt>
                <c:pt idx="1">
                  <c:v>2.3809523809523808E-2</c:v>
                </c:pt>
                <c:pt idx="2">
                  <c:v>6.0810810810810814E-2</c:v>
                </c:pt>
                <c:pt idx="3">
                  <c:v>8.8669950738916259E-2</c:v>
                </c:pt>
                <c:pt idx="4">
                  <c:v>0.11864406779661017</c:v>
                </c:pt>
                <c:pt idx="5">
                  <c:v>0.13636363636363635</c:v>
                </c:pt>
                <c:pt idx="6">
                  <c:v>0.15789473684210525</c:v>
                </c:pt>
                <c:pt idx="7">
                  <c:v>0.22222222222222221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1A-46A2-A6E5-1A8966AB02BA}"/>
            </c:ext>
          </c:extLst>
        </c:ser>
        <c:ser>
          <c:idx val="2"/>
          <c:order val="2"/>
          <c:tx>
            <c:strRef>
              <c:f>'B0 - Distribution'!$BJ$5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Distribution'!$BJ$6:$BJ$16</c:f>
              <c:numCache>
                <c:formatCode>0%</c:formatCode>
                <c:ptCount val="11"/>
                <c:pt idx="0">
                  <c:v>0</c:v>
                </c:pt>
                <c:pt idx="1">
                  <c:v>0.83333333333333337</c:v>
                </c:pt>
                <c:pt idx="2">
                  <c:v>0.49324324324324326</c:v>
                </c:pt>
                <c:pt idx="3">
                  <c:v>0.43349753694581283</c:v>
                </c:pt>
                <c:pt idx="4">
                  <c:v>0.39548022598870058</c:v>
                </c:pt>
                <c:pt idx="5">
                  <c:v>0.34545454545454546</c:v>
                </c:pt>
                <c:pt idx="6">
                  <c:v>0.22807017543859648</c:v>
                </c:pt>
                <c:pt idx="7">
                  <c:v>0.55555555555555558</c:v>
                </c:pt>
                <c:pt idx="8">
                  <c:v>0.2857142857142857</c:v>
                </c:pt>
                <c:pt idx="9">
                  <c:v>0.66666666666666663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1A-46A2-A6E5-1A8966AB0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  <c:max val="1"/>
          <c:min val="0"/>
        </c:scaling>
        <c:delete val="1"/>
        <c:axPos val="t"/>
        <c:numFmt formatCode="0%" sourceLinked="1"/>
        <c:majorTickMark val="out"/>
        <c:minorTickMark val="none"/>
        <c:tickLblPos val="nextTo"/>
        <c:crossAx val="1018539472"/>
        <c:crosses val="autoZero"/>
        <c:crossBetween val="between"/>
      </c:valAx>
      <c:spPr>
        <a:noFill/>
      </c:spPr>
    </c:plotArea>
    <c:plotVisOnly val="1"/>
    <c:dispBlanksAs val="gap"/>
    <c:showDLblsOverMax val="0"/>
    <c:extLst/>
  </c:chart>
  <c:spPr>
    <a:noFill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'B0 - Distribution'!$BY$5</c:f>
              <c:strCache>
                <c:ptCount val="1"/>
                <c:pt idx="0">
                  <c:v>Faible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  <a:alpha val="20000"/>
              </a:schemeClr>
            </a:solidFill>
            <a:ln w="38100">
              <a:noFill/>
            </a:ln>
            <a:effectLst/>
          </c:spPr>
          <c:val>
            <c:numRef>
              <c:f>'B0 - Distribution'!$BY$6:$BY$106</c:f>
              <c:numCache>
                <c:formatCode>#,##0</c:formatCode>
                <c:ptCount val="101"/>
                <c:pt idx="0">
                  <c:v>100</c:v>
                </c:pt>
                <c:pt idx="1">
                  <c:v>99.470495605000295</c:v>
                </c:pt>
                <c:pt idx="2">
                  <c:v>97.970495605000295</c:v>
                </c:pt>
                <c:pt idx="3">
                  <c:v>96.470495605000309</c:v>
                </c:pt>
                <c:pt idx="4">
                  <c:v>94.970495605000309</c:v>
                </c:pt>
                <c:pt idx="5">
                  <c:v>93.470495605000295</c:v>
                </c:pt>
                <c:pt idx="6">
                  <c:v>91.970495605000295</c:v>
                </c:pt>
                <c:pt idx="7">
                  <c:v>90.470495605000295</c:v>
                </c:pt>
                <c:pt idx="8">
                  <c:v>88.970495605000309</c:v>
                </c:pt>
                <c:pt idx="9">
                  <c:v>87.470495605000309</c:v>
                </c:pt>
                <c:pt idx="10">
                  <c:v>85.970495605000295</c:v>
                </c:pt>
                <c:pt idx="11">
                  <c:v>84.470495605000295</c:v>
                </c:pt>
                <c:pt idx="12">
                  <c:v>82.970495605000309</c:v>
                </c:pt>
                <c:pt idx="13">
                  <c:v>81.470495605000309</c:v>
                </c:pt>
                <c:pt idx="14">
                  <c:v>79.970495605000309</c:v>
                </c:pt>
                <c:pt idx="15">
                  <c:v>78.470495605000295</c:v>
                </c:pt>
                <c:pt idx="16">
                  <c:v>76.970495605000295</c:v>
                </c:pt>
                <c:pt idx="17">
                  <c:v>75.470495605000309</c:v>
                </c:pt>
                <c:pt idx="18">
                  <c:v>73.970495605000309</c:v>
                </c:pt>
                <c:pt idx="19">
                  <c:v>72.470495605000309</c:v>
                </c:pt>
                <c:pt idx="20">
                  <c:v>70.970495605000295</c:v>
                </c:pt>
                <c:pt idx="21">
                  <c:v>69.470495605000295</c:v>
                </c:pt>
                <c:pt idx="22">
                  <c:v>67.970495605000309</c:v>
                </c:pt>
                <c:pt idx="23">
                  <c:v>66.470495605000309</c:v>
                </c:pt>
                <c:pt idx="24">
                  <c:v>64.970495605000309</c:v>
                </c:pt>
                <c:pt idx="25">
                  <c:v>63.470495605000302</c:v>
                </c:pt>
                <c:pt idx="26">
                  <c:v>61.970495605000302</c:v>
                </c:pt>
                <c:pt idx="27">
                  <c:v>60.470495605000302</c:v>
                </c:pt>
                <c:pt idx="28">
                  <c:v>58.970495605000302</c:v>
                </c:pt>
                <c:pt idx="29">
                  <c:v>57.470495605000309</c:v>
                </c:pt>
                <c:pt idx="30">
                  <c:v>55.970495605000302</c:v>
                </c:pt>
                <c:pt idx="31">
                  <c:v>54.470495605000309</c:v>
                </c:pt>
                <c:pt idx="32">
                  <c:v>52.970495605000302</c:v>
                </c:pt>
                <c:pt idx="33">
                  <c:v>51.470495605000302</c:v>
                </c:pt>
                <c:pt idx="34">
                  <c:v>49.970495605000309</c:v>
                </c:pt>
                <c:pt idx="35">
                  <c:v>48.470495605000302</c:v>
                </c:pt>
                <c:pt idx="36">
                  <c:v>46.970495605000309</c:v>
                </c:pt>
                <c:pt idx="37">
                  <c:v>45.470495605000302</c:v>
                </c:pt>
                <c:pt idx="38">
                  <c:v>43.970495605000302</c:v>
                </c:pt>
                <c:pt idx="39">
                  <c:v>42.470495605000309</c:v>
                </c:pt>
                <c:pt idx="40">
                  <c:v>40.970495605000302</c:v>
                </c:pt>
                <c:pt idx="41">
                  <c:v>39.470495605000309</c:v>
                </c:pt>
                <c:pt idx="42">
                  <c:v>37.970495605000302</c:v>
                </c:pt>
                <c:pt idx="43">
                  <c:v>36.470495605000302</c:v>
                </c:pt>
                <c:pt idx="44">
                  <c:v>34.970495605000309</c:v>
                </c:pt>
                <c:pt idx="45">
                  <c:v>33.470495605000302</c:v>
                </c:pt>
                <c:pt idx="46">
                  <c:v>31.970495605000309</c:v>
                </c:pt>
                <c:pt idx="47">
                  <c:v>30.470495605000306</c:v>
                </c:pt>
                <c:pt idx="48">
                  <c:v>28.970495605000313</c:v>
                </c:pt>
                <c:pt idx="49">
                  <c:v>27.470495605000309</c:v>
                </c:pt>
                <c:pt idx="50">
                  <c:v>25.970495605000306</c:v>
                </c:pt>
                <c:pt idx="51">
                  <c:v>24.470495605000309</c:v>
                </c:pt>
                <c:pt idx="52">
                  <c:v>22.970495605000306</c:v>
                </c:pt>
                <c:pt idx="53">
                  <c:v>21.470495605000313</c:v>
                </c:pt>
                <c:pt idx="54">
                  <c:v>19.970495605000309</c:v>
                </c:pt>
                <c:pt idx="55">
                  <c:v>18.470495605000306</c:v>
                </c:pt>
                <c:pt idx="56">
                  <c:v>16.970495605000302</c:v>
                </c:pt>
                <c:pt idx="57">
                  <c:v>15.470495605000316</c:v>
                </c:pt>
                <c:pt idx="58">
                  <c:v>13.970495605000313</c:v>
                </c:pt>
                <c:pt idx="59">
                  <c:v>12.470495605000309</c:v>
                </c:pt>
                <c:pt idx="60">
                  <c:v>10.970495605000306</c:v>
                </c:pt>
                <c:pt idx="61">
                  <c:v>9.470495605000302</c:v>
                </c:pt>
                <c:pt idx="62">
                  <c:v>7.9704956050003162</c:v>
                </c:pt>
                <c:pt idx="63">
                  <c:v>6.4704956050003126</c:v>
                </c:pt>
                <c:pt idx="64">
                  <c:v>4.9704956050003091</c:v>
                </c:pt>
                <c:pt idx="65">
                  <c:v>3.4704956050003055</c:v>
                </c:pt>
                <c:pt idx="66">
                  <c:v>1.970495605000302</c:v>
                </c:pt>
                <c:pt idx="67">
                  <c:v>0.47049560500031617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00F-8D56-DB62F1548B5E}"/>
            </c:ext>
          </c:extLst>
        </c:ser>
        <c:ser>
          <c:idx val="1"/>
          <c:order val="1"/>
          <c:tx>
            <c:strRef>
              <c:f>'B0 - Distribution'!$BZ$5</c:f>
              <c:strCache>
                <c:ptCount val="1"/>
                <c:pt idx="0">
                  <c:v>Moyen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val>
            <c:numRef>
              <c:f>'B0 - Distribution'!$BZ$6:$BZ$106</c:f>
              <c:numCache>
                <c:formatCode>#,##0</c:formatCode>
                <c:ptCount val="101"/>
                <c:pt idx="0">
                  <c:v>69.538961406208983</c:v>
                </c:pt>
                <c:pt idx="1">
                  <c:v>68.568465801208689</c:v>
                </c:pt>
                <c:pt idx="2">
                  <c:v>68.56846580120866</c:v>
                </c:pt>
                <c:pt idx="3">
                  <c:v>68.568465801208674</c:v>
                </c:pt>
                <c:pt idx="4">
                  <c:v>68.568465801208646</c:v>
                </c:pt>
                <c:pt idx="5">
                  <c:v>68.568465801208689</c:v>
                </c:pt>
                <c:pt idx="6">
                  <c:v>68.568465801208689</c:v>
                </c:pt>
                <c:pt idx="7">
                  <c:v>68.56846580120866</c:v>
                </c:pt>
                <c:pt idx="8">
                  <c:v>68.568465801208674</c:v>
                </c:pt>
                <c:pt idx="9">
                  <c:v>68.568465801208674</c:v>
                </c:pt>
                <c:pt idx="10">
                  <c:v>68.568465801208689</c:v>
                </c:pt>
                <c:pt idx="11">
                  <c:v>68.568465801208689</c:v>
                </c:pt>
                <c:pt idx="12">
                  <c:v>68.568465801208646</c:v>
                </c:pt>
                <c:pt idx="13">
                  <c:v>68.568465801208674</c:v>
                </c:pt>
                <c:pt idx="14">
                  <c:v>68.568465801208674</c:v>
                </c:pt>
                <c:pt idx="15">
                  <c:v>68.568465801208689</c:v>
                </c:pt>
                <c:pt idx="16">
                  <c:v>68.568465801208689</c:v>
                </c:pt>
                <c:pt idx="17">
                  <c:v>68.568465801208646</c:v>
                </c:pt>
                <c:pt idx="18">
                  <c:v>68.568465801208674</c:v>
                </c:pt>
                <c:pt idx="19">
                  <c:v>68.568465801208674</c:v>
                </c:pt>
                <c:pt idx="20">
                  <c:v>68.568465801208689</c:v>
                </c:pt>
                <c:pt idx="21">
                  <c:v>68.568465801208689</c:v>
                </c:pt>
                <c:pt idx="22">
                  <c:v>68.568465801208646</c:v>
                </c:pt>
                <c:pt idx="23">
                  <c:v>68.568465801208674</c:v>
                </c:pt>
                <c:pt idx="24">
                  <c:v>68.568465801208674</c:v>
                </c:pt>
                <c:pt idx="25">
                  <c:v>68.568465801208674</c:v>
                </c:pt>
                <c:pt idx="26">
                  <c:v>68.568465801208674</c:v>
                </c:pt>
                <c:pt idx="27">
                  <c:v>68.568465801208646</c:v>
                </c:pt>
                <c:pt idx="28">
                  <c:v>68.568465801208674</c:v>
                </c:pt>
                <c:pt idx="29">
                  <c:v>68.568465801208674</c:v>
                </c:pt>
                <c:pt idx="30">
                  <c:v>68.568465801208674</c:v>
                </c:pt>
                <c:pt idx="31">
                  <c:v>68.568465801208689</c:v>
                </c:pt>
                <c:pt idx="32">
                  <c:v>68.568465801208674</c:v>
                </c:pt>
                <c:pt idx="33">
                  <c:v>68.568465801208674</c:v>
                </c:pt>
                <c:pt idx="34">
                  <c:v>68.568465801208674</c:v>
                </c:pt>
                <c:pt idx="35">
                  <c:v>68.568465801208674</c:v>
                </c:pt>
                <c:pt idx="36">
                  <c:v>68.568465801208689</c:v>
                </c:pt>
                <c:pt idx="37">
                  <c:v>68.568465801208674</c:v>
                </c:pt>
                <c:pt idx="38">
                  <c:v>68.568465801208674</c:v>
                </c:pt>
                <c:pt idx="39">
                  <c:v>68.568465801208674</c:v>
                </c:pt>
                <c:pt idx="40">
                  <c:v>68.568465801208674</c:v>
                </c:pt>
                <c:pt idx="41">
                  <c:v>68.568465801208689</c:v>
                </c:pt>
                <c:pt idx="42">
                  <c:v>68.568465801208674</c:v>
                </c:pt>
                <c:pt idx="43">
                  <c:v>68.568465801208674</c:v>
                </c:pt>
                <c:pt idx="44">
                  <c:v>68.568465801208674</c:v>
                </c:pt>
                <c:pt idx="45">
                  <c:v>68.568465801208674</c:v>
                </c:pt>
                <c:pt idx="46">
                  <c:v>68.568465801208689</c:v>
                </c:pt>
                <c:pt idx="47">
                  <c:v>68.56846580120866</c:v>
                </c:pt>
                <c:pt idx="48">
                  <c:v>68.568465801208674</c:v>
                </c:pt>
                <c:pt idx="49">
                  <c:v>68.568465801208674</c:v>
                </c:pt>
                <c:pt idx="50">
                  <c:v>68.568465801208674</c:v>
                </c:pt>
                <c:pt idx="51">
                  <c:v>68.568465801208689</c:v>
                </c:pt>
                <c:pt idx="52">
                  <c:v>68.56846580120866</c:v>
                </c:pt>
                <c:pt idx="53">
                  <c:v>68.568465801208674</c:v>
                </c:pt>
                <c:pt idx="54">
                  <c:v>68.568465801208674</c:v>
                </c:pt>
                <c:pt idx="55">
                  <c:v>68.568465801208674</c:v>
                </c:pt>
                <c:pt idx="56">
                  <c:v>68.568465801208674</c:v>
                </c:pt>
                <c:pt idx="57">
                  <c:v>68.568465801208674</c:v>
                </c:pt>
                <c:pt idx="58">
                  <c:v>68.568465801208674</c:v>
                </c:pt>
                <c:pt idx="59">
                  <c:v>68.568465801208674</c:v>
                </c:pt>
                <c:pt idx="60">
                  <c:v>68.568465801208674</c:v>
                </c:pt>
                <c:pt idx="61">
                  <c:v>68.568465801208674</c:v>
                </c:pt>
                <c:pt idx="62">
                  <c:v>68.568465801208674</c:v>
                </c:pt>
                <c:pt idx="63">
                  <c:v>68.568465801208674</c:v>
                </c:pt>
                <c:pt idx="64">
                  <c:v>68.568465801208674</c:v>
                </c:pt>
                <c:pt idx="65">
                  <c:v>68.568465801208674</c:v>
                </c:pt>
                <c:pt idx="66">
                  <c:v>68.568465801208674</c:v>
                </c:pt>
                <c:pt idx="67">
                  <c:v>68.568465801208674</c:v>
                </c:pt>
                <c:pt idx="68">
                  <c:v>67.538961406208983</c:v>
                </c:pt>
                <c:pt idx="69">
                  <c:v>66.038961406208983</c:v>
                </c:pt>
                <c:pt idx="70">
                  <c:v>64.538961406208983</c:v>
                </c:pt>
                <c:pt idx="71">
                  <c:v>63.038961406208976</c:v>
                </c:pt>
                <c:pt idx="72">
                  <c:v>61.53896140620899</c:v>
                </c:pt>
                <c:pt idx="73">
                  <c:v>60.03896140620899</c:v>
                </c:pt>
                <c:pt idx="74">
                  <c:v>58.538961406208983</c:v>
                </c:pt>
                <c:pt idx="75">
                  <c:v>57.038961406208983</c:v>
                </c:pt>
                <c:pt idx="76">
                  <c:v>55.538961406208976</c:v>
                </c:pt>
                <c:pt idx="77">
                  <c:v>54.03896140620899</c:v>
                </c:pt>
                <c:pt idx="78">
                  <c:v>52.53896140620899</c:v>
                </c:pt>
                <c:pt idx="79">
                  <c:v>51.038961406208983</c:v>
                </c:pt>
                <c:pt idx="80">
                  <c:v>49.538961406208983</c:v>
                </c:pt>
                <c:pt idx="81">
                  <c:v>48.038961406208976</c:v>
                </c:pt>
                <c:pt idx="82">
                  <c:v>46.53896140620899</c:v>
                </c:pt>
                <c:pt idx="83">
                  <c:v>45.03896140620899</c:v>
                </c:pt>
                <c:pt idx="84">
                  <c:v>43.538961406208983</c:v>
                </c:pt>
                <c:pt idx="85">
                  <c:v>42.038961406208983</c:v>
                </c:pt>
                <c:pt idx="86">
                  <c:v>40.538961406208976</c:v>
                </c:pt>
                <c:pt idx="87">
                  <c:v>39.03896140620899</c:v>
                </c:pt>
                <c:pt idx="88">
                  <c:v>37.53896140620899</c:v>
                </c:pt>
                <c:pt idx="89">
                  <c:v>36.038961406208983</c:v>
                </c:pt>
                <c:pt idx="90">
                  <c:v>34.538961406208983</c:v>
                </c:pt>
                <c:pt idx="91">
                  <c:v>33.038961406208976</c:v>
                </c:pt>
                <c:pt idx="92">
                  <c:v>31.538961406208994</c:v>
                </c:pt>
                <c:pt idx="93">
                  <c:v>30.03896140620899</c:v>
                </c:pt>
                <c:pt idx="94">
                  <c:v>28.538961406208987</c:v>
                </c:pt>
                <c:pt idx="95">
                  <c:v>27.038961406208983</c:v>
                </c:pt>
                <c:pt idx="96">
                  <c:v>25.538961406208998</c:v>
                </c:pt>
                <c:pt idx="97">
                  <c:v>24.038961406208994</c:v>
                </c:pt>
                <c:pt idx="98">
                  <c:v>22.53896140620899</c:v>
                </c:pt>
                <c:pt idx="99">
                  <c:v>21.038961406208987</c:v>
                </c:pt>
                <c:pt idx="100">
                  <c:v>19.538961406208983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36-400F-8D56-DB62F1548B5E}"/>
            </c:ext>
          </c:extLst>
        </c:ser>
        <c:ser>
          <c:idx val="2"/>
          <c:order val="2"/>
          <c:tx>
            <c:strRef>
              <c:f>'B0 - Distribution'!$CA$5</c:f>
              <c:strCache>
                <c:ptCount val="1"/>
                <c:pt idx="0">
                  <c:v>Fort</c:v>
                </c:pt>
              </c:strCache>
            </c:strRef>
          </c:tx>
          <c:spPr>
            <a:solidFill>
              <a:schemeClr val="tx2">
                <a:lumMod val="40000"/>
                <a:lumOff val="60000"/>
                <a:alpha val="20000"/>
              </a:schemeClr>
            </a:solidFill>
            <a:ln w="76200">
              <a:noFill/>
            </a:ln>
            <a:effectLst/>
          </c:spPr>
          <c:val>
            <c:numRef>
              <c:f>'B0 - Distribution'!$CA$6:$CA$106</c:f>
              <c:numCache>
                <c:formatCode>#,##0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0.9610385937910344</c:v>
                </c:pt>
                <c:pt idx="48">
                  <c:v>2.4610385937910131</c:v>
                </c:pt>
                <c:pt idx="49">
                  <c:v>3.9610385937910166</c:v>
                </c:pt>
                <c:pt idx="50">
                  <c:v>5.4610385937910202</c:v>
                </c:pt>
                <c:pt idx="51">
                  <c:v>6.9610385937910024</c:v>
                </c:pt>
                <c:pt idx="52">
                  <c:v>8.4610385937910344</c:v>
                </c:pt>
                <c:pt idx="53">
                  <c:v>9.9610385937910131</c:v>
                </c:pt>
                <c:pt idx="54">
                  <c:v>11.461038593791017</c:v>
                </c:pt>
                <c:pt idx="55">
                  <c:v>12.96103859379102</c:v>
                </c:pt>
                <c:pt idx="56">
                  <c:v>14.461038593791024</c:v>
                </c:pt>
                <c:pt idx="57">
                  <c:v>15.96103859379101</c:v>
                </c:pt>
                <c:pt idx="58">
                  <c:v>17.461038593791013</c:v>
                </c:pt>
                <c:pt idx="59">
                  <c:v>18.961038593791017</c:v>
                </c:pt>
                <c:pt idx="60">
                  <c:v>20.46103859379102</c:v>
                </c:pt>
                <c:pt idx="61">
                  <c:v>21.961038593791024</c:v>
                </c:pt>
                <c:pt idx="62">
                  <c:v>23.46103859379101</c:v>
                </c:pt>
                <c:pt idx="63">
                  <c:v>24.961038593791013</c:v>
                </c:pt>
                <c:pt idx="64">
                  <c:v>26.461038593791017</c:v>
                </c:pt>
                <c:pt idx="65">
                  <c:v>27.96103859379102</c:v>
                </c:pt>
                <c:pt idx="66">
                  <c:v>29.461038593791024</c:v>
                </c:pt>
                <c:pt idx="67">
                  <c:v>30.96103859379101</c:v>
                </c:pt>
                <c:pt idx="68">
                  <c:v>32.461038593791017</c:v>
                </c:pt>
                <c:pt idx="69">
                  <c:v>33.961038593791017</c:v>
                </c:pt>
                <c:pt idx="70">
                  <c:v>35.461038593791017</c:v>
                </c:pt>
                <c:pt idx="71">
                  <c:v>36.961038593791024</c:v>
                </c:pt>
                <c:pt idx="72">
                  <c:v>38.46103859379101</c:v>
                </c:pt>
                <c:pt idx="73">
                  <c:v>39.96103859379101</c:v>
                </c:pt>
                <c:pt idx="74">
                  <c:v>41.461038593791017</c:v>
                </c:pt>
                <c:pt idx="75">
                  <c:v>42.961038593791017</c:v>
                </c:pt>
                <c:pt idx="76">
                  <c:v>44.461038593791024</c:v>
                </c:pt>
                <c:pt idx="77">
                  <c:v>45.96103859379101</c:v>
                </c:pt>
                <c:pt idx="78">
                  <c:v>47.46103859379101</c:v>
                </c:pt>
                <c:pt idx="79">
                  <c:v>48.961038593791017</c:v>
                </c:pt>
                <c:pt idx="80">
                  <c:v>50.461038593791017</c:v>
                </c:pt>
                <c:pt idx="81">
                  <c:v>51.961038593791024</c:v>
                </c:pt>
                <c:pt idx="82">
                  <c:v>53.46103859379101</c:v>
                </c:pt>
                <c:pt idx="83">
                  <c:v>54.96103859379101</c:v>
                </c:pt>
                <c:pt idx="84">
                  <c:v>56.461038593791017</c:v>
                </c:pt>
                <c:pt idx="85">
                  <c:v>57.961038593791017</c:v>
                </c:pt>
                <c:pt idx="86">
                  <c:v>59.461038593791024</c:v>
                </c:pt>
                <c:pt idx="87">
                  <c:v>60.96103859379101</c:v>
                </c:pt>
                <c:pt idx="88">
                  <c:v>62.46103859379101</c:v>
                </c:pt>
                <c:pt idx="89">
                  <c:v>63.961038593791017</c:v>
                </c:pt>
                <c:pt idx="90">
                  <c:v>65.461038593791017</c:v>
                </c:pt>
                <c:pt idx="91">
                  <c:v>66.961038593791017</c:v>
                </c:pt>
                <c:pt idx="92">
                  <c:v>68.461038593791002</c:v>
                </c:pt>
                <c:pt idx="93">
                  <c:v>69.961038593791017</c:v>
                </c:pt>
                <c:pt idx="94">
                  <c:v>71.461038593791017</c:v>
                </c:pt>
                <c:pt idx="95">
                  <c:v>72.961038593791017</c:v>
                </c:pt>
                <c:pt idx="96">
                  <c:v>74.461038593791002</c:v>
                </c:pt>
                <c:pt idx="97">
                  <c:v>75.961038593791002</c:v>
                </c:pt>
                <c:pt idx="98">
                  <c:v>77.461038593791017</c:v>
                </c:pt>
                <c:pt idx="99">
                  <c:v>78.961038593791017</c:v>
                </c:pt>
                <c:pt idx="100">
                  <c:v>80.461038593791017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36-400F-8D56-DB62F1548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749504"/>
        <c:axId val="1025755744"/>
      </c:areaChart>
      <c:catAx>
        <c:axId val="1025749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5755744"/>
        <c:crosses val="autoZero"/>
        <c:auto val="1"/>
        <c:lblAlgn val="ctr"/>
        <c:lblOffset val="100"/>
        <c:noMultiLvlLbl val="0"/>
      </c:catAx>
      <c:valAx>
        <c:axId val="1025755744"/>
        <c:scaling>
          <c:orientation val="minMax"/>
          <c:max val="100"/>
          <c:min val="0"/>
        </c:scaling>
        <c:delete val="1"/>
        <c:axPos val="l"/>
        <c:numFmt formatCode="#,##0" sourceLinked="1"/>
        <c:majorTickMark val="out"/>
        <c:minorTickMark val="none"/>
        <c:tickLblPos val="nextTo"/>
        <c:crossAx val="102574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'B0 - Distribution'!$BT$5</c:f>
              <c:strCache>
                <c:ptCount val="1"/>
                <c:pt idx="0">
                  <c:v>Océan bleu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Distribution'!$BT$6:$BT$762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30.596947240902853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58.21242996356068</c:v>
                </c:pt>
                <c:pt idx="10">
                  <c:v>#N/A</c:v>
                </c:pt>
                <c:pt idx="11">
                  <c:v>66.122588810978172</c:v>
                </c:pt>
                <c:pt idx="12">
                  <c:v>#N/A</c:v>
                </c:pt>
                <c:pt idx="13">
                  <c:v>73.359834760015133</c:v>
                </c:pt>
                <c:pt idx="14">
                  <c:v>32.569974136998482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55.53367270606001</c:v>
                </c:pt>
                <c:pt idx="19">
                  <c:v>#N/A</c:v>
                </c:pt>
                <c:pt idx="20">
                  <c:v>#N/A</c:v>
                </c:pt>
                <c:pt idx="21">
                  <c:v>48.558107428390258</c:v>
                </c:pt>
                <c:pt idx="22">
                  <c:v>48.558107428390258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54.672789192359524</c:v>
                </c:pt>
                <c:pt idx="41">
                  <c:v>54.672789192359524</c:v>
                </c:pt>
                <c:pt idx="42">
                  <c:v>#N/A</c:v>
                </c:pt>
                <c:pt idx="43">
                  <c:v>71.844463726961607</c:v>
                </c:pt>
                <c:pt idx="44">
                  <c:v>75.157717529730959</c:v>
                </c:pt>
                <c:pt idx="45">
                  <c:v>71.844463726961607</c:v>
                </c:pt>
                <c:pt idx="46">
                  <c:v>71.844463726961607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66.935764441999154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61.800003843980427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71.881679838074547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71.480014123232493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71.072189054040422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75.041359864749225</c:v>
                </c:pt>
                <c:pt idx="133">
                  <c:v>76.719557518025198</c:v>
                </c:pt>
                <c:pt idx="134">
                  <c:v>56.652089295047915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69.428919811523357</c:v>
                </c:pt>
                <c:pt idx="141">
                  <c:v>71.112576243553008</c:v>
                </c:pt>
                <c:pt idx="142">
                  <c:v>#N/A</c:v>
                </c:pt>
                <c:pt idx="143">
                  <c:v>71.112576243553008</c:v>
                </c:pt>
                <c:pt idx="144">
                  <c:v>66.621983414302022</c:v>
                </c:pt>
                <c:pt idx="145">
                  <c:v>71.112576243553008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79.673881083222312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79.988800960608273</c:v>
                </c:pt>
                <c:pt idx="158">
                  <c:v>79.988800960608273</c:v>
                </c:pt>
                <c:pt idx="159">
                  <c:v>78.583091553620591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64.635013613238172</c:v>
                </c:pt>
                <c:pt idx="166">
                  <c:v>#N/A</c:v>
                </c:pt>
                <c:pt idx="167">
                  <c:v>67.227020125049222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70.408277610030382</c:v>
                </c:pt>
                <c:pt idx="175">
                  <c:v>70.408277610030382</c:v>
                </c:pt>
                <c:pt idx="176">
                  <c:v>70.408277610030382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78.111849823922824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77.795579883577176</c:v>
                </c:pt>
                <c:pt idx="191">
                  <c:v>77.795579883577176</c:v>
                </c:pt>
                <c:pt idx="192">
                  <c:v>#N/A</c:v>
                </c:pt>
                <c:pt idx="193">
                  <c:v>#N/A</c:v>
                </c:pt>
                <c:pt idx="194">
                  <c:v>73.029729550336441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93.986578247107019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86.400758265014105</c:v>
                </c:pt>
                <c:pt idx="206">
                  <c:v>#N/A</c:v>
                </c:pt>
                <c:pt idx="207">
                  <c:v>86.400758265014105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93.668211318556615</c:v>
                </c:pt>
                <c:pt idx="228">
                  <c:v>#N/A</c:v>
                </c:pt>
                <c:pt idx="229">
                  <c:v>93.668211318556615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93.668211318556615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89.94634367988688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86.074718608920904</c:v>
                </c:pt>
                <c:pt idx="254">
                  <c:v>#N/A</c:v>
                </c:pt>
                <c:pt idx="255">
                  <c:v>#N/A</c:v>
                </c:pt>
                <c:pt idx="256">
                  <c:v>86.074718608920904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84.215167260002147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05-43F7-BEFE-23256AAF9DA2}"/>
            </c:ext>
          </c:extLst>
        </c:ser>
        <c:ser>
          <c:idx val="2"/>
          <c:order val="1"/>
          <c:tx>
            <c:strRef>
              <c:f>'B0 - Distribution'!$BU$5</c:f>
              <c:strCache>
                <c:ptCount val="1"/>
                <c:pt idx="0">
                  <c:v>Stratégique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Distribution'!$BU$6:$BU$762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26.148281645719869</c:v>
                </c:pt>
                <c:pt idx="3">
                  <c:v>26.148281645719869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28.299129271697485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30.815432290484605</c:v>
                </c:pt>
                <c:pt idx="59">
                  <c:v>30.815432290484605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28.050379038312141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39.43918740219074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42.191577580590049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24.511087629480979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47.238264675447184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44.557661900326615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48.742439564167995</c:v>
                </c:pt>
                <c:pt idx="118">
                  <c:v>48.742439564167995</c:v>
                </c:pt>
                <c:pt idx="119">
                  <c:v>45.964723188784909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36.104368305821019</c:v>
                </c:pt>
                <c:pt idx="149">
                  <c:v>36.104368305821019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20.857236291140509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27.654915956353896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57.884201201572445</c:v>
                </c:pt>
                <c:pt idx="172">
                  <c:v>57.884201201572445</c:v>
                </c:pt>
                <c:pt idx="173">
                  <c:v>22.240393390224977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41.000797027616642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55.508305923706573</c:v>
                </c:pt>
                <c:pt idx="188">
                  <c:v>#N/A</c:v>
                </c:pt>
                <c:pt idx="189">
                  <c:v>71.607286139912262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39.500281016218707</c:v>
                </c:pt>
                <c:pt idx="199">
                  <c:v>39.500281016218707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51.261924365253734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47.287246376052138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49.849734929200615</c:v>
                </c:pt>
                <c:pt idx="214">
                  <c:v>24.745081000615023</c:v>
                </c:pt>
                <c:pt idx="215">
                  <c:v>65.991332657753645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38.731739907620408</c:v>
                </c:pt>
                <c:pt idx="221">
                  <c:v>67.952538076181071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38.448384997014657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64.301694816172756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74.657517340447185</c:v>
                </c:pt>
                <c:pt idx="252">
                  <c:v>49.855117887574245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42.875123234732868</c:v>
                </c:pt>
                <c:pt idx="259">
                  <c:v>42.875123234732868</c:v>
                </c:pt>
                <c:pt idx="260">
                  <c:v>42.875123234732868</c:v>
                </c:pt>
                <c:pt idx="261">
                  <c:v>#N/A</c:v>
                </c:pt>
                <c:pt idx="262">
                  <c:v>42.875123234732868</c:v>
                </c:pt>
                <c:pt idx="263">
                  <c:v>#N/A</c:v>
                </c:pt>
                <c:pt idx="264">
                  <c:v>#N/A</c:v>
                </c:pt>
                <c:pt idx="265">
                  <c:v>42.000132494588158</c:v>
                </c:pt>
                <c:pt idx="266">
                  <c:v>#N/A</c:v>
                </c:pt>
                <c:pt idx="267">
                  <c:v>55.618703233693253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56.597493728277506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44.216708889963449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76.387401593627061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38.681004704376491</c:v>
                </c:pt>
                <c:pt idx="291">
                  <c:v>62.128585779949731</c:v>
                </c:pt>
                <c:pt idx="292">
                  <c:v>#N/A</c:v>
                </c:pt>
                <c:pt idx="293">
                  <c:v>#N/A</c:v>
                </c:pt>
                <c:pt idx="294">
                  <c:v>51.541838315769894</c:v>
                </c:pt>
                <c:pt idx="295">
                  <c:v>59.402685609273689</c:v>
                </c:pt>
                <c:pt idx="296">
                  <c:v>#N/A</c:v>
                </c:pt>
                <c:pt idx="297">
                  <c:v>61.163024128478092</c:v>
                </c:pt>
                <c:pt idx="298">
                  <c:v>61.319477823233903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51.420392098212716</c:v>
                </c:pt>
                <c:pt idx="309">
                  <c:v>59.69575973533987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47.102802432732034</c:v>
                </c:pt>
                <c:pt idx="318">
                  <c:v>#N/A</c:v>
                </c:pt>
                <c:pt idx="319">
                  <c:v>#N/A</c:v>
                </c:pt>
                <c:pt idx="320">
                  <c:v>56.212138816871771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54.443901542745358</c:v>
                </c:pt>
                <c:pt idx="325">
                  <c:v>#N/A</c:v>
                </c:pt>
                <c:pt idx="326">
                  <c:v>#N/A</c:v>
                </c:pt>
                <c:pt idx="327">
                  <c:v>84.397587994182445</c:v>
                </c:pt>
                <c:pt idx="328">
                  <c:v>#N/A</c:v>
                </c:pt>
                <c:pt idx="329">
                  <c:v>#N/A</c:v>
                </c:pt>
                <c:pt idx="330">
                  <c:v>84.397587994182445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83.184786713865066</c:v>
                </c:pt>
                <c:pt idx="335">
                  <c:v>#N/A</c:v>
                </c:pt>
                <c:pt idx="336">
                  <c:v>#N/A</c:v>
                </c:pt>
                <c:pt idx="337">
                  <c:v>79.56570502141291</c:v>
                </c:pt>
                <c:pt idx="338">
                  <c:v>#N/A</c:v>
                </c:pt>
                <c:pt idx="339">
                  <c:v>86.028344330216328</c:v>
                </c:pt>
                <c:pt idx="340">
                  <c:v>#N/A</c:v>
                </c:pt>
                <c:pt idx="341">
                  <c:v>86.028344330216328</c:v>
                </c:pt>
                <c:pt idx="342">
                  <c:v>48.862420105775321</c:v>
                </c:pt>
                <c:pt idx="343">
                  <c:v>#N/A</c:v>
                </c:pt>
                <c:pt idx="344">
                  <c:v>65.727601561976726</c:v>
                </c:pt>
                <c:pt idx="345">
                  <c:v>#N/A</c:v>
                </c:pt>
                <c:pt idx="346">
                  <c:v>56.117007962695247</c:v>
                </c:pt>
                <c:pt idx="347">
                  <c:v>51.382599704434831</c:v>
                </c:pt>
                <c:pt idx="348">
                  <c:v>56.117007962695247</c:v>
                </c:pt>
                <c:pt idx="349">
                  <c:v>56.117007962695247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62.125528671292031</c:v>
                </c:pt>
                <c:pt idx="354">
                  <c:v>62.125528671292031</c:v>
                </c:pt>
                <c:pt idx="355">
                  <c:v>80.040641734973974</c:v>
                </c:pt>
                <c:pt idx="356">
                  <c:v>31.279762587599038</c:v>
                </c:pt>
                <c:pt idx="357">
                  <c:v>81.828106364042668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44.243907628754492</c:v>
                </c:pt>
                <c:pt idx="363">
                  <c:v>#N/A</c:v>
                </c:pt>
                <c:pt idx="364">
                  <c:v>#N/A</c:v>
                </c:pt>
                <c:pt idx="365">
                  <c:v>38.880281075208373</c:v>
                </c:pt>
                <c:pt idx="366">
                  <c:v>38.880281075208373</c:v>
                </c:pt>
                <c:pt idx="367">
                  <c:v>78.345857547478204</c:v>
                </c:pt>
                <c:pt idx="368">
                  <c:v>87.140909107590375</c:v>
                </c:pt>
                <c:pt idx="369">
                  <c:v>#N/A</c:v>
                </c:pt>
                <c:pt idx="370">
                  <c:v>87.140909107590375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67.979067585575024</c:v>
                </c:pt>
                <c:pt idx="378">
                  <c:v>53.835347736783696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69.631059620352332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47.080565744487117</c:v>
                </c:pt>
                <c:pt idx="405">
                  <c:v>#N/A</c:v>
                </c:pt>
                <c:pt idx="406">
                  <c:v>#N/A</c:v>
                </c:pt>
                <c:pt idx="407">
                  <c:v>74.665390221303099</c:v>
                </c:pt>
                <c:pt idx="408">
                  <c:v>#N/A</c:v>
                </c:pt>
                <c:pt idx="409">
                  <c:v>55.198387124745508</c:v>
                </c:pt>
                <c:pt idx="410">
                  <c:v>#N/A</c:v>
                </c:pt>
                <c:pt idx="411">
                  <c:v>55.198387124745508</c:v>
                </c:pt>
                <c:pt idx="412">
                  <c:v>51.015006779848036</c:v>
                </c:pt>
                <c:pt idx="413">
                  <c:v>51.015006779848036</c:v>
                </c:pt>
                <c:pt idx="414">
                  <c:v>#N/A</c:v>
                </c:pt>
                <c:pt idx="415">
                  <c:v>81.51678228319993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84.269827442418034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76.01420846946472</c:v>
                </c:pt>
                <c:pt idx="432">
                  <c:v>#N/A</c:v>
                </c:pt>
                <c:pt idx="433">
                  <c:v>76.01420846946472</c:v>
                </c:pt>
                <c:pt idx="434">
                  <c:v>76.01420846946472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74.877800035063217</c:v>
                </c:pt>
                <c:pt idx="440">
                  <c:v>#N/A</c:v>
                </c:pt>
                <c:pt idx="441">
                  <c:v>74.877800035063217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32.159397455011678</c:v>
                </c:pt>
                <c:pt idx="452">
                  <c:v>#N/A</c:v>
                </c:pt>
                <c:pt idx="453">
                  <c:v>#N/A</c:v>
                </c:pt>
                <c:pt idx="454">
                  <c:v>32.159397455011678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80.287468601155595</c:v>
                </c:pt>
                <c:pt idx="461">
                  <c:v>#N/A</c:v>
                </c:pt>
                <c:pt idx="462">
                  <c:v>#N/A</c:v>
                </c:pt>
                <c:pt idx="463">
                  <c:v>62.08981454896405</c:v>
                </c:pt>
                <c:pt idx="464">
                  <c:v>#N/A</c:v>
                </c:pt>
                <c:pt idx="465">
                  <c:v>#N/A</c:v>
                </c:pt>
                <c:pt idx="466">
                  <c:v>81.25400973039541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81.25400973039541</c:v>
                </c:pt>
                <c:pt idx="472">
                  <c:v>73.574088092750358</c:v>
                </c:pt>
                <c:pt idx="473">
                  <c:v>62.432128934945816</c:v>
                </c:pt>
                <c:pt idx="474">
                  <c:v>#N/A</c:v>
                </c:pt>
                <c:pt idx="475">
                  <c:v>73.574088092750358</c:v>
                </c:pt>
                <c:pt idx="476">
                  <c:v>73.574088092750358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68.799838901930315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51.79941356829498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78.951494737896795</c:v>
                </c:pt>
                <c:pt idx="508">
                  <c:v>76.771336566325346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49.356302991602313</c:v>
                </c:pt>
                <c:pt idx="516">
                  <c:v>#N/A</c:v>
                </c:pt>
                <c:pt idx="517">
                  <c:v>71.849776610139415</c:v>
                </c:pt>
                <c:pt idx="518">
                  <c:v>53.276012310149461</c:v>
                </c:pt>
                <c:pt idx="519">
                  <c:v>#N/A</c:v>
                </c:pt>
                <c:pt idx="520">
                  <c:v>76.786513583628803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71.560181514863501</c:v>
                </c:pt>
                <c:pt idx="534">
                  <c:v>#N/A</c:v>
                </c:pt>
                <c:pt idx="535">
                  <c:v>78.303131283604884</c:v>
                </c:pt>
                <c:pt idx="536">
                  <c:v>78.303131283604884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83.232318692386315</c:v>
                </c:pt>
                <c:pt idx="541">
                  <c:v>83.232318692386315</c:v>
                </c:pt>
                <c:pt idx="542">
                  <c:v>#N/A</c:v>
                </c:pt>
                <c:pt idx="543">
                  <c:v>65.728933840238895</c:v>
                </c:pt>
                <c:pt idx="544">
                  <c:v>#N/A</c:v>
                </c:pt>
                <c:pt idx="545">
                  <c:v>#N/A</c:v>
                </c:pt>
                <c:pt idx="546">
                  <c:v>61.027281700468755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49.96336616262824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72.136342869949104</c:v>
                </c:pt>
                <c:pt idx="557">
                  <c:v>#N/A</c:v>
                </c:pt>
                <c:pt idx="558">
                  <c:v>#N/A</c:v>
                </c:pt>
                <c:pt idx="559">
                  <c:v>57.33162467959631</c:v>
                </c:pt>
                <c:pt idx="560">
                  <c:v>69.952512071813118</c:v>
                </c:pt>
                <c:pt idx="561">
                  <c:v>66.041350575368725</c:v>
                </c:pt>
                <c:pt idx="562">
                  <c:v>#N/A</c:v>
                </c:pt>
                <c:pt idx="563">
                  <c:v>66.34185322367675</c:v>
                </c:pt>
                <c:pt idx="564">
                  <c:v>72.793299708452196</c:v>
                </c:pt>
                <c:pt idx="565">
                  <c:v>72.793299708452196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78.732482538867927</c:v>
                </c:pt>
                <c:pt idx="577">
                  <c:v>82.715170488100597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54.278070369816703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81.300220138253408</c:v>
                </c:pt>
                <c:pt idx="597">
                  <c:v>#N/A</c:v>
                </c:pt>
                <c:pt idx="598">
                  <c:v>70.32270223371593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75.539220095385645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63.447437131789464</c:v>
                </c:pt>
                <c:pt idx="607">
                  <c:v>#N/A</c:v>
                </c:pt>
                <c:pt idx="608">
                  <c:v>65.78613597637451</c:v>
                </c:pt>
                <c:pt idx="609">
                  <c:v>82.101202032015848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68.465740951422561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77.991413355567673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65.640205806502621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88.071527347410992</c:v>
                </c:pt>
                <c:pt idx="663">
                  <c:v>#N/A</c:v>
                </c:pt>
                <c:pt idx="664">
                  <c:v>61.524258595833977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88.874931743384778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82.981824298706186</c:v>
                </c:pt>
                <c:pt idx="678">
                  <c:v>79.880023943141879</c:v>
                </c:pt>
                <c:pt idx="679">
                  <c:v>#N/A</c:v>
                </c:pt>
                <c:pt idx="680">
                  <c:v>82.981824298706186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71.62652239450243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73.648540340033421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76.848491207001018</c:v>
                </c:pt>
                <c:pt idx="709">
                  <c:v>78.019345043317387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78.019345043317387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69.712149719161161</c:v>
                </c:pt>
                <c:pt idx="738">
                  <c:v>69.712149719161161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91.908236929198566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05-43F7-BEFE-23256AAF9DA2}"/>
            </c:ext>
          </c:extLst>
        </c:ser>
        <c:ser>
          <c:idx val="3"/>
          <c:order val="2"/>
          <c:tx>
            <c:strRef>
              <c:f>'B0 - Distribution'!$BV$5</c:f>
              <c:strCache>
                <c:ptCount val="1"/>
                <c:pt idx="0">
                  <c:v>Faible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Distribution'!$BV$6:$BV$762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26.975508759540766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26.975508759540766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32.478377630091146</c:v>
                </c:pt>
                <c:pt idx="393">
                  <c:v>32.478377630091146</c:v>
                </c:pt>
                <c:pt idx="394">
                  <c:v>32.478377630091146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37.797924544700322</c:v>
                </c:pt>
                <c:pt idx="400">
                  <c:v>#N/A</c:v>
                </c:pt>
                <c:pt idx="401">
                  <c:v>#N/A</c:v>
                </c:pt>
                <c:pt idx="402">
                  <c:v>37.797924544700322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22.418004876946366</c:v>
                </c:pt>
                <c:pt idx="417">
                  <c:v>#N/A</c:v>
                </c:pt>
                <c:pt idx="418">
                  <c:v>#N/A</c:v>
                </c:pt>
                <c:pt idx="419">
                  <c:v>32.683285447738541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22.624849019046831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34.022993839067645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22.876939005670977</c:v>
                </c:pt>
                <c:pt idx="463">
                  <c:v>#N/A</c:v>
                </c:pt>
                <c:pt idx="464">
                  <c:v>#N/A</c:v>
                </c:pt>
                <c:pt idx="465">
                  <c:v>23.028126149864345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23.028126149864345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23.649609568017112</c:v>
                </c:pt>
                <c:pt idx="481">
                  <c:v>#N/A</c:v>
                </c:pt>
                <c:pt idx="482">
                  <c:v>34.344223110982597</c:v>
                </c:pt>
                <c:pt idx="483">
                  <c:v>31.80013572642488</c:v>
                </c:pt>
                <c:pt idx="484">
                  <c:v>#N/A</c:v>
                </c:pt>
                <c:pt idx="485">
                  <c:v>31.80013572642488</c:v>
                </c:pt>
                <c:pt idx="486">
                  <c:v>24.974885689006889</c:v>
                </c:pt>
                <c:pt idx="487">
                  <c:v>#N/A</c:v>
                </c:pt>
                <c:pt idx="488">
                  <c:v>#N/A</c:v>
                </c:pt>
                <c:pt idx="489">
                  <c:v>48.425665824404199</c:v>
                </c:pt>
                <c:pt idx="490">
                  <c:v>#N/A</c:v>
                </c:pt>
                <c:pt idx="491">
                  <c:v>48.425665824404199</c:v>
                </c:pt>
                <c:pt idx="492">
                  <c:v>#N/A</c:v>
                </c:pt>
                <c:pt idx="493">
                  <c:v>24.310117279951481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56.362428505325546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47.377520625334739</c:v>
                </c:pt>
                <c:pt idx="511">
                  <c:v>#N/A</c:v>
                </c:pt>
                <c:pt idx="512">
                  <c:v>#N/A</c:v>
                </c:pt>
                <c:pt idx="513">
                  <c:v>49.734701018814597</c:v>
                </c:pt>
                <c:pt idx="514">
                  <c:v>49.734701018814597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40.767650220015597</c:v>
                </c:pt>
                <c:pt idx="520">
                  <c:v>#N/A</c:v>
                </c:pt>
                <c:pt idx="521">
                  <c:v>38.476543474350258</c:v>
                </c:pt>
                <c:pt idx="522">
                  <c:v>#N/A</c:v>
                </c:pt>
                <c:pt idx="523">
                  <c:v>#N/A</c:v>
                </c:pt>
                <c:pt idx="524">
                  <c:v>55.521599827881694</c:v>
                </c:pt>
                <c:pt idx="525">
                  <c:v>55.521599827881694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42.73160946924466</c:v>
                </c:pt>
                <c:pt idx="532">
                  <c:v>30.845157179611206</c:v>
                </c:pt>
                <c:pt idx="533">
                  <c:v>#N/A</c:v>
                </c:pt>
                <c:pt idx="534">
                  <c:v>20.159644823927447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38.137929534652827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21.573266367571268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39.224630122290471</c:v>
                </c:pt>
                <c:pt idx="568">
                  <c:v>24.470952806638099</c:v>
                </c:pt>
                <c:pt idx="569">
                  <c:v>#N/A</c:v>
                </c:pt>
                <c:pt idx="570">
                  <c:v>#N/A</c:v>
                </c:pt>
                <c:pt idx="571">
                  <c:v>44.082114059493684</c:v>
                </c:pt>
                <c:pt idx="572">
                  <c:v>#N/A</c:v>
                </c:pt>
                <c:pt idx="573">
                  <c:v>57.797237805786857</c:v>
                </c:pt>
                <c:pt idx="574">
                  <c:v>19.475793861667281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54.125964594436319</c:v>
                </c:pt>
                <c:pt idx="586">
                  <c:v>#N/A</c:v>
                </c:pt>
                <c:pt idx="587">
                  <c:v>#N/A</c:v>
                </c:pt>
                <c:pt idx="588">
                  <c:v>57.917958868489556</c:v>
                </c:pt>
                <c:pt idx="589">
                  <c:v>#N/A</c:v>
                </c:pt>
                <c:pt idx="590">
                  <c:v>49.902869031334937</c:v>
                </c:pt>
                <c:pt idx="591">
                  <c:v>#N/A</c:v>
                </c:pt>
                <c:pt idx="592">
                  <c:v>51.568766805298559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35.136395406746061</c:v>
                </c:pt>
                <c:pt idx="600">
                  <c:v>38.549291423564064</c:v>
                </c:pt>
                <c:pt idx="601">
                  <c:v>#N/A</c:v>
                </c:pt>
                <c:pt idx="602">
                  <c:v>#N/A</c:v>
                </c:pt>
                <c:pt idx="603">
                  <c:v>20.716422528935198</c:v>
                </c:pt>
                <c:pt idx="604">
                  <c:v>58.286864394887743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18.300959821340225</c:v>
                </c:pt>
                <c:pt idx="613">
                  <c:v>#N/A</c:v>
                </c:pt>
                <c:pt idx="614">
                  <c:v>#N/A</c:v>
                </c:pt>
                <c:pt idx="615">
                  <c:v>46.496657361473169</c:v>
                </c:pt>
                <c:pt idx="616">
                  <c:v>46.496657361473169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38.345924167161982</c:v>
                </c:pt>
                <c:pt idx="624">
                  <c:v>#N/A</c:v>
                </c:pt>
                <c:pt idx="625">
                  <c:v>54.564770000248629</c:v>
                </c:pt>
                <c:pt idx="626">
                  <c:v>63.821070643133424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67.827930518189007</c:v>
                </c:pt>
                <c:pt idx="631">
                  <c:v>56.255856004904821</c:v>
                </c:pt>
                <c:pt idx="632">
                  <c:v>#N/A</c:v>
                </c:pt>
                <c:pt idx="633">
                  <c:v>69.77210560977295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35.476818358144193</c:v>
                </c:pt>
                <c:pt idx="643">
                  <c:v>#N/A</c:v>
                </c:pt>
                <c:pt idx="644">
                  <c:v>#N/A</c:v>
                </c:pt>
                <c:pt idx="645">
                  <c:v>76.267520351159078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20.201788600630138</c:v>
                </c:pt>
                <c:pt idx="653">
                  <c:v>43.485450441450801</c:v>
                </c:pt>
                <c:pt idx="654">
                  <c:v>66.894956686899462</c:v>
                </c:pt>
                <c:pt idx="655">
                  <c:v>#N/A</c:v>
                </c:pt>
                <c:pt idx="656">
                  <c:v>#N/A</c:v>
                </c:pt>
                <c:pt idx="657">
                  <c:v>16.847200198691297</c:v>
                </c:pt>
                <c:pt idx="658">
                  <c:v>44.78011467889214</c:v>
                </c:pt>
                <c:pt idx="659">
                  <c:v>50.976461540238482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25.164373744134313</c:v>
                </c:pt>
                <c:pt idx="667">
                  <c:v>43.216021915973741</c:v>
                </c:pt>
                <c:pt idx="668">
                  <c:v>75.638179547153101</c:v>
                </c:pt>
                <c:pt idx="669">
                  <c:v>#N/A</c:v>
                </c:pt>
                <c:pt idx="670">
                  <c:v>65.769742138115632</c:v>
                </c:pt>
                <c:pt idx="671">
                  <c:v>#N/A</c:v>
                </c:pt>
                <c:pt idx="672">
                  <c:v>#N/A</c:v>
                </c:pt>
                <c:pt idx="673">
                  <c:v>51.206928416485269</c:v>
                </c:pt>
                <c:pt idx="674">
                  <c:v>#N/A</c:v>
                </c:pt>
                <c:pt idx="675">
                  <c:v>51.206928416485269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21.04807224720625</c:v>
                </c:pt>
                <c:pt idx="683">
                  <c:v>#N/A</c:v>
                </c:pt>
                <c:pt idx="684">
                  <c:v>#N/A</c:v>
                </c:pt>
                <c:pt idx="685">
                  <c:v>36.929192645689497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47.732129023511618</c:v>
                </c:pt>
                <c:pt idx="692">
                  <c:v>#N/A</c:v>
                </c:pt>
                <c:pt idx="693">
                  <c:v>#N/A</c:v>
                </c:pt>
                <c:pt idx="694">
                  <c:v>51.3409819677019</c:v>
                </c:pt>
                <c:pt idx="695">
                  <c:v>59.875464060015723</c:v>
                </c:pt>
                <c:pt idx="696">
                  <c:v>#N/A</c:v>
                </c:pt>
                <c:pt idx="697">
                  <c:v>#N/A</c:v>
                </c:pt>
                <c:pt idx="698">
                  <c:v>58.435668673489509</c:v>
                </c:pt>
                <c:pt idx="699">
                  <c:v>#N/A</c:v>
                </c:pt>
                <c:pt idx="700">
                  <c:v>36.305225665665169</c:v>
                </c:pt>
                <c:pt idx="701">
                  <c:v>36.305225665665169</c:v>
                </c:pt>
                <c:pt idx="702">
                  <c:v>53.545599990930917</c:v>
                </c:pt>
                <c:pt idx="703">
                  <c:v>57.059976987736029</c:v>
                </c:pt>
                <c:pt idx="704">
                  <c:v>55.302788489333473</c:v>
                </c:pt>
                <c:pt idx="705">
                  <c:v>18.051189017914574</c:v>
                </c:pt>
                <c:pt idx="706">
                  <c:v>57.059976987736029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18.460939138613774</c:v>
                </c:pt>
                <c:pt idx="716">
                  <c:v>#N/A</c:v>
                </c:pt>
                <c:pt idx="717">
                  <c:v>74.490302618199863</c:v>
                </c:pt>
                <c:pt idx="718">
                  <c:v>62.658946926711572</c:v>
                </c:pt>
                <c:pt idx="719">
                  <c:v>67.217645488362834</c:v>
                </c:pt>
                <c:pt idx="720">
                  <c:v>73.982323804500453</c:v>
                </c:pt>
                <c:pt idx="721">
                  <c:v>19.027987482812112</c:v>
                </c:pt>
                <c:pt idx="722">
                  <c:v>15.565346695917485</c:v>
                </c:pt>
                <c:pt idx="723">
                  <c:v>46.092838307742738</c:v>
                </c:pt>
                <c:pt idx="724">
                  <c:v>#N/A</c:v>
                </c:pt>
                <c:pt idx="725">
                  <c:v>16.985411112363785</c:v>
                </c:pt>
                <c:pt idx="726">
                  <c:v>44.471218990286417</c:v>
                </c:pt>
                <c:pt idx="727">
                  <c:v>66.986141013641529</c:v>
                </c:pt>
                <c:pt idx="728">
                  <c:v>76.677407356036085</c:v>
                </c:pt>
                <c:pt idx="729">
                  <c:v>44.214648774507872</c:v>
                </c:pt>
                <c:pt idx="730">
                  <c:v>44.214648774507872</c:v>
                </c:pt>
                <c:pt idx="731">
                  <c:v>#N/A</c:v>
                </c:pt>
                <c:pt idx="732">
                  <c:v>58.908826568486511</c:v>
                </c:pt>
                <c:pt idx="733">
                  <c:v>58.908826568486511</c:v>
                </c:pt>
                <c:pt idx="734">
                  <c:v>28.577252362611436</c:v>
                </c:pt>
                <c:pt idx="735">
                  <c:v>66.23885353531287</c:v>
                </c:pt>
                <c:pt idx="736">
                  <c:v>61.241932853285221</c:v>
                </c:pt>
                <c:pt idx="737">
                  <c:v>#N/A</c:v>
                </c:pt>
                <c:pt idx="738">
                  <c:v>#N/A</c:v>
                </c:pt>
                <c:pt idx="739">
                  <c:v>82.104244733265773</c:v>
                </c:pt>
                <c:pt idx="740">
                  <c:v>82.104244733265773</c:v>
                </c:pt>
                <c:pt idx="741">
                  <c:v>#N/A</c:v>
                </c:pt>
                <c:pt idx="742">
                  <c:v>#N/A</c:v>
                </c:pt>
                <c:pt idx="743">
                  <c:v>12.871149770210305</c:v>
                </c:pt>
                <c:pt idx="744">
                  <c:v>75.162557038216278</c:v>
                </c:pt>
                <c:pt idx="745">
                  <c:v>12.587473586691384</c:v>
                </c:pt>
                <c:pt idx="746">
                  <c:v>12.587473586691384</c:v>
                </c:pt>
                <c:pt idx="747">
                  <c:v>39.704088760456159</c:v>
                </c:pt>
                <c:pt idx="748">
                  <c:v>33.405574459311303</c:v>
                </c:pt>
                <c:pt idx="749">
                  <c:v>25.510652868993844</c:v>
                </c:pt>
                <c:pt idx="750">
                  <c:v>#N/A</c:v>
                </c:pt>
                <c:pt idx="751">
                  <c:v>#N/A</c:v>
                </c:pt>
                <c:pt idx="752">
                  <c:v>36.677831613468669</c:v>
                </c:pt>
                <c:pt idx="753">
                  <c:v>#N/A</c:v>
                </c:pt>
                <c:pt idx="754">
                  <c:v>12.181549914728537</c:v>
                </c:pt>
                <c:pt idx="755">
                  <c:v>16.323519111546442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205-43F7-BEFE-23256AAF9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275247"/>
        <c:axId val="69269007"/>
      </c:scatterChart>
      <c:valAx>
        <c:axId val="69275247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Potentiel du magasin</a:t>
                </a:r>
              </a:p>
            </c:rich>
          </c:tx>
          <c:layout>
            <c:manualLayout>
              <c:xMode val="edge"/>
              <c:yMode val="edge"/>
              <c:x val="0.43926277932026314"/>
              <c:y val="0.95092749552220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69007"/>
        <c:crosses val="autoZero"/>
        <c:crossBetween val="midCat"/>
      </c:valAx>
      <c:valAx>
        <c:axId val="69269007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Intensité </a:t>
                </a:r>
              </a:p>
              <a:p>
                <a:pPr>
                  <a:defRPr/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concurrentielle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75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3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Distributeur'!$AN$6</c:f>
              <c:strCache>
                <c:ptCount val="1"/>
                <c:pt idx="0">
                  <c:v>Produits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Distributeur'!$AN$7:$AN$16</c:f>
              <c:numCache>
                <c:formatCode>#\ ##0.0</c:formatCode>
                <c:ptCount val="10"/>
                <c:pt idx="0">
                  <c:v>1.38</c:v>
                </c:pt>
                <c:pt idx="1">
                  <c:v>1.03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3-416F-967C-84D6D1206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29643631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Distribution'!$CD$10</c:f>
              <c:numCache>
                <c:formatCode>0%</c:formatCode>
                <c:ptCount val="1"/>
                <c:pt idx="0">
                  <c:v>0.34782608695652173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4-427A-A159-98B214443F18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Distribution'!$CD$11</c:f>
              <c:numCache>
                <c:formatCode>0%</c:formatCode>
                <c:ptCount val="1"/>
                <c:pt idx="0">
                  <c:v>8.6956521739130432E-2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4-427A-A159-98B214443F18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Distribution'!$CD$12</c:f>
              <c:numCache>
                <c:formatCode>0%</c:formatCode>
                <c:ptCount val="1"/>
                <c:pt idx="0">
                  <c:v>0.56521739130434778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94-427A-A159-98B214443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Distribution'!$CF$10</c:f>
              <c:numCache>
                <c:formatCode>0%</c:formatCode>
                <c:ptCount val="1"/>
                <c:pt idx="0">
                  <c:v>0.45238095238095238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C-462C-90A9-95031379984C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Distribution'!$CF$11</c:f>
              <c:numCache>
                <c:formatCode>0%</c:formatCode>
                <c:ptCount val="1"/>
                <c:pt idx="0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CC-462C-90A9-95031379984C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Distribution'!$CF$12</c:f>
              <c:numCache>
                <c:formatCode>0%</c:formatCode>
                <c:ptCount val="1"/>
                <c:pt idx="0">
                  <c:v>0.40476190476190477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CC-462C-90A9-950313799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Distribution'!$CE$10</c:f>
              <c:numCache>
                <c:formatCode>0%</c:formatCode>
                <c:ptCount val="1"/>
                <c:pt idx="0">
                  <c:v>0.3562091503267974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E-4682-BA55-D7BFEC7C708A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Distribution'!$CE$11</c:f>
              <c:numCache>
                <c:formatCode>0%</c:formatCode>
                <c:ptCount val="1"/>
                <c:pt idx="0">
                  <c:v>0.12745098039215685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E-4682-BA55-D7BFEC7C708A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Distribution'!$CE$12</c:f>
              <c:numCache>
                <c:formatCode>0%</c:formatCode>
                <c:ptCount val="1"/>
                <c:pt idx="0">
                  <c:v>0.5163398692810458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9E-4682-BA55-D7BFEC7C7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Distribution'!$CT$6:$CT$19</c:f>
              <c:numCache>
                <c:formatCode>#,##0.00</c:formatCode>
                <c:ptCount val="14"/>
                <c:pt idx="0">
                  <c:v>1.3792134831460674</c:v>
                </c:pt>
                <c:pt idx="1">
                  <c:v>1.3079710144927537</c:v>
                </c:pt>
                <c:pt idx="2">
                  <c:v>1.1076923076923078</c:v>
                </c:pt>
                <c:pt idx="3">
                  <c:v>1.0743243243243243</c:v>
                </c:pt>
                <c:pt idx="4">
                  <c:v>1.0797546012269938</c:v>
                </c:pt>
                <c:pt idx="5">
                  <c:v>1.1478260869565218</c:v>
                </c:pt>
                <c:pt idx="6">
                  <c:v>1.1788617886178863</c:v>
                </c:pt>
                <c:pt idx="7">
                  <c:v>1.2211538461538463</c:v>
                </c:pt>
                <c:pt idx="8">
                  <c:v>1.2666666666666666</c:v>
                </c:pt>
                <c:pt idx="9">
                  <c:v>1.1351351351351351</c:v>
                </c:pt>
                <c:pt idx="10">
                  <c:v>1.015625</c:v>
                </c:pt>
                <c:pt idx="11">
                  <c:v>1.0161290322580645</c:v>
                </c:pt>
                <c:pt idx="12">
                  <c:v>1.0327868852459017</c:v>
                </c:pt>
                <c:pt idx="13">
                  <c:v>1.0327868852459017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2A9-4D20-916B-D5E277594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7645599"/>
        <c:axId val="1897642239"/>
      </c:lineChart>
      <c:dateAx>
        <c:axId val="1897645599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1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97642239"/>
        <c:crosses val="autoZero"/>
        <c:auto val="1"/>
        <c:lblOffset val="100"/>
        <c:baseTimeUnit val="days"/>
      </c:dateAx>
      <c:valAx>
        <c:axId val="1897642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r>
                  <a:rPr lang="fr-FR" dirty="0"/>
                  <a:t>Produits par magasin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Black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0" sourceLinked="1"/>
        <c:majorTickMark val="none"/>
        <c:minorTickMark val="none"/>
        <c:tickLblPos val="nextTo"/>
        <c:crossAx val="18976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891182128125501"/>
          <c:y val="5.0925925925925923E-2"/>
          <c:w val="0.36800300042300976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'B0 - Distribution'!$AU$5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0A-40A4-B3DD-FAB3EBE90E6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0A-40A4-B3DD-FAB3EBE90E6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0A-40A4-B3DD-FAB3EBE90E6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0A-40A4-B3DD-FAB3EBE90E65}"/>
              </c:ext>
            </c:extLst>
          </c:dPt>
          <c:dPt>
            <c:idx val="5"/>
            <c:invertIfNegative val="0"/>
            <c:bubble3D val="0"/>
            <c:spPr>
              <a:solidFill>
                <a:srgbClr val="FFD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0A-40A4-B3DD-FAB3EBE90E6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0A-40A4-B3DD-FAB3EBE90E65}"/>
              </c:ext>
            </c:extLst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90A-40A4-B3DD-FAB3EBE90E6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2B4FB5D-B344-4227-9E47-92E68DB7F9CB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5B61FF7-E41A-4533-A1B9-03CCCE709217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90A-40A4-B3DD-FAB3EBE90E6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CA29EA-67C4-43BB-93A6-F207E63C4059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C63B3236-DCF1-4537-8CB2-516991AB8F0C}" type="VALUE">
                      <a:rPr lang="en-US"/>
                      <a:pPr/>
                      <a:t>[VALUE]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190A-40A4-B3DD-FAB3EBE90E6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8F5D1847-6818-41E8-8E14-0A6D53988B1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A3DB5B4B-F4A2-4F91-AEDE-0C2850CD200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90A-40A4-B3DD-FAB3EBE90E6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E6819BE-457B-4299-B3F2-6418D4B029D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2C818DA-3EC4-4D4F-A614-FD8D94710F8D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90A-40A4-B3DD-FAB3EBE90E6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D4053E8-FBD9-4F03-A91F-872B6AD495BE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322A3D3-3558-4BFC-8915-9D7D6EDCFAA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90A-40A4-B3DD-FAB3EBE90E65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867C7FC-E801-4221-8D45-4D3DD75CD07F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B5FE8BE-EC1D-404F-88F5-B0F6B39D602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90A-40A4-B3DD-FAB3EBE90E65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EFE9430-171F-46D8-BEE4-8F833F39D665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21CE75B0-2A39-4B25-BCF3-2E551462B64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190A-40A4-B3DD-FAB3EBE90E65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90A-40A4-B3DD-FAB3EBE90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Distribution'!$AR$6:$AR$13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'B0 - Distribution'!$AU$6:$AU$13</c:f>
              <c:numCache>
                <c:formatCode>0.0%</c:formatCode>
                <c:ptCount val="8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Distribution'!$CL$6:$CS$6</c15:f>
                <c15:dlblRangeCache>
                  <c:ptCount val="8"/>
                  <c:pt idx="2">
                    <c:v>4 269</c:v>
                  </c:pt>
                  <c:pt idx="3">
                    <c:v>127</c:v>
                  </c:pt>
                  <c:pt idx="4">
                    <c:v>74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190A-40A4-B3DD-FAB3EBE90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960231263"/>
        <c:axId val="960229823"/>
      </c:barChart>
      <c:catAx>
        <c:axId val="96023126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60229823"/>
        <c:crosses val="autoZero"/>
        <c:auto val="1"/>
        <c:lblAlgn val="ctr"/>
        <c:lblOffset val="100"/>
        <c:noMultiLvlLbl val="0"/>
      </c:catAx>
      <c:valAx>
        <c:axId val="960229823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96023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7"/>
          <c:order val="0"/>
          <c:tx>
            <c:strRef>
              <c:f>'B0 - Distribution'!$CS$5</c:f>
              <c:strCache>
                <c:ptCount val="1"/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  <c:extLst xmlns:c15="http://schemas.microsoft.com/office/drawing/2012/chart"/>
            </c:numRef>
          </c:cat>
          <c:val>
            <c:numRef>
              <c:f>'B0 - Distribution'!$CS$6:$CS$19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  <c:extLst xmlns:c15="http://schemas.microsoft.com/office/drawing/2012/chart"/>
            </c:numRef>
          </c: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0-B383-45C0-B977-72DB7FAD196E}"/>
            </c:ext>
          </c:extLst>
        </c:ser>
        <c:ser>
          <c:idx val="6"/>
          <c:order val="1"/>
          <c:tx>
            <c:strRef>
              <c:f>'B0 - Distribution'!$CR$5</c:f>
              <c:strCache>
                <c:ptCount val="1"/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Distribution'!$CR$6:$CR$19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383-45C0-B977-72DB7FAD196E}"/>
            </c:ext>
          </c:extLst>
        </c:ser>
        <c:ser>
          <c:idx val="5"/>
          <c:order val="2"/>
          <c:tx>
            <c:strRef>
              <c:f>'B0 - Distribution'!$CQ$5</c:f>
              <c:strCache>
                <c:ptCount val="1"/>
              </c:strCache>
            </c:strRef>
          </c:tx>
          <c:spPr>
            <a:ln w="28575" cap="rnd">
              <a:solidFill>
                <a:srgbClr val="FFDF79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Distribution'!$CQ$6:$CQ$19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383-45C0-B977-72DB7FAD196E}"/>
            </c:ext>
          </c:extLst>
        </c:ser>
        <c:ser>
          <c:idx val="4"/>
          <c:order val="3"/>
          <c:tx>
            <c:strRef>
              <c:f>'B0 - Distribution'!$CP$5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Distribution'!$CP$6:$CP$19</c:f>
              <c:numCache>
                <c:formatCode>#,##0</c:formatCode>
                <c:ptCount val="14"/>
                <c:pt idx="0">
                  <c:v>74.242424242424249</c:v>
                </c:pt>
                <c:pt idx="1">
                  <c:v>74.242424242424249</c:v>
                </c:pt>
                <c:pt idx="2">
                  <c:v>74.242424242424249</c:v>
                </c:pt>
                <c:pt idx="3">
                  <c:v>68.614718614718612</c:v>
                </c:pt>
                <c:pt idx="4">
                  <c:v>80.086580086580085</c:v>
                </c:pt>
                <c:pt idx="5">
                  <c:v>85.714285714285708</c:v>
                </c:pt>
                <c:pt idx="6">
                  <c:v>88.744588744588739</c:v>
                </c:pt>
                <c:pt idx="7">
                  <c:v>97.186147186147181</c:v>
                </c:pt>
                <c:pt idx="8">
                  <c:v>97.186147186147181</c:v>
                </c:pt>
                <c:pt idx="9">
                  <c:v>97.402597402597408</c:v>
                </c:pt>
                <c:pt idx="10">
                  <c:v>97.186147186147181</c:v>
                </c:pt>
                <c:pt idx="11">
                  <c:v>97.186147186147181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B383-45C0-B977-72DB7FAD196E}"/>
            </c:ext>
          </c:extLst>
        </c:ser>
        <c:ser>
          <c:idx val="3"/>
          <c:order val="4"/>
          <c:tx>
            <c:strRef>
              <c:f>'B0 - Distribution'!$CO$5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Distribution'!$CO$6:$CO$19</c:f>
              <c:numCache>
                <c:formatCode>#,##0</c:formatCode>
                <c:ptCount val="14"/>
                <c:pt idx="0">
                  <c:v>127.1137026239067</c:v>
                </c:pt>
                <c:pt idx="1">
                  <c:v>123.32361516034986</c:v>
                </c:pt>
                <c:pt idx="2">
                  <c:v>127.1137026239067</c:v>
                </c:pt>
                <c:pt idx="3">
                  <c:v>123.32361516034986</c:v>
                </c:pt>
                <c:pt idx="4">
                  <c:v>130.90379008746356</c:v>
                </c:pt>
                <c:pt idx="5">
                  <c:v>138.7755102040816</c:v>
                </c:pt>
                <c:pt idx="6">
                  <c:v>138.7755102040816</c:v>
                </c:pt>
                <c:pt idx="7">
                  <c:v>134.69387755102039</c:v>
                </c:pt>
                <c:pt idx="8">
                  <c:v>127.1137026239067</c:v>
                </c:pt>
                <c:pt idx="9">
                  <c:v>127.40524781341107</c:v>
                </c:pt>
                <c:pt idx="10">
                  <c:v>115.45189504373177</c:v>
                </c:pt>
                <c:pt idx="11">
                  <c:v>107.87172011661808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B383-45C0-B977-72DB7FAD196E}"/>
            </c:ext>
          </c:extLst>
        </c:ser>
        <c:ser>
          <c:idx val="2"/>
          <c:order val="5"/>
          <c:tx>
            <c:strRef>
              <c:f>'B0 - Distribution'!$CN$5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Distribution'!$CN$6:$CN$19</c:f>
              <c:numCache>
                <c:formatCode>#,##0</c:formatCode>
                <c:ptCount val="14"/>
                <c:pt idx="0">
                  <c:v>4269.2307692307686</c:v>
                </c:pt>
                <c:pt idx="1">
                  <c:v>4673.0769230769238</c:v>
                </c:pt>
                <c:pt idx="2">
                  <c:v>5180.7692307692305</c:v>
                </c:pt>
                <c:pt idx="3">
                  <c:v>5238.4615384615381</c:v>
                </c:pt>
                <c:pt idx="4">
                  <c:v>5792.3076923076924</c:v>
                </c:pt>
                <c:pt idx="5">
                  <c:v>3353.8461538461538</c:v>
                </c:pt>
                <c:pt idx="6">
                  <c:v>3969.2307692307695</c:v>
                </c:pt>
                <c:pt idx="7">
                  <c:v>2946.1538461538462</c:v>
                </c:pt>
                <c:pt idx="8">
                  <c:v>2284.6153846153848</c:v>
                </c:pt>
                <c:pt idx="9">
                  <c:v>865.38461538461536</c:v>
                </c:pt>
                <c:pt idx="10">
                  <c:v>50</c:v>
                </c:pt>
                <c:pt idx="11">
                  <c:v>50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B383-45C0-B977-72DB7FAD196E}"/>
            </c:ext>
          </c:extLst>
        </c:ser>
        <c:ser>
          <c:idx val="1"/>
          <c:order val="6"/>
          <c:tx>
            <c:strRef>
              <c:f>'B0 - Distribution'!$CM$5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Distribution'!$CM$6:$CM$19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B383-45C0-B977-72DB7FAD196E}"/>
            </c:ext>
          </c:extLst>
        </c:ser>
        <c:ser>
          <c:idx val="0"/>
          <c:order val="7"/>
          <c:tx>
            <c:strRef>
              <c:f>'B0 - Distribution'!$CL$5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Distribution'!$CL$6:$CL$19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B383-45C0-B977-72DB7FAD1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1454095"/>
        <c:axId val="1811453615"/>
        <c:extLst/>
      </c:lineChart>
      <c:dateAx>
        <c:axId val="1811454095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4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3615"/>
        <c:crosses val="autoZero"/>
        <c:auto val="1"/>
        <c:lblOffset val="100"/>
        <c:baseTimeUnit val="days"/>
      </c:dateAx>
      <c:valAx>
        <c:axId val="1811453615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4.0548360704807133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4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'B0 - Distribution'!$DB$5</c:f>
              <c:strCache>
                <c:ptCount val="1"/>
                <c:pt idx="0">
                  <c:v>Sous adressé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Distribution'!$DB$6:$DB$4000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1</c:v>
                </c:pt>
                <c:pt idx="352">
                  <c:v>1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6C-4B66-882F-C5CB893C34BC}"/>
            </c:ext>
          </c:extLst>
        </c:ser>
        <c:ser>
          <c:idx val="1"/>
          <c:order val="1"/>
          <c:tx>
            <c:strRef>
              <c:f>'B0 - Distribution'!$DC$5</c:f>
              <c:strCache>
                <c:ptCount val="1"/>
                <c:pt idx="0">
                  <c:v>Ajusté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bg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Distribution'!$DC$6:$DC$4000</c:f>
              <c:numCache>
                <c:formatCode>General</c:formatCode>
                <c:ptCount val="3995"/>
                <c:pt idx="0" formatCode="#\ ##0.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2</c:v>
                </c:pt>
                <c:pt idx="57">
                  <c:v>2</c:v>
                </c:pt>
                <c:pt idx="58">
                  <c:v>1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2</c:v>
                </c:pt>
                <c:pt idx="63">
                  <c:v>1</c:v>
                </c:pt>
                <c:pt idx="64">
                  <c:v>1</c:v>
                </c:pt>
                <c:pt idx="65">
                  <c:v>2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1</c:v>
                </c:pt>
                <c:pt idx="77">
                  <c:v>2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2</c:v>
                </c:pt>
                <c:pt idx="87">
                  <c:v>2</c:v>
                </c:pt>
                <c:pt idx="88">
                  <c:v>1</c:v>
                </c:pt>
                <c:pt idx="89">
                  <c:v>2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2</c:v>
                </c:pt>
                <c:pt idx="99">
                  <c:v>2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1</c:v>
                </c:pt>
                <c:pt idx="113">
                  <c:v>2</c:v>
                </c:pt>
                <c:pt idx="114">
                  <c:v>1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1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1</c:v>
                </c:pt>
                <c:pt idx="140">
                  <c:v>2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1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#N/A</c:v>
                </c:pt>
                <c:pt idx="168">
                  <c:v>#N/A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2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#N/A</c:v>
                </c:pt>
                <c:pt idx="188">
                  <c:v>1</c:v>
                </c:pt>
                <c:pt idx="189">
                  <c:v>#N/A</c:v>
                </c:pt>
                <c:pt idx="190">
                  <c:v>1</c:v>
                </c:pt>
                <c:pt idx="191">
                  <c:v>#N/A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1</c:v>
                </c:pt>
                <c:pt idx="201">
                  <c:v>2</c:v>
                </c:pt>
                <c:pt idx="202">
                  <c:v>1</c:v>
                </c:pt>
                <c:pt idx="203">
                  <c:v>2</c:v>
                </c:pt>
                <c:pt idx="204">
                  <c:v>2</c:v>
                </c:pt>
                <c:pt idx="205">
                  <c:v>1</c:v>
                </c:pt>
                <c:pt idx="206">
                  <c:v>2</c:v>
                </c:pt>
                <c:pt idx="207">
                  <c:v>2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#N/A</c:v>
                </c:pt>
                <c:pt idx="230">
                  <c:v>#N/A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#N/A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2</c:v>
                </c:pt>
                <c:pt idx="243">
                  <c:v>2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2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2</c:v>
                </c:pt>
                <c:pt idx="266">
                  <c:v>#N/A</c:v>
                </c:pt>
                <c:pt idx="267">
                  <c:v>#N/A</c:v>
                </c:pt>
                <c:pt idx="268">
                  <c:v>2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2</c:v>
                </c:pt>
                <c:pt idx="277">
                  <c:v>1</c:v>
                </c:pt>
                <c:pt idx="278">
                  <c:v>1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2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1</c:v>
                </c:pt>
                <c:pt idx="289">
                  <c:v>1</c:v>
                </c:pt>
                <c:pt idx="290">
                  <c:v>2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2</c:v>
                </c:pt>
                <c:pt idx="298">
                  <c:v>1</c:v>
                </c:pt>
                <c:pt idx="299">
                  <c:v>2</c:v>
                </c:pt>
                <c:pt idx="300">
                  <c:v>2</c:v>
                </c:pt>
                <c:pt idx="301">
                  <c:v>#N/A</c:v>
                </c:pt>
                <c:pt idx="302">
                  <c:v>#N/A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2</c:v>
                </c:pt>
                <c:pt idx="312">
                  <c:v>1</c:v>
                </c:pt>
                <c:pt idx="313">
                  <c:v>2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2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2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2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2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3</c:v>
                </c:pt>
                <c:pt idx="354">
                  <c:v>2</c:v>
                </c:pt>
                <c:pt idx="3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6C-4B66-882F-C5CB893C34BC}"/>
            </c:ext>
          </c:extLst>
        </c:ser>
        <c:ser>
          <c:idx val="2"/>
          <c:order val="2"/>
          <c:tx>
            <c:strRef>
              <c:f>'B0 - Distribution'!$DD$5</c:f>
              <c:strCache>
                <c:ptCount val="1"/>
                <c:pt idx="0">
                  <c:v>Sur représenté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Distribution'!$DD$6:$DD$4000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3</c:v>
                </c:pt>
                <c:pt idx="168">
                  <c:v>3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3</c:v>
                </c:pt>
                <c:pt idx="188">
                  <c:v>#N/A</c:v>
                </c:pt>
                <c:pt idx="189">
                  <c:v>3</c:v>
                </c:pt>
                <c:pt idx="190">
                  <c:v>#N/A</c:v>
                </c:pt>
                <c:pt idx="191">
                  <c:v>3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4</c:v>
                </c:pt>
                <c:pt idx="230">
                  <c:v>4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3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3</c:v>
                </c:pt>
                <c:pt idx="267">
                  <c:v>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3</c:v>
                </c:pt>
                <c:pt idx="302">
                  <c:v>3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3</c:v>
                </c:pt>
                <c:pt idx="350">
                  <c:v>3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scatterChart>
        <c:scatterStyle val="smoothMarker"/>
        <c:varyColors val="0"/>
        <c:ser>
          <c:idx val="3"/>
          <c:order val="3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2700" cap="rnd">
              <a:solidFill>
                <a:schemeClr val="tx1">
                  <a:lumMod val="90000"/>
                  <a:lumOff val="1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Distribution'!$DA$6:$DA$4000</c:f>
              <c:numCache>
                <c:formatCode>#\ ##0.0</c:formatCode>
                <c:ptCount val="3995"/>
                <c:pt idx="0">
                  <c:v>1.064516129032258</c:v>
                </c:pt>
                <c:pt idx="1">
                  <c:v>1.1538461538461537</c:v>
                </c:pt>
                <c:pt idx="2">
                  <c:v>1.1538461538461537</c:v>
                </c:pt>
                <c:pt idx="3">
                  <c:v>1.196078431372549</c:v>
                </c:pt>
                <c:pt idx="4">
                  <c:v>1.2033898305084745</c:v>
                </c:pt>
                <c:pt idx="5">
                  <c:v>1.2361111111111112</c:v>
                </c:pt>
                <c:pt idx="6">
                  <c:v>1.2328767123287672</c:v>
                </c:pt>
                <c:pt idx="7">
                  <c:v>1.2328767123287672</c:v>
                </c:pt>
                <c:pt idx="8">
                  <c:v>1.2328767123287672</c:v>
                </c:pt>
                <c:pt idx="9">
                  <c:v>1.2328767123287672</c:v>
                </c:pt>
                <c:pt idx="10">
                  <c:v>1.2328767123287672</c:v>
                </c:pt>
                <c:pt idx="11">
                  <c:v>1.2409638554216869</c:v>
                </c:pt>
                <c:pt idx="12">
                  <c:v>1.2380952380952381</c:v>
                </c:pt>
                <c:pt idx="13">
                  <c:v>1.2555555555555555</c:v>
                </c:pt>
                <c:pt idx="14">
                  <c:v>1.2527472527472527</c:v>
                </c:pt>
                <c:pt idx="15">
                  <c:v>1.2527472527472527</c:v>
                </c:pt>
                <c:pt idx="16">
                  <c:v>1.2527472527472527</c:v>
                </c:pt>
                <c:pt idx="17">
                  <c:v>1.2527472527472527</c:v>
                </c:pt>
                <c:pt idx="18">
                  <c:v>1.2527472527472527</c:v>
                </c:pt>
                <c:pt idx="19">
                  <c:v>1.2473118279569892</c:v>
                </c:pt>
                <c:pt idx="20">
                  <c:v>1.2473118279569892</c:v>
                </c:pt>
                <c:pt idx="21">
                  <c:v>1.2395833333333333</c:v>
                </c:pt>
                <c:pt idx="22">
                  <c:v>1.2424242424242424</c:v>
                </c:pt>
                <c:pt idx="23">
                  <c:v>1.2424242424242424</c:v>
                </c:pt>
                <c:pt idx="24">
                  <c:v>1.2424242424242424</c:v>
                </c:pt>
                <c:pt idx="25">
                  <c:v>1.2524271844660195</c:v>
                </c:pt>
                <c:pt idx="26">
                  <c:v>1.2596153846153846</c:v>
                </c:pt>
                <c:pt idx="27">
                  <c:v>1.2666666666666666</c:v>
                </c:pt>
                <c:pt idx="28">
                  <c:v>1.2666666666666666</c:v>
                </c:pt>
                <c:pt idx="29">
                  <c:v>1.3130434782608695</c:v>
                </c:pt>
                <c:pt idx="30">
                  <c:v>1.3189655172413792</c:v>
                </c:pt>
                <c:pt idx="31">
                  <c:v>1.325</c:v>
                </c:pt>
                <c:pt idx="32">
                  <c:v>1.3225806451612903</c:v>
                </c:pt>
                <c:pt idx="33">
                  <c:v>1.3333333333333333</c:v>
                </c:pt>
                <c:pt idx="34">
                  <c:v>1.3333333333333333</c:v>
                </c:pt>
                <c:pt idx="35">
                  <c:v>1.3307086614173229</c:v>
                </c:pt>
                <c:pt idx="36">
                  <c:v>1.3307692307692307</c:v>
                </c:pt>
                <c:pt idx="37">
                  <c:v>1.3307692307692307</c:v>
                </c:pt>
                <c:pt idx="38">
                  <c:v>1.3282442748091603</c:v>
                </c:pt>
                <c:pt idx="39">
                  <c:v>1.3233082706766917</c:v>
                </c:pt>
                <c:pt idx="40">
                  <c:v>1.3233082706766917</c:v>
                </c:pt>
                <c:pt idx="41">
                  <c:v>1.3333333333333333</c:v>
                </c:pt>
                <c:pt idx="42">
                  <c:v>1.3333333333333333</c:v>
                </c:pt>
                <c:pt idx="43">
                  <c:v>1.3333333333333333</c:v>
                </c:pt>
                <c:pt idx="44">
                  <c:v>1.338235294117647</c:v>
                </c:pt>
                <c:pt idx="45">
                  <c:v>1.338235294117647</c:v>
                </c:pt>
                <c:pt idx="46">
                  <c:v>1.338235294117647</c:v>
                </c:pt>
                <c:pt idx="47">
                  <c:v>1.338235294117647</c:v>
                </c:pt>
                <c:pt idx="48">
                  <c:v>1.338235294117647</c:v>
                </c:pt>
                <c:pt idx="49">
                  <c:v>1.3405797101449275</c:v>
                </c:pt>
                <c:pt idx="50">
                  <c:v>1.3405797101449275</c:v>
                </c:pt>
                <c:pt idx="51">
                  <c:v>1.3381294964028776</c:v>
                </c:pt>
                <c:pt idx="52">
                  <c:v>1.3241379310344827</c:v>
                </c:pt>
                <c:pt idx="53">
                  <c:v>1.3241379310344827</c:v>
                </c:pt>
                <c:pt idx="54">
                  <c:v>1.3241379310344827</c:v>
                </c:pt>
                <c:pt idx="55">
                  <c:v>1.3241379310344827</c:v>
                </c:pt>
                <c:pt idx="56">
                  <c:v>1.3154362416107384</c:v>
                </c:pt>
                <c:pt idx="57">
                  <c:v>1.3154362416107384</c:v>
                </c:pt>
                <c:pt idx="58">
                  <c:v>1.3154362416107384</c:v>
                </c:pt>
                <c:pt idx="59">
                  <c:v>1.3154362416107384</c:v>
                </c:pt>
                <c:pt idx="60">
                  <c:v>1.3154362416107384</c:v>
                </c:pt>
                <c:pt idx="61">
                  <c:v>1.3071895424836601</c:v>
                </c:pt>
                <c:pt idx="62">
                  <c:v>1.3071895424836601</c:v>
                </c:pt>
                <c:pt idx="63">
                  <c:v>1.3071895424836601</c:v>
                </c:pt>
                <c:pt idx="64">
                  <c:v>1.3071895424836601</c:v>
                </c:pt>
                <c:pt idx="65">
                  <c:v>1.3227848101265822</c:v>
                </c:pt>
                <c:pt idx="66">
                  <c:v>1.3475609756097562</c:v>
                </c:pt>
                <c:pt idx="67">
                  <c:v>1.3475609756097562</c:v>
                </c:pt>
                <c:pt idx="68">
                  <c:v>1.3475609756097562</c:v>
                </c:pt>
                <c:pt idx="69">
                  <c:v>1.3475609756097562</c:v>
                </c:pt>
                <c:pt idx="70">
                  <c:v>1.3475609756097562</c:v>
                </c:pt>
                <c:pt idx="71">
                  <c:v>1.3475609756097562</c:v>
                </c:pt>
                <c:pt idx="72">
                  <c:v>1.3496932515337423</c:v>
                </c:pt>
                <c:pt idx="73">
                  <c:v>1.3727810650887573</c:v>
                </c:pt>
                <c:pt idx="74">
                  <c:v>1.368421052631579</c:v>
                </c:pt>
                <c:pt idx="75">
                  <c:v>1.368421052631579</c:v>
                </c:pt>
                <c:pt idx="76">
                  <c:v>1.368421052631579</c:v>
                </c:pt>
                <c:pt idx="77">
                  <c:v>1.368421052631579</c:v>
                </c:pt>
                <c:pt idx="78">
                  <c:v>1.368421052631579</c:v>
                </c:pt>
                <c:pt idx="79">
                  <c:v>1.3641618497109826</c:v>
                </c:pt>
                <c:pt idx="80">
                  <c:v>1.3641618497109826</c:v>
                </c:pt>
                <c:pt idx="81">
                  <c:v>1.36</c:v>
                </c:pt>
                <c:pt idx="82">
                  <c:v>1.36</c:v>
                </c:pt>
                <c:pt idx="83">
                  <c:v>1.3833333333333333</c:v>
                </c:pt>
                <c:pt idx="84">
                  <c:v>1.3989071038251366</c:v>
                </c:pt>
                <c:pt idx="85">
                  <c:v>1.411764705882353</c:v>
                </c:pt>
                <c:pt idx="86">
                  <c:v>1.411764705882353</c:v>
                </c:pt>
                <c:pt idx="87">
                  <c:v>1.411764705882353</c:v>
                </c:pt>
                <c:pt idx="88">
                  <c:v>1.411764705882353</c:v>
                </c:pt>
                <c:pt idx="89">
                  <c:v>1.411764705882353</c:v>
                </c:pt>
                <c:pt idx="90">
                  <c:v>1.4126984126984128</c:v>
                </c:pt>
                <c:pt idx="91">
                  <c:v>1.4285714285714286</c:v>
                </c:pt>
                <c:pt idx="92">
                  <c:v>1.4285714285714286</c:v>
                </c:pt>
                <c:pt idx="93">
                  <c:v>1.4308510638297873</c:v>
                </c:pt>
                <c:pt idx="94">
                  <c:v>1.4308510638297873</c:v>
                </c:pt>
                <c:pt idx="95">
                  <c:v>1.4308510638297873</c:v>
                </c:pt>
                <c:pt idx="96">
                  <c:v>1.4308510638297873</c:v>
                </c:pt>
                <c:pt idx="97">
                  <c:v>1.4308510638297873</c:v>
                </c:pt>
                <c:pt idx="98">
                  <c:v>1.4308510638297873</c:v>
                </c:pt>
                <c:pt idx="99">
                  <c:v>1.4308510638297873</c:v>
                </c:pt>
                <c:pt idx="100">
                  <c:v>1.4308510638297873</c:v>
                </c:pt>
                <c:pt idx="101">
                  <c:v>1.4240837696335078</c:v>
                </c:pt>
                <c:pt idx="102">
                  <c:v>1.4240837696335078</c:v>
                </c:pt>
                <c:pt idx="103">
                  <c:v>1.421875</c:v>
                </c:pt>
                <c:pt idx="104">
                  <c:v>1.4300518134715026</c:v>
                </c:pt>
                <c:pt idx="105">
                  <c:v>1.4375</c:v>
                </c:pt>
                <c:pt idx="106">
                  <c:v>1.4375</c:v>
                </c:pt>
                <c:pt idx="107">
                  <c:v>1.4375</c:v>
                </c:pt>
                <c:pt idx="108">
                  <c:v>1.4404145077720207</c:v>
                </c:pt>
                <c:pt idx="109">
                  <c:v>1.4404145077720207</c:v>
                </c:pt>
                <c:pt idx="110">
                  <c:v>1.4404145077720207</c:v>
                </c:pt>
                <c:pt idx="111">
                  <c:v>1.4404145077720207</c:v>
                </c:pt>
                <c:pt idx="112">
                  <c:v>1.4404145077720207</c:v>
                </c:pt>
                <c:pt idx="113">
                  <c:v>1.4404145077720207</c:v>
                </c:pt>
                <c:pt idx="114">
                  <c:v>1.4404145077720207</c:v>
                </c:pt>
                <c:pt idx="115">
                  <c:v>1.4381443298969072</c:v>
                </c:pt>
                <c:pt idx="116">
                  <c:v>1.4329896907216495</c:v>
                </c:pt>
                <c:pt idx="117">
                  <c:v>1.4329896907216495</c:v>
                </c:pt>
                <c:pt idx="118">
                  <c:v>1.4329896907216495</c:v>
                </c:pt>
                <c:pt idx="119">
                  <c:v>1.4329896907216495</c:v>
                </c:pt>
                <c:pt idx="120">
                  <c:v>1.4329896907216495</c:v>
                </c:pt>
                <c:pt idx="121">
                  <c:v>1.4278350515463918</c:v>
                </c:pt>
                <c:pt idx="122">
                  <c:v>1.4278350515463918</c:v>
                </c:pt>
                <c:pt idx="123">
                  <c:v>1.4278350515463918</c:v>
                </c:pt>
                <c:pt idx="124">
                  <c:v>1.4278350515463918</c:v>
                </c:pt>
                <c:pt idx="125">
                  <c:v>1.4183673469387754</c:v>
                </c:pt>
                <c:pt idx="126">
                  <c:v>1.4183673469387754</c:v>
                </c:pt>
                <c:pt idx="127">
                  <c:v>1.4489795918367347</c:v>
                </c:pt>
                <c:pt idx="128">
                  <c:v>1.4393939393939394</c:v>
                </c:pt>
                <c:pt idx="129">
                  <c:v>1.4393939393939394</c:v>
                </c:pt>
                <c:pt idx="130">
                  <c:v>1.4393939393939394</c:v>
                </c:pt>
                <c:pt idx="131">
                  <c:v>1.4422110552763818</c:v>
                </c:pt>
                <c:pt idx="132">
                  <c:v>1.4444444444444444</c:v>
                </c:pt>
                <c:pt idx="133">
                  <c:v>1.4378109452736318</c:v>
                </c:pt>
                <c:pt idx="134">
                  <c:v>1.4378109452736318</c:v>
                </c:pt>
                <c:pt idx="135">
                  <c:v>1.4378109452736318</c:v>
                </c:pt>
                <c:pt idx="136">
                  <c:v>1.4378109452736318</c:v>
                </c:pt>
                <c:pt idx="137">
                  <c:v>1.4378109452736318</c:v>
                </c:pt>
                <c:pt idx="138">
                  <c:v>1.4343434343434343</c:v>
                </c:pt>
                <c:pt idx="139">
                  <c:v>1.4404145077720207</c:v>
                </c:pt>
                <c:pt idx="140">
                  <c:v>1.4404145077720207</c:v>
                </c:pt>
                <c:pt idx="141">
                  <c:v>1.4397905759162304</c:v>
                </c:pt>
                <c:pt idx="142">
                  <c:v>1.4397905759162304</c:v>
                </c:pt>
                <c:pt idx="143">
                  <c:v>1.4455958549222798</c:v>
                </c:pt>
                <c:pt idx="144">
                  <c:v>1.4455958549222798</c:v>
                </c:pt>
                <c:pt idx="145">
                  <c:v>1.4455958549222798</c:v>
                </c:pt>
                <c:pt idx="146">
                  <c:v>1.4455958549222798</c:v>
                </c:pt>
                <c:pt idx="147">
                  <c:v>1.4455958549222798</c:v>
                </c:pt>
                <c:pt idx="148">
                  <c:v>1.4455958549222798</c:v>
                </c:pt>
                <c:pt idx="149">
                  <c:v>1.450261780104712</c:v>
                </c:pt>
                <c:pt idx="150">
                  <c:v>1.450261780104712</c:v>
                </c:pt>
                <c:pt idx="151">
                  <c:v>1.450261780104712</c:v>
                </c:pt>
                <c:pt idx="152">
                  <c:v>1.450261780104712</c:v>
                </c:pt>
                <c:pt idx="153">
                  <c:v>1.4421052631578948</c:v>
                </c:pt>
                <c:pt idx="154">
                  <c:v>1.4361702127659575</c:v>
                </c:pt>
                <c:pt idx="155">
                  <c:v>1.4361702127659575</c:v>
                </c:pt>
                <c:pt idx="156">
                  <c:v>1.4361702127659575</c:v>
                </c:pt>
                <c:pt idx="157">
                  <c:v>1.4361702127659575</c:v>
                </c:pt>
                <c:pt idx="158">
                  <c:v>1.4338624338624339</c:v>
                </c:pt>
                <c:pt idx="159">
                  <c:v>1.4338624338624339</c:v>
                </c:pt>
                <c:pt idx="160">
                  <c:v>1.4338624338624339</c:v>
                </c:pt>
                <c:pt idx="161">
                  <c:v>1.4338624338624339</c:v>
                </c:pt>
                <c:pt idx="162">
                  <c:v>1.4338624338624339</c:v>
                </c:pt>
                <c:pt idx="163">
                  <c:v>1.4308510638297873</c:v>
                </c:pt>
                <c:pt idx="164">
                  <c:v>1.4308510638297873</c:v>
                </c:pt>
                <c:pt idx="165">
                  <c:v>1.4308510638297873</c:v>
                </c:pt>
                <c:pt idx="166">
                  <c:v>1.4308510638297873</c:v>
                </c:pt>
                <c:pt idx="167">
                  <c:v>1.4308510638297873</c:v>
                </c:pt>
                <c:pt idx="168">
                  <c:v>1.4308510638297873</c:v>
                </c:pt>
                <c:pt idx="169">
                  <c:v>1.4371584699453552</c:v>
                </c:pt>
                <c:pt idx="170">
                  <c:v>1.4371584699453552</c:v>
                </c:pt>
                <c:pt idx="171">
                  <c:v>1.4371584699453552</c:v>
                </c:pt>
                <c:pt idx="172">
                  <c:v>1.425531914893617</c:v>
                </c:pt>
                <c:pt idx="173">
                  <c:v>1.425531914893617</c:v>
                </c:pt>
                <c:pt idx="174">
                  <c:v>1.425531914893617</c:v>
                </c:pt>
                <c:pt idx="175">
                  <c:v>1.425531914893617</c:v>
                </c:pt>
                <c:pt idx="176">
                  <c:v>1.425531914893617</c:v>
                </c:pt>
                <c:pt idx="177">
                  <c:v>1.425531914893617</c:v>
                </c:pt>
                <c:pt idx="178">
                  <c:v>1.425531914893617</c:v>
                </c:pt>
                <c:pt idx="179">
                  <c:v>1.425531914893617</c:v>
                </c:pt>
                <c:pt idx="180">
                  <c:v>1.4224598930481283</c:v>
                </c:pt>
                <c:pt idx="181">
                  <c:v>1.4224598930481283</c:v>
                </c:pt>
                <c:pt idx="182">
                  <c:v>1.4184782608695652</c:v>
                </c:pt>
                <c:pt idx="183">
                  <c:v>1.4184782608695652</c:v>
                </c:pt>
                <c:pt idx="184">
                  <c:v>1.4207650273224044</c:v>
                </c:pt>
                <c:pt idx="185">
                  <c:v>1.4207650273224044</c:v>
                </c:pt>
                <c:pt idx="186">
                  <c:v>1.4262295081967213</c:v>
                </c:pt>
                <c:pt idx="187">
                  <c:v>1.4262295081967213</c:v>
                </c:pt>
                <c:pt idx="188">
                  <c:v>1.4262295081967213</c:v>
                </c:pt>
                <c:pt idx="189">
                  <c:v>1.4262295081967213</c:v>
                </c:pt>
                <c:pt idx="190">
                  <c:v>1.4262295081967213</c:v>
                </c:pt>
                <c:pt idx="191">
                  <c:v>1.4262295081967213</c:v>
                </c:pt>
                <c:pt idx="192">
                  <c:v>1.446236559139785</c:v>
                </c:pt>
                <c:pt idx="193">
                  <c:v>1.446236559139785</c:v>
                </c:pt>
                <c:pt idx="194">
                  <c:v>1.446236559139785</c:v>
                </c:pt>
                <c:pt idx="195">
                  <c:v>1.446236559139785</c:v>
                </c:pt>
                <c:pt idx="196">
                  <c:v>1.4438502673796791</c:v>
                </c:pt>
                <c:pt idx="197">
                  <c:v>1.4438502673796791</c:v>
                </c:pt>
                <c:pt idx="198">
                  <c:v>1.4438502673796791</c:v>
                </c:pt>
                <c:pt idx="199">
                  <c:v>1.4438502673796791</c:v>
                </c:pt>
                <c:pt idx="200">
                  <c:v>1.4371584699453552</c:v>
                </c:pt>
                <c:pt idx="201">
                  <c:v>1.4371584699453552</c:v>
                </c:pt>
                <c:pt idx="202">
                  <c:v>1.4371584699453552</c:v>
                </c:pt>
                <c:pt idx="203">
                  <c:v>1.4347826086956521</c:v>
                </c:pt>
                <c:pt idx="204">
                  <c:v>1.4347826086956521</c:v>
                </c:pt>
                <c:pt idx="205">
                  <c:v>1.4324324324324325</c:v>
                </c:pt>
                <c:pt idx="206">
                  <c:v>1.4324324324324325</c:v>
                </c:pt>
                <c:pt idx="207">
                  <c:v>1.4324324324324325</c:v>
                </c:pt>
                <c:pt idx="208">
                  <c:v>1.4371584699453552</c:v>
                </c:pt>
                <c:pt idx="209">
                  <c:v>1.4444444444444444</c:v>
                </c:pt>
                <c:pt idx="210">
                  <c:v>1.449438202247191</c:v>
                </c:pt>
                <c:pt idx="211">
                  <c:v>1.449438202247191</c:v>
                </c:pt>
                <c:pt idx="212">
                  <c:v>1.449438202247191</c:v>
                </c:pt>
                <c:pt idx="213">
                  <c:v>1.4488636363636365</c:v>
                </c:pt>
                <c:pt idx="214">
                  <c:v>1.4463276836158192</c:v>
                </c:pt>
                <c:pt idx="215">
                  <c:v>1.4463276836158192</c:v>
                </c:pt>
                <c:pt idx="216">
                  <c:v>1.4444444444444444</c:v>
                </c:pt>
                <c:pt idx="217">
                  <c:v>1.4444444444444444</c:v>
                </c:pt>
                <c:pt idx="218">
                  <c:v>1.4444444444444444</c:v>
                </c:pt>
                <c:pt idx="219">
                  <c:v>1.4444444444444444</c:v>
                </c:pt>
                <c:pt idx="220">
                  <c:v>1.4388888888888889</c:v>
                </c:pt>
                <c:pt idx="221">
                  <c:v>1.4357541899441342</c:v>
                </c:pt>
                <c:pt idx="222">
                  <c:v>1.4252873563218391</c:v>
                </c:pt>
                <c:pt idx="223">
                  <c:v>1.4252873563218391</c:v>
                </c:pt>
                <c:pt idx="224">
                  <c:v>1.4219653179190752</c:v>
                </c:pt>
                <c:pt idx="225">
                  <c:v>1.4186046511627908</c:v>
                </c:pt>
                <c:pt idx="226">
                  <c:v>1.4201183431952662</c:v>
                </c:pt>
                <c:pt idx="227">
                  <c:v>1.4201183431952662</c:v>
                </c:pt>
                <c:pt idx="228">
                  <c:v>1.4201183431952662</c:v>
                </c:pt>
                <c:pt idx="229">
                  <c:v>1.4082840236686391</c:v>
                </c:pt>
                <c:pt idx="230">
                  <c:v>1.4082840236686391</c:v>
                </c:pt>
                <c:pt idx="231">
                  <c:v>1.4107142857142858</c:v>
                </c:pt>
                <c:pt idx="232">
                  <c:v>1.4107142857142858</c:v>
                </c:pt>
                <c:pt idx="233">
                  <c:v>1.4107142857142858</c:v>
                </c:pt>
                <c:pt idx="234">
                  <c:v>1.4096385542168675</c:v>
                </c:pt>
                <c:pt idx="235">
                  <c:v>1.4096385542168675</c:v>
                </c:pt>
                <c:pt idx="236">
                  <c:v>1.4096385542168675</c:v>
                </c:pt>
                <c:pt idx="237">
                  <c:v>1.4226190476190477</c:v>
                </c:pt>
                <c:pt idx="238">
                  <c:v>1.4226190476190477</c:v>
                </c:pt>
                <c:pt idx="239">
                  <c:v>1.4226190476190477</c:v>
                </c:pt>
                <c:pt idx="240">
                  <c:v>1.4491017964071857</c:v>
                </c:pt>
                <c:pt idx="241">
                  <c:v>1.4385964912280702</c:v>
                </c:pt>
                <c:pt idx="242">
                  <c:v>1.427710843373494</c:v>
                </c:pt>
                <c:pt idx="243">
                  <c:v>1.427710843373494</c:v>
                </c:pt>
                <c:pt idx="244">
                  <c:v>1.427710843373494</c:v>
                </c:pt>
                <c:pt idx="245">
                  <c:v>1.4409937888198758</c:v>
                </c:pt>
                <c:pt idx="246">
                  <c:v>1.4409937888198758</c:v>
                </c:pt>
                <c:pt idx="247">
                  <c:v>1.4522292993630572</c:v>
                </c:pt>
                <c:pt idx="248">
                  <c:v>1.4522292993630572</c:v>
                </c:pt>
                <c:pt idx="249">
                  <c:v>1.4675324675324675</c:v>
                </c:pt>
                <c:pt idx="250">
                  <c:v>1.4675324675324675</c:v>
                </c:pt>
                <c:pt idx="251">
                  <c:v>1.4675324675324675</c:v>
                </c:pt>
                <c:pt idx="252">
                  <c:v>1.4675324675324675</c:v>
                </c:pt>
                <c:pt idx="253">
                  <c:v>1.4675324675324675</c:v>
                </c:pt>
                <c:pt idx="254">
                  <c:v>1.4335664335664335</c:v>
                </c:pt>
                <c:pt idx="255">
                  <c:v>1.4335664335664335</c:v>
                </c:pt>
                <c:pt idx="256">
                  <c:v>1.4137931034482758</c:v>
                </c:pt>
                <c:pt idx="257">
                  <c:v>1.4137931034482758</c:v>
                </c:pt>
                <c:pt idx="258">
                  <c:v>1.4137931034482758</c:v>
                </c:pt>
                <c:pt idx="259">
                  <c:v>1.4137931034482758</c:v>
                </c:pt>
                <c:pt idx="260">
                  <c:v>1.4137931034482758</c:v>
                </c:pt>
                <c:pt idx="261">
                  <c:v>1.4154929577464788</c:v>
                </c:pt>
                <c:pt idx="262">
                  <c:v>1.4154929577464788</c:v>
                </c:pt>
                <c:pt idx="263">
                  <c:v>1.4184397163120568</c:v>
                </c:pt>
                <c:pt idx="264">
                  <c:v>1.4244604316546763</c:v>
                </c:pt>
                <c:pt idx="265">
                  <c:v>1.4244604316546763</c:v>
                </c:pt>
                <c:pt idx="266">
                  <c:v>1.3897058823529411</c:v>
                </c:pt>
                <c:pt idx="267">
                  <c:v>1.3897058823529411</c:v>
                </c:pt>
                <c:pt idx="268">
                  <c:v>1.3897058823529411</c:v>
                </c:pt>
                <c:pt idx="269">
                  <c:v>1.3897058823529411</c:v>
                </c:pt>
                <c:pt idx="270">
                  <c:v>1.3712121212121211</c:v>
                </c:pt>
                <c:pt idx="271">
                  <c:v>1.3712121212121211</c:v>
                </c:pt>
                <c:pt idx="272">
                  <c:v>1.3538461538461539</c:v>
                </c:pt>
                <c:pt idx="273">
                  <c:v>1.3543307086614174</c:v>
                </c:pt>
                <c:pt idx="274">
                  <c:v>1.3543307086614174</c:v>
                </c:pt>
                <c:pt idx="275">
                  <c:v>1.3440000000000001</c:v>
                </c:pt>
                <c:pt idx="276">
                  <c:v>1.3360655737704918</c:v>
                </c:pt>
                <c:pt idx="277">
                  <c:v>1.3445378151260505</c:v>
                </c:pt>
                <c:pt idx="278">
                  <c:v>1.3504273504273505</c:v>
                </c:pt>
                <c:pt idx="279">
                  <c:v>1.3504273504273505</c:v>
                </c:pt>
                <c:pt idx="280">
                  <c:v>1.3504273504273505</c:v>
                </c:pt>
                <c:pt idx="281">
                  <c:v>1.3504273504273505</c:v>
                </c:pt>
                <c:pt idx="282">
                  <c:v>1.3504273504273505</c:v>
                </c:pt>
                <c:pt idx="283">
                  <c:v>1.3565217391304347</c:v>
                </c:pt>
                <c:pt idx="284">
                  <c:v>1.345132743362832</c:v>
                </c:pt>
                <c:pt idx="285">
                  <c:v>1.3392857142857142</c:v>
                </c:pt>
                <c:pt idx="286">
                  <c:v>1.3392857142857142</c:v>
                </c:pt>
                <c:pt idx="287">
                  <c:v>1.3392857142857142</c:v>
                </c:pt>
                <c:pt idx="288">
                  <c:v>1.3392857142857142</c:v>
                </c:pt>
                <c:pt idx="289">
                  <c:v>1.3486238532110091</c:v>
                </c:pt>
                <c:pt idx="290">
                  <c:v>1.3486238532110091</c:v>
                </c:pt>
                <c:pt idx="291">
                  <c:v>1.3486238532110091</c:v>
                </c:pt>
                <c:pt idx="292">
                  <c:v>1.3486238532110091</c:v>
                </c:pt>
                <c:pt idx="293">
                  <c:v>1.3518518518518519</c:v>
                </c:pt>
                <c:pt idx="294">
                  <c:v>1.361904761904762</c:v>
                </c:pt>
                <c:pt idx="295">
                  <c:v>1.361904761904762</c:v>
                </c:pt>
                <c:pt idx="296">
                  <c:v>1.32</c:v>
                </c:pt>
                <c:pt idx="297">
                  <c:v>1.3232323232323233</c:v>
                </c:pt>
                <c:pt idx="298">
                  <c:v>1.3137254901960784</c:v>
                </c:pt>
                <c:pt idx="299">
                  <c:v>1.3137254901960784</c:v>
                </c:pt>
                <c:pt idx="300">
                  <c:v>1.3137254901960784</c:v>
                </c:pt>
                <c:pt idx="301">
                  <c:v>1.33</c:v>
                </c:pt>
                <c:pt idx="302">
                  <c:v>1.33</c:v>
                </c:pt>
                <c:pt idx="303">
                  <c:v>1.3235294117647058</c:v>
                </c:pt>
                <c:pt idx="304">
                  <c:v>1.3235294117647058</c:v>
                </c:pt>
                <c:pt idx="305">
                  <c:v>1.3235294117647058</c:v>
                </c:pt>
                <c:pt idx="306">
                  <c:v>1.3235294117647058</c:v>
                </c:pt>
                <c:pt idx="307">
                  <c:v>1.3267326732673268</c:v>
                </c:pt>
                <c:pt idx="308">
                  <c:v>1.3333333333333333</c:v>
                </c:pt>
                <c:pt idx="309">
                  <c:v>1.3232323232323233</c:v>
                </c:pt>
                <c:pt idx="310">
                  <c:v>1.3298969072164948</c:v>
                </c:pt>
                <c:pt idx="311">
                  <c:v>1.3298969072164948</c:v>
                </c:pt>
                <c:pt idx="312">
                  <c:v>1.3406593406593406</c:v>
                </c:pt>
                <c:pt idx="313">
                  <c:v>1.3406593406593406</c:v>
                </c:pt>
                <c:pt idx="314">
                  <c:v>1.3406593406593406</c:v>
                </c:pt>
                <c:pt idx="315">
                  <c:v>1.3406593406593406</c:v>
                </c:pt>
                <c:pt idx="316">
                  <c:v>1.3406593406593406</c:v>
                </c:pt>
                <c:pt idx="317">
                  <c:v>1.3563218390804597</c:v>
                </c:pt>
                <c:pt idx="318">
                  <c:v>1.3563218390804597</c:v>
                </c:pt>
                <c:pt idx="319">
                  <c:v>1.3563218390804597</c:v>
                </c:pt>
                <c:pt idx="320">
                  <c:v>1.3563218390804597</c:v>
                </c:pt>
                <c:pt idx="321">
                  <c:v>1.3563218390804597</c:v>
                </c:pt>
                <c:pt idx="322">
                  <c:v>1.3563218390804597</c:v>
                </c:pt>
                <c:pt idx="323">
                  <c:v>1.3563218390804597</c:v>
                </c:pt>
                <c:pt idx="324">
                  <c:v>1.3647058823529412</c:v>
                </c:pt>
                <c:pt idx="325">
                  <c:v>1.3658536585365855</c:v>
                </c:pt>
                <c:pt idx="326">
                  <c:v>1.3658536585365855</c:v>
                </c:pt>
                <c:pt idx="327">
                  <c:v>1.3658536585365855</c:v>
                </c:pt>
                <c:pt idx="328">
                  <c:v>1.3289473684210527</c:v>
                </c:pt>
                <c:pt idx="329">
                  <c:v>1.3289473684210527</c:v>
                </c:pt>
                <c:pt idx="330">
                  <c:v>1.3472222222222223</c:v>
                </c:pt>
                <c:pt idx="331">
                  <c:v>1.3472222222222223</c:v>
                </c:pt>
                <c:pt idx="332">
                  <c:v>1.3380281690140845</c:v>
                </c:pt>
                <c:pt idx="333">
                  <c:v>1.3114754098360655</c:v>
                </c:pt>
                <c:pt idx="334">
                  <c:v>1.3269230769230769</c:v>
                </c:pt>
                <c:pt idx="335">
                  <c:v>1.3269230769230769</c:v>
                </c:pt>
                <c:pt idx="336">
                  <c:v>1.3137254901960784</c:v>
                </c:pt>
                <c:pt idx="337">
                  <c:v>1.3137254901960784</c:v>
                </c:pt>
                <c:pt idx="338">
                  <c:v>1.3137254901960784</c:v>
                </c:pt>
                <c:pt idx="339">
                  <c:v>1.2916666666666667</c:v>
                </c:pt>
                <c:pt idx="340">
                  <c:v>1.2173913043478262</c:v>
                </c:pt>
                <c:pt idx="341">
                  <c:v>1.2173913043478262</c:v>
                </c:pt>
                <c:pt idx="342">
                  <c:v>1.2173913043478262</c:v>
                </c:pt>
                <c:pt idx="343">
                  <c:v>1.2439024390243902</c:v>
                </c:pt>
                <c:pt idx="344">
                  <c:v>1.2564102564102564</c:v>
                </c:pt>
                <c:pt idx="345">
                  <c:v>1.2564102564102564</c:v>
                </c:pt>
                <c:pt idx="346">
                  <c:v>1.2432432432432432</c:v>
                </c:pt>
                <c:pt idx="347">
                  <c:v>1.303030303030303</c:v>
                </c:pt>
                <c:pt idx="348">
                  <c:v>1.4210526315789473</c:v>
                </c:pt>
                <c:pt idx="349">
                  <c:v>1.8571428571428572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2.1666666666666665</c:v>
                </c:pt>
                <c:pt idx="354">
                  <c:v>1.75</c:v>
                </c:pt>
                <c:pt idx="355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26C-4B66-882F-C5CB893C34BC}"/>
            </c:ext>
          </c:extLst>
        </c:ser>
        <c:ser>
          <c:idx val="4"/>
          <c:order val="4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Distribution'!$DE$6:$DE$4000</c:f>
              <c:numCache>
                <c:formatCode>General</c:formatCode>
                <c:ptCount val="3995"/>
                <c:pt idx="0" formatCode="#\ ##0.0">
                  <c:v>6.4516129032258007E-2</c:v>
                </c:pt>
                <c:pt idx="1">
                  <c:v>0.15384615384615374</c:v>
                </c:pt>
                <c:pt idx="2">
                  <c:v>0.15384615384615374</c:v>
                </c:pt>
                <c:pt idx="3">
                  <c:v>0.19607843137254899</c:v>
                </c:pt>
                <c:pt idx="4">
                  <c:v>0.20338983050847448</c:v>
                </c:pt>
                <c:pt idx="5">
                  <c:v>0.23611111111111116</c:v>
                </c:pt>
                <c:pt idx="6">
                  <c:v>0.23287671232876717</c:v>
                </c:pt>
                <c:pt idx="7">
                  <c:v>0.23287671232876717</c:v>
                </c:pt>
                <c:pt idx="8">
                  <c:v>0.23287671232876717</c:v>
                </c:pt>
                <c:pt idx="9">
                  <c:v>0.23287671232876717</c:v>
                </c:pt>
                <c:pt idx="10">
                  <c:v>0.23287671232876717</c:v>
                </c:pt>
                <c:pt idx="11">
                  <c:v>0.24096385542168686</c:v>
                </c:pt>
                <c:pt idx="12">
                  <c:v>0.23809523809523814</c:v>
                </c:pt>
                <c:pt idx="13">
                  <c:v>0.25555555555555554</c:v>
                </c:pt>
                <c:pt idx="14">
                  <c:v>0.25274725274725274</c:v>
                </c:pt>
                <c:pt idx="15">
                  <c:v>0.25274725274725274</c:v>
                </c:pt>
                <c:pt idx="16">
                  <c:v>0.25274725274725274</c:v>
                </c:pt>
                <c:pt idx="17">
                  <c:v>0.25274725274725274</c:v>
                </c:pt>
                <c:pt idx="18">
                  <c:v>0.25274725274725274</c:v>
                </c:pt>
                <c:pt idx="19">
                  <c:v>0.24731182795698925</c:v>
                </c:pt>
                <c:pt idx="20">
                  <c:v>0.24731182795698925</c:v>
                </c:pt>
                <c:pt idx="21">
                  <c:v>0.23958333333333326</c:v>
                </c:pt>
                <c:pt idx="22">
                  <c:v>0.24242424242424243</c:v>
                </c:pt>
                <c:pt idx="23">
                  <c:v>0.24242424242424243</c:v>
                </c:pt>
                <c:pt idx="24">
                  <c:v>0.24242424242424243</c:v>
                </c:pt>
                <c:pt idx="25">
                  <c:v>0.25242718446601953</c:v>
                </c:pt>
                <c:pt idx="26">
                  <c:v>0.25961538461538458</c:v>
                </c:pt>
                <c:pt idx="27">
                  <c:v>0.26666666666666661</c:v>
                </c:pt>
                <c:pt idx="28">
                  <c:v>0.26666666666666661</c:v>
                </c:pt>
                <c:pt idx="29">
                  <c:v>0.31304347826086953</c:v>
                </c:pt>
                <c:pt idx="30">
                  <c:v>0.31896551724137923</c:v>
                </c:pt>
                <c:pt idx="31">
                  <c:v>0.32499999999999996</c:v>
                </c:pt>
                <c:pt idx="32">
                  <c:v>0.32258064516129026</c:v>
                </c:pt>
                <c:pt idx="33">
                  <c:v>0.33333333333333326</c:v>
                </c:pt>
                <c:pt idx="34">
                  <c:v>0.33333333333333326</c:v>
                </c:pt>
                <c:pt idx="35">
                  <c:v>0.33070866141732291</c:v>
                </c:pt>
                <c:pt idx="36">
                  <c:v>0.3307692307692307</c:v>
                </c:pt>
                <c:pt idx="37">
                  <c:v>0.3307692307692307</c:v>
                </c:pt>
                <c:pt idx="38">
                  <c:v>0.3282442748091603</c:v>
                </c:pt>
                <c:pt idx="39">
                  <c:v>0.32330827067669166</c:v>
                </c:pt>
                <c:pt idx="40">
                  <c:v>0.32330827067669166</c:v>
                </c:pt>
                <c:pt idx="41">
                  <c:v>0.33333333333333326</c:v>
                </c:pt>
                <c:pt idx="42">
                  <c:v>0.33333333333333326</c:v>
                </c:pt>
                <c:pt idx="43">
                  <c:v>0.33333333333333326</c:v>
                </c:pt>
                <c:pt idx="44">
                  <c:v>0.33823529411764697</c:v>
                </c:pt>
                <c:pt idx="45">
                  <c:v>0.33823529411764697</c:v>
                </c:pt>
                <c:pt idx="46">
                  <c:v>0.33823529411764697</c:v>
                </c:pt>
                <c:pt idx="47">
                  <c:v>0.33823529411764697</c:v>
                </c:pt>
                <c:pt idx="48">
                  <c:v>0.33823529411764697</c:v>
                </c:pt>
                <c:pt idx="49">
                  <c:v>0.34057971014492749</c:v>
                </c:pt>
                <c:pt idx="50">
                  <c:v>0.34057971014492749</c:v>
                </c:pt>
                <c:pt idx="51">
                  <c:v>0.33812949640287759</c:v>
                </c:pt>
                <c:pt idx="52">
                  <c:v>0.32413793103448274</c:v>
                </c:pt>
                <c:pt idx="53">
                  <c:v>0.32413793103448274</c:v>
                </c:pt>
                <c:pt idx="54">
                  <c:v>0.32413793103448274</c:v>
                </c:pt>
                <c:pt idx="55">
                  <c:v>0.32413793103448274</c:v>
                </c:pt>
                <c:pt idx="56">
                  <c:v>0.31543624161073835</c:v>
                </c:pt>
                <c:pt idx="57">
                  <c:v>0.31543624161073835</c:v>
                </c:pt>
                <c:pt idx="58">
                  <c:v>0.31543624161073835</c:v>
                </c:pt>
                <c:pt idx="59">
                  <c:v>0.31543624161073835</c:v>
                </c:pt>
                <c:pt idx="60">
                  <c:v>0.31543624161073835</c:v>
                </c:pt>
                <c:pt idx="61">
                  <c:v>0.30718954248366015</c:v>
                </c:pt>
                <c:pt idx="62">
                  <c:v>0.30718954248366015</c:v>
                </c:pt>
                <c:pt idx="63">
                  <c:v>0.30718954248366015</c:v>
                </c:pt>
                <c:pt idx="64">
                  <c:v>0.30718954248366015</c:v>
                </c:pt>
                <c:pt idx="65">
                  <c:v>0.32278481012658222</c:v>
                </c:pt>
                <c:pt idx="66">
                  <c:v>0.34756097560975618</c:v>
                </c:pt>
                <c:pt idx="67">
                  <c:v>0.34756097560975618</c:v>
                </c:pt>
                <c:pt idx="68">
                  <c:v>0.34756097560975618</c:v>
                </c:pt>
                <c:pt idx="69">
                  <c:v>0.34756097560975618</c:v>
                </c:pt>
                <c:pt idx="70">
                  <c:v>0.34756097560975618</c:v>
                </c:pt>
                <c:pt idx="71">
                  <c:v>0.34756097560975618</c:v>
                </c:pt>
                <c:pt idx="72">
                  <c:v>0.34969325153374231</c:v>
                </c:pt>
                <c:pt idx="73">
                  <c:v>0.3727810650887573</c:v>
                </c:pt>
                <c:pt idx="74">
                  <c:v>0.36842105263157898</c:v>
                </c:pt>
                <c:pt idx="75">
                  <c:v>0.36842105263157898</c:v>
                </c:pt>
                <c:pt idx="76">
                  <c:v>0.36842105263157898</c:v>
                </c:pt>
                <c:pt idx="77">
                  <c:v>0.36842105263157898</c:v>
                </c:pt>
                <c:pt idx="78">
                  <c:v>0.36842105263157898</c:v>
                </c:pt>
                <c:pt idx="79">
                  <c:v>0.36416184971098264</c:v>
                </c:pt>
                <c:pt idx="80">
                  <c:v>0.36416184971098264</c:v>
                </c:pt>
                <c:pt idx="81">
                  <c:v>0.3600000000000001</c:v>
                </c:pt>
                <c:pt idx="82">
                  <c:v>0.3600000000000001</c:v>
                </c:pt>
                <c:pt idx="83">
                  <c:v>0.3833333333333333</c:v>
                </c:pt>
                <c:pt idx="84">
                  <c:v>0.39890710382513661</c:v>
                </c:pt>
                <c:pt idx="85">
                  <c:v>0.41176470588235303</c:v>
                </c:pt>
                <c:pt idx="86">
                  <c:v>0.41176470588235303</c:v>
                </c:pt>
                <c:pt idx="87">
                  <c:v>0.41176470588235303</c:v>
                </c:pt>
                <c:pt idx="88">
                  <c:v>0.41176470588235303</c:v>
                </c:pt>
                <c:pt idx="89">
                  <c:v>0.41176470588235303</c:v>
                </c:pt>
                <c:pt idx="90">
                  <c:v>0.41269841269841279</c:v>
                </c:pt>
                <c:pt idx="91">
                  <c:v>0.4285714285714286</c:v>
                </c:pt>
                <c:pt idx="92">
                  <c:v>0.4285714285714286</c:v>
                </c:pt>
                <c:pt idx="93">
                  <c:v>0.43085106382978733</c:v>
                </c:pt>
                <c:pt idx="94">
                  <c:v>0.43085106382978733</c:v>
                </c:pt>
                <c:pt idx="95">
                  <c:v>0.43085106382978733</c:v>
                </c:pt>
                <c:pt idx="96">
                  <c:v>0.43085106382978733</c:v>
                </c:pt>
                <c:pt idx="97">
                  <c:v>0.43085106382978733</c:v>
                </c:pt>
                <c:pt idx="98">
                  <c:v>0.43085106382978733</c:v>
                </c:pt>
                <c:pt idx="99">
                  <c:v>0.43085106382978733</c:v>
                </c:pt>
                <c:pt idx="100">
                  <c:v>0.43085106382978733</c:v>
                </c:pt>
                <c:pt idx="101">
                  <c:v>0.4240837696335078</c:v>
                </c:pt>
                <c:pt idx="102">
                  <c:v>0.4240837696335078</c:v>
                </c:pt>
                <c:pt idx="103">
                  <c:v>0.421875</c:v>
                </c:pt>
                <c:pt idx="104">
                  <c:v>0.43005181347150256</c:v>
                </c:pt>
                <c:pt idx="105">
                  <c:v>0.4375</c:v>
                </c:pt>
                <c:pt idx="106">
                  <c:v>0.4375</c:v>
                </c:pt>
                <c:pt idx="107">
                  <c:v>0.4375</c:v>
                </c:pt>
                <c:pt idx="108">
                  <c:v>0.44041450777202074</c:v>
                </c:pt>
                <c:pt idx="109">
                  <c:v>0.44041450777202074</c:v>
                </c:pt>
                <c:pt idx="110">
                  <c:v>0.44041450777202074</c:v>
                </c:pt>
                <c:pt idx="111">
                  <c:v>0.44041450777202074</c:v>
                </c:pt>
                <c:pt idx="112">
                  <c:v>0.44041450777202074</c:v>
                </c:pt>
                <c:pt idx="113">
                  <c:v>0.44041450777202074</c:v>
                </c:pt>
                <c:pt idx="114">
                  <c:v>0.44041450777202074</c:v>
                </c:pt>
                <c:pt idx="115">
                  <c:v>0.43814432989690721</c:v>
                </c:pt>
                <c:pt idx="116">
                  <c:v>0.4329896907216495</c:v>
                </c:pt>
                <c:pt idx="117">
                  <c:v>0.4329896907216495</c:v>
                </c:pt>
                <c:pt idx="118">
                  <c:v>0.4329896907216495</c:v>
                </c:pt>
                <c:pt idx="119">
                  <c:v>0.4329896907216495</c:v>
                </c:pt>
                <c:pt idx="120">
                  <c:v>0.4329896907216495</c:v>
                </c:pt>
                <c:pt idx="121">
                  <c:v>0.42783505154639179</c:v>
                </c:pt>
                <c:pt idx="122">
                  <c:v>0.42783505154639179</c:v>
                </c:pt>
                <c:pt idx="123">
                  <c:v>0.42783505154639179</c:v>
                </c:pt>
                <c:pt idx="124">
                  <c:v>0.42783505154639179</c:v>
                </c:pt>
                <c:pt idx="125">
                  <c:v>0.41836734693877542</c:v>
                </c:pt>
                <c:pt idx="126">
                  <c:v>0.41836734693877542</c:v>
                </c:pt>
                <c:pt idx="127">
                  <c:v>0.44897959183673475</c:v>
                </c:pt>
                <c:pt idx="128">
                  <c:v>0.43939393939393945</c:v>
                </c:pt>
                <c:pt idx="129">
                  <c:v>0.43939393939393945</c:v>
                </c:pt>
                <c:pt idx="130">
                  <c:v>0.43939393939393945</c:v>
                </c:pt>
                <c:pt idx="131">
                  <c:v>0.44221105527638183</c:v>
                </c:pt>
                <c:pt idx="132">
                  <c:v>0.44444444444444442</c:v>
                </c:pt>
                <c:pt idx="133">
                  <c:v>0.43781094527363185</c:v>
                </c:pt>
                <c:pt idx="134">
                  <c:v>0.43781094527363185</c:v>
                </c:pt>
                <c:pt idx="135">
                  <c:v>0.43781094527363185</c:v>
                </c:pt>
                <c:pt idx="136">
                  <c:v>0.43781094527363185</c:v>
                </c:pt>
                <c:pt idx="137">
                  <c:v>0.43781094527363185</c:v>
                </c:pt>
                <c:pt idx="138">
                  <c:v>0.43434343434343425</c:v>
                </c:pt>
                <c:pt idx="139">
                  <c:v>0.44041450777202074</c:v>
                </c:pt>
                <c:pt idx="140">
                  <c:v>0.44041450777202074</c:v>
                </c:pt>
                <c:pt idx="141">
                  <c:v>0.43979057591623039</c:v>
                </c:pt>
                <c:pt idx="142">
                  <c:v>0.43979057591623039</c:v>
                </c:pt>
                <c:pt idx="143">
                  <c:v>0.44559585492227982</c:v>
                </c:pt>
                <c:pt idx="144">
                  <c:v>0.44559585492227982</c:v>
                </c:pt>
                <c:pt idx="145">
                  <c:v>0.44559585492227982</c:v>
                </c:pt>
                <c:pt idx="146">
                  <c:v>0.44559585492227982</c:v>
                </c:pt>
                <c:pt idx="147">
                  <c:v>0.44559585492227982</c:v>
                </c:pt>
                <c:pt idx="148">
                  <c:v>0.44559585492227982</c:v>
                </c:pt>
                <c:pt idx="149">
                  <c:v>0.45026178010471196</c:v>
                </c:pt>
                <c:pt idx="150">
                  <c:v>0.45026178010471196</c:v>
                </c:pt>
                <c:pt idx="151">
                  <c:v>0.45026178010471196</c:v>
                </c:pt>
                <c:pt idx="152">
                  <c:v>0.45026178010471196</c:v>
                </c:pt>
                <c:pt idx="153">
                  <c:v>0.44210526315789478</c:v>
                </c:pt>
                <c:pt idx="154">
                  <c:v>0.43617021276595747</c:v>
                </c:pt>
                <c:pt idx="155">
                  <c:v>0.43617021276595747</c:v>
                </c:pt>
                <c:pt idx="156">
                  <c:v>0.43617021276595747</c:v>
                </c:pt>
                <c:pt idx="157">
                  <c:v>0.43617021276595747</c:v>
                </c:pt>
                <c:pt idx="158">
                  <c:v>0.43386243386243395</c:v>
                </c:pt>
                <c:pt idx="159">
                  <c:v>0.43386243386243395</c:v>
                </c:pt>
                <c:pt idx="160">
                  <c:v>0.43386243386243395</c:v>
                </c:pt>
                <c:pt idx="161">
                  <c:v>0.43386243386243395</c:v>
                </c:pt>
                <c:pt idx="162">
                  <c:v>0.43386243386243395</c:v>
                </c:pt>
                <c:pt idx="163">
                  <c:v>0.43085106382978733</c:v>
                </c:pt>
                <c:pt idx="164">
                  <c:v>0.43085106382978733</c:v>
                </c:pt>
                <c:pt idx="165">
                  <c:v>0.43085106382978733</c:v>
                </c:pt>
                <c:pt idx="166">
                  <c:v>0.43085106382978733</c:v>
                </c:pt>
                <c:pt idx="167">
                  <c:v>0.43085106382978733</c:v>
                </c:pt>
                <c:pt idx="168">
                  <c:v>0.43085106382978733</c:v>
                </c:pt>
                <c:pt idx="169">
                  <c:v>0.43715846994535523</c:v>
                </c:pt>
                <c:pt idx="170">
                  <c:v>0.43715846994535523</c:v>
                </c:pt>
                <c:pt idx="171">
                  <c:v>0.43715846994535523</c:v>
                </c:pt>
                <c:pt idx="172">
                  <c:v>0.42553191489361697</c:v>
                </c:pt>
                <c:pt idx="173">
                  <c:v>0.42553191489361697</c:v>
                </c:pt>
                <c:pt idx="174">
                  <c:v>0.42553191489361697</c:v>
                </c:pt>
                <c:pt idx="175">
                  <c:v>0.42553191489361697</c:v>
                </c:pt>
                <c:pt idx="176">
                  <c:v>0.42553191489361697</c:v>
                </c:pt>
                <c:pt idx="177">
                  <c:v>0.42553191489361697</c:v>
                </c:pt>
                <c:pt idx="178">
                  <c:v>0.42553191489361697</c:v>
                </c:pt>
                <c:pt idx="179">
                  <c:v>0.42553191489361697</c:v>
                </c:pt>
                <c:pt idx="180">
                  <c:v>0.42245989304812825</c:v>
                </c:pt>
                <c:pt idx="181">
                  <c:v>0.42245989304812825</c:v>
                </c:pt>
                <c:pt idx="182">
                  <c:v>0.41847826086956519</c:v>
                </c:pt>
                <c:pt idx="183">
                  <c:v>0.41847826086956519</c:v>
                </c:pt>
                <c:pt idx="184">
                  <c:v>0.42076502732240439</c:v>
                </c:pt>
                <c:pt idx="185">
                  <c:v>0.42076502732240439</c:v>
                </c:pt>
                <c:pt idx="186">
                  <c:v>0.42622950819672134</c:v>
                </c:pt>
                <c:pt idx="187">
                  <c:v>0.42622950819672134</c:v>
                </c:pt>
                <c:pt idx="188">
                  <c:v>0.42622950819672134</c:v>
                </c:pt>
                <c:pt idx="189">
                  <c:v>0.42622950819672134</c:v>
                </c:pt>
                <c:pt idx="190">
                  <c:v>0.42622950819672134</c:v>
                </c:pt>
                <c:pt idx="191">
                  <c:v>0.42622950819672134</c:v>
                </c:pt>
                <c:pt idx="192">
                  <c:v>0.44623655913978499</c:v>
                </c:pt>
                <c:pt idx="193">
                  <c:v>0.44623655913978499</c:v>
                </c:pt>
                <c:pt idx="194">
                  <c:v>0.44623655913978499</c:v>
                </c:pt>
                <c:pt idx="195">
                  <c:v>0.44623655913978499</c:v>
                </c:pt>
                <c:pt idx="196">
                  <c:v>0.44385026737967914</c:v>
                </c:pt>
                <c:pt idx="197">
                  <c:v>0.44385026737967914</c:v>
                </c:pt>
                <c:pt idx="198">
                  <c:v>0.44385026737967914</c:v>
                </c:pt>
                <c:pt idx="199">
                  <c:v>0.44385026737967914</c:v>
                </c:pt>
                <c:pt idx="200">
                  <c:v>0.43715846994535523</c:v>
                </c:pt>
                <c:pt idx="201">
                  <c:v>0.43715846994535523</c:v>
                </c:pt>
                <c:pt idx="202">
                  <c:v>0.43715846994535523</c:v>
                </c:pt>
                <c:pt idx="203">
                  <c:v>0.43478260869565211</c:v>
                </c:pt>
                <c:pt idx="204">
                  <c:v>0.43478260869565211</c:v>
                </c:pt>
                <c:pt idx="205">
                  <c:v>0.43243243243243246</c:v>
                </c:pt>
                <c:pt idx="206">
                  <c:v>0.43243243243243246</c:v>
                </c:pt>
                <c:pt idx="207">
                  <c:v>0.43243243243243246</c:v>
                </c:pt>
                <c:pt idx="208">
                  <c:v>0.43715846994535523</c:v>
                </c:pt>
                <c:pt idx="209">
                  <c:v>0.44444444444444442</c:v>
                </c:pt>
                <c:pt idx="210">
                  <c:v>0.449438202247191</c:v>
                </c:pt>
                <c:pt idx="211">
                  <c:v>0.449438202247191</c:v>
                </c:pt>
                <c:pt idx="212">
                  <c:v>0.449438202247191</c:v>
                </c:pt>
                <c:pt idx="213">
                  <c:v>0.44886363636363646</c:v>
                </c:pt>
                <c:pt idx="214">
                  <c:v>0.4463276836158192</c:v>
                </c:pt>
                <c:pt idx="215">
                  <c:v>0.4463276836158192</c:v>
                </c:pt>
                <c:pt idx="216">
                  <c:v>0.44444444444444442</c:v>
                </c:pt>
                <c:pt idx="217">
                  <c:v>0.44444444444444442</c:v>
                </c:pt>
                <c:pt idx="218">
                  <c:v>0.44444444444444442</c:v>
                </c:pt>
                <c:pt idx="219">
                  <c:v>0.44444444444444442</c:v>
                </c:pt>
                <c:pt idx="220">
                  <c:v>0.43888888888888888</c:v>
                </c:pt>
                <c:pt idx="221">
                  <c:v>0.43575418994413417</c:v>
                </c:pt>
                <c:pt idx="222">
                  <c:v>0.42528735632183912</c:v>
                </c:pt>
                <c:pt idx="223">
                  <c:v>0.42528735632183912</c:v>
                </c:pt>
                <c:pt idx="224">
                  <c:v>0.42196531791907521</c:v>
                </c:pt>
                <c:pt idx="225">
                  <c:v>0.41860465116279078</c:v>
                </c:pt>
                <c:pt idx="226">
                  <c:v>0.4201183431952662</c:v>
                </c:pt>
                <c:pt idx="227">
                  <c:v>0.4201183431952662</c:v>
                </c:pt>
                <c:pt idx="228">
                  <c:v>0.4201183431952662</c:v>
                </c:pt>
                <c:pt idx="229">
                  <c:v>0.40828402366863914</c:v>
                </c:pt>
                <c:pt idx="230">
                  <c:v>0.40828402366863914</c:v>
                </c:pt>
                <c:pt idx="231">
                  <c:v>0.41071428571428581</c:v>
                </c:pt>
                <c:pt idx="232">
                  <c:v>0.41071428571428581</c:v>
                </c:pt>
                <c:pt idx="233">
                  <c:v>0.41071428571428581</c:v>
                </c:pt>
                <c:pt idx="234">
                  <c:v>0.40963855421686746</c:v>
                </c:pt>
                <c:pt idx="235">
                  <c:v>0.40963855421686746</c:v>
                </c:pt>
                <c:pt idx="236">
                  <c:v>0.40963855421686746</c:v>
                </c:pt>
                <c:pt idx="237">
                  <c:v>0.42261904761904767</c:v>
                </c:pt>
                <c:pt idx="238">
                  <c:v>0.42261904761904767</c:v>
                </c:pt>
                <c:pt idx="239">
                  <c:v>0.42261904761904767</c:v>
                </c:pt>
                <c:pt idx="240">
                  <c:v>0.44910179640718573</c:v>
                </c:pt>
                <c:pt idx="241">
                  <c:v>0.43859649122807021</c:v>
                </c:pt>
                <c:pt idx="242">
                  <c:v>0.42771084337349397</c:v>
                </c:pt>
                <c:pt idx="243">
                  <c:v>0.42771084337349397</c:v>
                </c:pt>
                <c:pt idx="244">
                  <c:v>0.42771084337349397</c:v>
                </c:pt>
                <c:pt idx="245">
                  <c:v>0.44099378881987583</c:v>
                </c:pt>
                <c:pt idx="246">
                  <c:v>0.44099378881987583</c:v>
                </c:pt>
                <c:pt idx="247">
                  <c:v>0.45222929936305722</c:v>
                </c:pt>
                <c:pt idx="248">
                  <c:v>0.45222929936305722</c:v>
                </c:pt>
                <c:pt idx="249">
                  <c:v>0.46753246753246747</c:v>
                </c:pt>
                <c:pt idx="250">
                  <c:v>0.46753246753246747</c:v>
                </c:pt>
                <c:pt idx="251">
                  <c:v>0.46753246753246747</c:v>
                </c:pt>
                <c:pt idx="252">
                  <c:v>0.46753246753246747</c:v>
                </c:pt>
                <c:pt idx="253">
                  <c:v>0.46753246753246747</c:v>
                </c:pt>
                <c:pt idx="254">
                  <c:v>0.43356643356643354</c:v>
                </c:pt>
                <c:pt idx="255">
                  <c:v>0.43356643356643354</c:v>
                </c:pt>
                <c:pt idx="256">
                  <c:v>0.4137931034482758</c:v>
                </c:pt>
                <c:pt idx="257">
                  <c:v>0.4137931034482758</c:v>
                </c:pt>
                <c:pt idx="258">
                  <c:v>0.4137931034482758</c:v>
                </c:pt>
                <c:pt idx="259">
                  <c:v>0.4137931034482758</c:v>
                </c:pt>
                <c:pt idx="260">
                  <c:v>0.4137931034482758</c:v>
                </c:pt>
                <c:pt idx="261">
                  <c:v>0.41549295774647876</c:v>
                </c:pt>
                <c:pt idx="262">
                  <c:v>0.41549295774647876</c:v>
                </c:pt>
                <c:pt idx="263">
                  <c:v>0.41843971631205679</c:v>
                </c:pt>
                <c:pt idx="264">
                  <c:v>0.42446043165467628</c:v>
                </c:pt>
                <c:pt idx="265">
                  <c:v>0.42446043165467628</c:v>
                </c:pt>
                <c:pt idx="266">
                  <c:v>0.38970588235294112</c:v>
                </c:pt>
                <c:pt idx="267">
                  <c:v>0.38970588235294112</c:v>
                </c:pt>
                <c:pt idx="268">
                  <c:v>0.38970588235294112</c:v>
                </c:pt>
                <c:pt idx="269">
                  <c:v>0.38970588235294112</c:v>
                </c:pt>
                <c:pt idx="270">
                  <c:v>0.3712121212121211</c:v>
                </c:pt>
                <c:pt idx="271">
                  <c:v>0.3712121212121211</c:v>
                </c:pt>
                <c:pt idx="272">
                  <c:v>0.35384615384615392</c:v>
                </c:pt>
                <c:pt idx="273">
                  <c:v>0.35433070866141736</c:v>
                </c:pt>
                <c:pt idx="274">
                  <c:v>0.35433070866141736</c:v>
                </c:pt>
                <c:pt idx="275">
                  <c:v>0.34400000000000008</c:v>
                </c:pt>
                <c:pt idx="276">
                  <c:v>0.33606557377049184</c:v>
                </c:pt>
                <c:pt idx="277">
                  <c:v>0.34453781512605053</c:v>
                </c:pt>
                <c:pt idx="278">
                  <c:v>0.35042735042735051</c:v>
                </c:pt>
                <c:pt idx="279">
                  <c:v>0.35042735042735051</c:v>
                </c:pt>
                <c:pt idx="280">
                  <c:v>0.35042735042735051</c:v>
                </c:pt>
                <c:pt idx="281">
                  <c:v>0.35042735042735051</c:v>
                </c:pt>
                <c:pt idx="282">
                  <c:v>0.35042735042735051</c:v>
                </c:pt>
                <c:pt idx="283">
                  <c:v>0.35652173913043472</c:v>
                </c:pt>
                <c:pt idx="284">
                  <c:v>0.34513274336283195</c:v>
                </c:pt>
                <c:pt idx="285">
                  <c:v>0.33928571428571419</c:v>
                </c:pt>
                <c:pt idx="286">
                  <c:v>0.33928571428571419</c:v>
                </c:pt>
                <c:pt idx="287">
                  <c:v>0.33928571428571419</c:v>
                </c:pt>
                <c:pt idx="288">
                  <c:v>0.33928571428571419</c:v>
                </c:pt>
                <c:pt idx="289">
                  <c:v>0.34862385321100908</c:v>
                </c:pt>
                <c:pt idx="290">
                  <c:v>0.34862385321100908</c:v>
                </c:pt>
                <c:pt idx="291">
                  <c:v>0.34862385321100908</c:v>
                </c:pt>
                <c:pt idx="292">
                  <c:v>0.34862385321100908</c:v>
                </c:pt>
                <c:pt idx="293">
                  <c:v>0.35185185185185186</c:v>
                </c:pt>
                <c:pt idx="294">
                  <c:v>0.36190476190476195</c:v>
                </c:pt>
                <c:pt idx="295">
                  <c:v>0.36190476190476195</c:v>
                </c:pt>
                <c:pt idx="296">
                  <c:v>0.32000000000000006</c:v>
                </c:pt>
                <c:pt idx="297">
                  <c:v>0.32323232323232332</c:v>
                </c:pt>
                <c:pt idx="298">
                  <c:v>0.31372549019607843</c:v>
                </c:pt>
                <c:pt idx="299">
                  <c:v>0.31372549019607843</c:v>
                </c:pt>
                <c:pt idx="300">
                  <c:v>0.31372549019607843</c:v>
                </c:pt>
                <c:pt idx="301">
                  <c:v>0.33000000000000007</c:v>
                </c:pt>
                <c:pt idx="302">
                  <c:v>0.33000000000000007</c:v>
                </c:pt>
                <c:pt idx="303">
                  <c:v>0.32352941176470584</c:v>
                </c:pt>
                <c:pt idx="304">
                  <c:v>0.32352941176470584</c:v>
                </c:pt>
                <c:pt idx="305">
                  <c:v>0.32352941176470584</c:v>
                </c:pt>
                <c:pt idx="306">
                  <c:v>0.32352941176470584</c:v>
                </c:pt>
                <c:pt idx="307">
                  <c:v>0.3267326732673268</c:v>
                </c:pt>
                <c:pt idx="308">
                  <c:v>0.33333333333333326</c:v>
                </c:pt>
                <c:pt idx="309">
                  <c:v>0.32323232323232332</c:v>
                </c:pt>
                <c:pt idx="310">
                  <c:v>0.32989690721649478</c:v>
                </c:pt>
                <c:pt idx="311">
                  <c:v>0.32989690721649478</c:v>
                </c:pt>
                <c:pt idx="312">
                  <c:v>0.34065934065934056</c:v>
                </c:pt>
                <c:pt idx="313">
                  <c:v>0.34065934065934056</c:v>
                </c:pt>
                <c:pt idx="314">
                  <c:v>0.34065934065934056</c:v>
                </c:pt>
                <c:pt idx="315">
                  <c:v>0.34065934065934056</c:v>
                </c:pt>
                <c:pt idx="316">
                  <c:v>0.34065934065934056</c:v>
                </c:pt>
                <c:pt idx="317">
                  <c:v>0.35632183908045967</c:v>
                </c:pt>
                <c:pt idx="318">
                  <c:v>0.35632183908045967</c:v>
                </c:pt>
                <c:pt idx="319">
                  <c:v>0.35632183908045967</c:v>
                </c:pt>
                <c:pt idx="320">
                  <c:v>0.35632183908045967</c:v>
                </c:pt>
                <c:pt idx="321">
                  <c:v>0.35632183908045967</c:v>
                </c:pt>
                <c:pt idx="322">
                  <c:v>0.35632183908045967</c:v>
                </c:pt>
                <c:pt idx="323">
                  <c:v>0.35632183908045967</c:v>
                </c:pt>
                <c:pt idx="324">
                  <c:v>0.36470588235294121</c:v>
                </c:pt>
                <c:pt idx="325">
                  <c:v>0.36585365853658547</c:v>
                </c:pt>
                <c:pt idx="326">
                  <c:v>0.36585365853658547</c:v>
                </c:pt>
                <c:pt idx="327">
                  <c:v>0.36585365853658547</c:v>
                </c:pt>
                <c:pt idx="328">
                  <c:v>0.32894736842105265</c:v>
                </c:pt>
                <c:pt idx="329">
                  <c:v>0.32894736842105265</c:v>
                </c:pt>
                <c:pt idx="330">
                  <c:v>0.34722222222222232</c:v>
                </c:pt>
                <c:pt idx="331">
                  <c:v>0.34722222222222232</c:v>
                </c:pt>
                <c:pt idx="332">
                  <c:v>0.3380281690140845</c:v>
                </c:pt>
                <c:pt idx="333">
                  <c:v>0.31147540983606548</c:v>
                </c:pt>
                <c:pt idx="334">
                  <c:v>0.32692307692307687</c:v>
                </c:pt>
                <c:pt idx="335">
                  <c:v>0.32692307692307687</c:v>
                </c:pt>
                <c:pt idx="336">
                  <c:v>0.31372549019607843</c:v>
                </c:pt>
                <c:pt idx="337">
                  <c:v>0.31372549019607843</c:v>
                </c:pt>
                <c:pt idx="338">
                  <c:v>0.31372549019607843</c:v>
                </c:pt>
                <c:pt idx="339">
                  <c:v>0.29166666666666674</c:v>
                </c:pt>
                <c:pt idx="340">
                  <c:v>0.21739130434782616</c:v>
                </c:pt>
                <c:pt idx="341">
                  <c:v>0.21739130434782616</c:v>
                </c:pt>
                <c:pt idx="342">
                  <c:v>0.21739130434782616</c:v>
                </c:pt>
                <c:pt idx="343">
                  <c:v>0.24390243902439024</c:v>
                </c:pt>
                <c:pt idx="344">
                  <c:v>0.25641025641025639</c:v>
                </c:pt>
                <c:pt idx="345">
                  <c:v>0.25641025641025639</c:v>
                </c:pt>
                <c:pt idx="346">
                  <c:v>0.2432432432432432</c:v>
                </c:pt>
                <c:pt idx="347">
                  <c:v>0.30303030303030298</c:v>
                </c:pt>
                <c:pt idx="348">
                  <c:v>0.42105263157894735</c:v>
                </c:pt>
                <c:pt idx="349">
                  <c:v>0.85714285714285721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1.1666666666666665</c:v>
                </c:pt>
                <c:pt idx="354">
                  <c:v>0.75</c:v>
                </c:pt>
                <c:pt idx="355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26C-4B66-882F-C5CB893C34BC}"/>
            </c:ext>
          </c:extLst>
        </c:ser>
        <c:ser>
          <c:idx val="5"/>
          <c:order val="5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Distribution'!$DF$6:$DF$4000</c:f>
              <c:numCache>
                <c:formatCode>General</c:formatCode>
                <c:ptCount val="3995"/>
                <c:pt idx="0" formatCode="#\ ##0.0">
                  <c:v>2.064516129032258</c:v>
                </c:pt>
                <c:pt idx="1">
                  <c:v>2.1538461538461537</c:v>
                </c:pt>
                <c:pt idx="2">
                  <c:v>2.1538461538461537</c:v>
                </c:pt>
                <c:pt idx="3">
                  <c:v>2.1960784313725492</c:v>
                </c:pt>
                <c:pt idx="4">
                  <c:v>2.2033898305084745</c:v>
                </c:pt>
                <c:pt idx="5">
                  <c:v>2.2361111111111112</c:v>
                </c:pt>
                <c:pt idx="6">
                  <c:v>2.2328767123287672</c:v>
                </c:pt>
                <c:pt idx="7">
                  <c:v>2.2328767123287672</c:v>
                </c:pt>
                <c:pt idx="8">
                  <c:v>2.2328767123287672</c:v>
                </c:pt>
                <c:pt idx="9">
                  <c:v>2.2328767123287672</c:v>
                </c:pt>
                <c:pt idx="10">
                  <c:v>2.2328767123287672</c:v>
                </c:pt>
                <c:pt idx="11">
                  <c:v>2.2409638554216871</c:v>
                </c:pt>
                <c:pt idx="12">
                  <c:v>2.2380952380952381</c:v>
                </c:pt>
                <c:pt idx="13">
                  <c:v>2.2555555555555555</c:v>
                </c:pt>
                <c:pt idx="14">
                  <c:v>2.2527472527472527</c:v>
                </c:pt>
                <c:pt idx="15">
                  <c:v>2.2527472527472527</c:v>
                </c:pt>
                <c:pt idx="16">
                  <c:v>2.2527472527472527</c:v>
                </c:pt>
                <c:pt idx="17">
                  <c:v>2.2527472527472527</c:v>
                </c:pt>
                <c:pt idx="18">
                  <c:v>2.2527472527472527</c:v>
                </c:pt>
                <c:pt idx="19">
                  <c:v>2.247311827956989</c:v>
                </c:pt>
                <c:pt idx="20">
                  <c:v>2.247311827956989</c:v>
                </c:pt>
                <c:pt idx="21">
                  <c:v>2.239583333333333</c:v>
                </c:pt>
                <c:pt idx="22">
                  <c:v>2.2424242424242422</c:v>
                </c:pt>
                <c:pt idx="23">
                  <c:v>2.2424242424242422</c:v>
                </c:pt>
                <c:pt idx="24">
                  <c:v>2.2424242424242422</c:v>
                </c:pt>
                <c:pt idx="25">
                  <c:v>2.2524271844660193</c:v>
                </c:pt>
                <c:pt idx="26">
                  <c:v>2.2596153846153846</c:v>
                </c:pt>
                <c:pt idx="27">
                  <c:v>2.2666666666666666</c:v>
                </c:pt>
                <c:pt idx="28">
                  <c:v>2.2666666666666666</c:v>
                </c:pt>
                <c:pt idx="29">
                  <c:v>2.3130434782608695</c:v>
                </c:pt>
                <c:pt idx="30">
                  <c:v>2.318965517241379</c:v>
                </c:pt>
                <c:pt idx="31">
                  <c:v>2.3250000000000002</c:v>
                </c:pt>
                <c:pt idx="32">
                  <c:v>2.32258064516129</c:v>
                </c:pt>
                <c:pt idx="33">
                  <c:v>2.333333333333333</c:v>
                </c:pt>
                <c:pt idx="34">
                  <c:v>2.333333333333333</c:v>
                </c:pt>
                <c:pt idx="35">
                  <c:v>2.3307086614173231</c:v>
                </c:pt>
                <c:pt idx="36">
                  <c:v>2.3307692307692305</c:v>
                </c:pt>
                <c:pt idx="37">
                  <c:v>2.3307692307692305</c:v>
                </c:pt>
                <c:pt idx="38">
                  <c:v>2.3282442748091601</c:v>
                </c:pt>
                <c:pt idx="39">
                  <c:v>2.3233082706766917</c:v>
                </c:pt>
                <c:pt idx="40">
                  <c:v>2.3233082706766917</c:v>
                </c:pt>
                <c:pt idx="41">
                  <c:v>2.333333333333333</c:v>
                </c:pt>
                <c:pt idx="42">
                  <c:v>2.333333333333333</c:v>
                </c:pt>
                <c:pt idx="43">
                  <c:v>2.333333333333333</c:v>
                </c:pt>
                <c:pt idx="44">
                  <c:v>2.3382352941176467</c:v>
                </c:pt>
                <c:pt idx="45">
                  <c:v>2.3382352941176467</c:v>
                </c:pt>
                <c:pt idx="46">
                  <c:v>2.3382352941176467</c:v>
                </c:pt>
                <c:pt idx="47">
                  <c:v>2.3382352941176467</c:v>
                </c:pt>
                <c:pt idx="48">
                  <c:v>2.3382352941176467</c:v>
                </c:pt>
                <c:pt idx="49">
                  <c:v>2.3405797101449277</c:v>
                </c:pt>
                <c:pt idx="50">
                  <c:v>2.3405797101449277</c:v>
                </c:pt>
                <c:pt idx="51">
                  <c:v>2.3381294964028774</c:v>
                </c:pt>
                <c:pt idx="52">
                  <c:v>2.3241379310344827</c:v>
                </c:pt>
                <c:pt idx="53">
                  <c:v>2.3241379310344827</c:v>
                </c:pt>
                <c:pt idx="54">
                  <c:v>2.3241379310344827</c:v>
                </c:pt>
                <c:pt idx="55">
                  <c:v>2.3241379310344827</c:v>
                </c:pt>
                <c:pt idx="56">
                  <c:v>2.3154362416107386</c:v>
                </c:pt>
                <c:pt idx="57">
                  <c:v>2.3154362416107386</c:v>
                </c:pt>
                <c:pt idx="58">
                  <c:v>2.3154362416107386</c:v>
                </c:pt>
                <c:pt idx="59">
                  <c:v>2.3154362416107386</c:v>
                </c:pt>
                <c:pt idx="60">
                  <c:v>2.3154362416107386</c:v>
                </c:pt>
                <c:pt idx="61">
                  <c:v>2.3071895424836599</c:v>
                </c:pt>
                <c:pt idx="62">
                  <c:v>2.3071895424836599</c:v>
                </c:pt>
                <c:pt idx="63">
                  <c:v>2.3071895424836599</c:v>
                </c:pt>
                <c:pt idx="64">
                  <c:v>2.3071895424836599</c:v>
                </c:pt>
                <c:pt idx="65">
                  <c:v>2.3227848101265822</c:v>
                </c:pt>
                <c:pt idx="66">
                  <c:v>2.3475609756097562</c:v>
                </c:pt>
                <c:pt idx="67">
                  <c:v>2.3475609756097562</c:v>
                </c:pt>
                <c:pt idx="68">
                  <c:v>2.3475609756097562</c:v>
                </c:pt>
                <c:pt idx="69">
                  <c:v>2.3475609756097562</c:v>
                </c:pt>
                <c:pt idx="70">
                  <c:v>2.3475609756097562</c:v>
                </c:pt>
                <c:pt idx="71">
                  <c:v>2.3475609756097562</c:v>
                </c:pt>
                <c:pt idx="72">
                  <c:v>2.3496932515337425</c:v>
                </c:pt>
                <c:pt idx="73">
                  <c:v>2.3727810650887573</c:v>
                </c:pt>
                <c:pt idx="74">
                  <c:v>2.3684210526315788</c:v>
                </c:pt>
                <c:pt idx="75">
                  <c:v>2.3684210526315788</c:v>
                </c:pt>
                <c:pt idx="76">
                  <c:v>2.3684210526315788</c:v>
                </c:pt>
                <c:pt idx="77">
                  <c:v>2.3684210526315788</c:v>
                </c:pt>
                <c:pt idx="78">
                  <c:v>2.3684210526315788</c:v>
                </c:pt>
                <c:pt idx="79">
                  <c:v>2.3641618497109826</c:v>
                </c:pt>
                <c:pt idx="80">
                  <c:v>2.3641618497109826</c:v>
                </c:pt>
                <c:pt idx="81">
                  <c:v>2.3600000000000003</c:v>
                </c:pt>
                <c:pt idx="82">
                  <c:v>2.3600000000000003</c:v>
                </c:pt>
                <c:pt idx="83">
                  <c:v>2.3833333333333333</c:v>
                </c:pt>
                <c:pt idx="84">
                  <c:v>2.3989071038251364</c:v>
                </c:pt>
                <c:pt idx="85">
                  <c:v>2.4117647058823533</c:v>
                </c:pt>
                <c:pt idx="86">
                  <c:v>2.4117647058823533</c:v>
                </c:pt>
                <c:pt idx="87">
                  <c:v>2.4117647058823533</c:v>
                </c:pt>
                <c:pt idx="88">
                  <c:v>2.4117647058823533</c:v>
                </c:pt>
                <c:pt idx="89">
                  <c:v>2.4117647058823533</c:v>
                </c:pt>
                <c:pt idx="90">
                  <c:v>2.412698412698413</c:v>
                </c:pt>
                <c:pt idx="91">
                  <c:v>2.4285714285714288</c:v>
                </c:pt>
                <c:pt idx="92">
                  <c:v>2.4285714285714288</c:v>
                </c:pt>
                <c:pt idx="93">
                  <c:v>2.4308510638297873</c:v>
                </c:pt>
                <c:pt idx="94">
                  <c:v>2.4308510638297873</c:v>
                </c:pt>
                <c:pt idx="95">
                  <c:v>2.4308510638297873</c:v>
                </c:pt>
                <c:pt idx="96">
                  <c:v>2.4308510638297873</c:v>
                </c:pt>
                <c:pt idx="97">
                  <c:v>2.4308510638297873</c:v>
                </c:pt>
                <c:pt idx="98">
                  <c:v>2.4308510638297873</c:v>
                </c:pt>
                <c:pt idx="99">
                  <c:v>2.4308510638297873</c:v>
                </c:pt>
                <c:pt idx="100">
                  <c:v>2.4308510638297873</c:v>
                </c:pt>
                <c:pt idx="101">
                  <c:v>2.4240837696335076</c:v>
                </c:pt>
                <c:pt idx="102">
                  <c:v>2.4240837696335076</c:v>
                </c:pt>
                <c:pt idx="103">
                  <c:v>2.421875</c:v>
                </c:pt>
                <c:pt idx="104">
                  <c:v>2.4300518134715023</c:v>
                </c:pt>
                <c:pt idx="105">
                  <c:v>2.4375</c:v>
                </c:pt>
                <c:pt idx="106">
                  <c:v>2.4375</c:v>
                </c:pt>
                <c:pt idx="107">
                  <c:v>2.4375</c:v>
                </c:pt>
                <c:pt idx="108">
                  <c:v>2.4404145077720205</c:v>
                </c:pt>
                <c:pt idx="109">
                  <c:v>2.4404145077720205</c:v>
                </c:pt>
                <c:pt idx="110">
                  <c:v>2.4404145077720205</c:v>
                </c:pt>
                <c:pt idx="111">
                  <c:v>2.4404145077720205</c:v>
                </c:pt>
                <c:pt idx="112">
                  <c:v>2.4404145077720205</c:v>
                </c:pt>
                <c:pt idx="113">
                  <c:v>2.4404145077720205</c:v>
                </c:pt>
                <c:pt idx="114">
                  <c:v>2.4404145077720205</c:v>
                </c:pt>
                <c:pt idx="115">
                  <c:v>2.4381443298969074</c:v>
                </c:pt>
                <c:pt idx="116">
                  <c:v>2.4329896907216497</c:v>
                </c:pt>
                <c:pt idx="117">
                  <c:v>2.4329896907216497</c:v>
                </c:pt>
                <c:pt idx="118">
                  <c:v>2.4329896907216497</c:v>
                </c:pt>
                <c:pt idx="119">
                  <c:v>2.4329896907216497</c:v>
                </c:pt>
                <c:pt idx="120">
                  <c:v>2.4329896907216497</c:v>
                </c:pt>
                <c:pt idx="121">
                  <c:v>2.427835051546392</c:v>
                </c:pt>
                <c:pt idx="122">
                  <c:v>2.427835051546392</c:v>
                </c:pt>
                <c:pt idx="123">
                  <c:v>2.427835051546392</c:v>
                </c:pt>
                <c:pt idx="124">
                  <c:v>2.427835051546392</c:v>
                </c:pt>
                <c:pt idx="125">
                  <c:v>2.4183673469387754</c:v>
                </c:pt>
                <c:pt idx="126">
                  <c:v>2.4183673469387754</c:v>
                </c:pt>
                <c:pt idx="127">
                  <c:v>2.4489795918367347</c:v>
                </c:pt>
                <c:pt idx="128">
                  <c:v>2.4393939393939394</c:v>
                </c:pt>
                <c:pt idx="129">
                  <c:v>2.4393939393939394</c:v>
                </c:pt>
                <c:pt idx="130">
                  <c:v>2.4393939393939394</c:v>
                </c:pt>
                <c:pt idx="131">
                  <c:v>2.442211055276382</c:v>
                </c:pt>
                <c:pt idx="132">
                  <c:v>2.4444444444444446</c:v>
                </c:pt>
                <c:pt idx="133">
                  <c:v>2.4378109452736316</c:v>
                </c:pt>
                <c:pt idx="134">
                  <c:v>2.4378109452736316</c:v>
                </c:pt>
                <c:pt idx="135">
                  <c:v>2.4378109452736316</c:v>
                </c:pt>
                <c:pt idx="136">
                  <c:v>2.4378109452736316</c:v>
                </c:pt>
                <c:pt idx="137">
                  <c:v>2.4378109452736316</c:v>
                </c:pt>
                <c:pt idx="138">
                  <c:v>2.4343434343434343</c:v>
                </c:pt>
                <c:pt idx="139">
                  <c:v>2.4404145077720205</c:v>
                </c:pt>
                <c:pt idx="140">
                  <c:v>2.4404145077720205</c:v>
                </c:pt>
                <c:pt idx="141">
                  <c:v>2.4397905759162306</c:v>
                </c:pt>
                <c:pt idx="142">
                  <c:v>2.4397905759162306</c:v>
                </c:pt>
                <c:pt idx="143">
                  <c:v>2.4455958549222796</c:v>
                </c:pt>
                <c:pt idx="144">
                  <c:v>2.4455958549222796</c:v>
                </c:pt>
                <c:pt idx="145">
                  <c:v>2.4455958549222796</c:v>
                </c:pt>
                <c:pt idx="146">
                  <c:v>2.4455958549222796</c:v>
                </c:pt>
                <c:pt idx="147">
                  <c:v>2.4455958549222796</c:v>
                </c:pt>
                <c:pt idx="148">
                  <c:v>2.4455958549222796</c:v>
                </c:pt>
                <c:pt idx="149">
                  <c:v>2.4502617801047117</c:v>
                </c:pt>
                <c:pt idx="150">
                  <c:v>2.4502617801047117</c:v>
                </c:pt>
                <c:pt idx="151">
                  <c:v>2.4502617801047117</c:v>
                </c:pt>
                <c:pt idx="152">
                  <c:v>2.4502617801047117</c:v>
                </c:pt>
                <c:pt idx="153">
                  <c:v>2.4421052631578948</c:v>
                </c:pt>
                <c:pt idx="154">
                  <c:v>2.4361702127659575</c:v>
                </c:pt>
                <c:pt idx="155">
                  <c:v>2.4361702127659575</c:v>
                </c:pt>
                <c:pt idx="156">
                  <c:v>2.4361702127659575</c:v>
                </c:pt>
                <c:pt idx="157">
                  <c:v>2.4361702127659575</c:v>
                </c:pt>
                <c:pt idx="158">
                  <c:v>2.4338624338624339</c:v>
                </c:pt>
                <c:pt idx="159">
                  <c:v>2.4338624338624339</c:v>
                </c:pt>
                <c:pt idx="160">
                  <c:v>2.4338624338624339</c:v>
                </c:pt>
                <c:pt idx="161">
                  <c:v>2.4338624338624339</c:v>
                </c:pt>
                <c:pt idx="162">
                  <c:v>2.4338624338624339</c:v>
                </c:pt>
                <c:pt idx="163">
                  <c:v>2.4308510638297873</c:v>
                </c:pt>
                <c:pt idx="164">
                  <c:v>2.4308510638297873</c:v>
                </c:pt>
                <c:pt idx="165">
                  <c:v>2.4308510638297873</c:v>
                </c:pt>
                <c:pt idx="166">
                  <c:v>2.4308510638297873</c:v>
                </c:pt>
                <c:pt idx="167">
                  <c:v>2.4308510638297873</c:v>
                </c:pt>
                <c:pt idx="168">
                  <c:v>2.4308510638297873</c:v>
                </c:pt>
                <c:pt idx="169">
                  <c:v>2.4371584699453552</c:v>
                </c:pt>
                <c:pt idx="170">
                  <c:v>2.4371584699453552</c:v>
                </c:pt>
                <c:pt idx="171">
                  <c:v>2.4371584699453552</c:v>
                </c:pt>
                <c:pt idx="172">
                  <c:v>2.4255319148936172</c:v>
                </c:pt>
                <c:pt idx="173">
                  <c:v>2.4255319148936172</c:v>
                </c:pt>
                <c:pt idx="174">
                  <c:v>2.4255319148936172</c:v>
                </c:pt>
                <c:pt idx="175">
                  <c:v>2.4255319148936172</c:v>
                </c:pt>
                <c:pt idx="176">
                  <c:v>2.4255319148936172</c:v>
                </c:pt>
                <c:pt idx="177">
                  <c:v>2.4255319148936172</c:v>
                </c:pt>
                <c:pt idx="178">
                  <c:v>2.4255319148936172</c:v>
                </c:pt>
                <c:pt idx="179">
                  <c:v>2.4255319148936172</c:v>
                </c:pt>
                <c:pt idx="180">
                  <c:v>2.4224598930481283</c:v>
                </c:pt>
                <c:pt idx="181">
                  <c:v>2.4224598930481283</c:v>
                </c:pt>
                <c:pt idx="182">
                  <c:v>2.4184782608695654</c:v>
                </c:pt>
                <c:pt idx="183">
                  <c:v>2.4184782608695654</c:v>
                </c:pt>
                <c:pt idx="184">
                  <c:v>2.4207650273224042</c:v>
                </c:pt>
                <c:pt idx="185">
                  <c:v>2.4207650273224042</c:v>
                </c:pt>
                <c:pt idx="186">
                  <c:v>2.4262295081967213</c:v>
                </c:pt>
                <c:pt idx="187">
                  <c:v>2.4262295081967213</c:v>
                </c:pt>
                <c:pt idx="188">
                  <c:v>2.4262295081967213</c:v>
                </c:pt>
                <c:pt idx="189">
                  <c:v>2.4262295081967213</c:v>
                </c:pt>
                <c:pt idx="190">
                  <c:v>2.4262295081967213</c:v>
                </c:pt>
                <c:pt idx="191">
                  <c:v>2.4262295081967213</c:v>
                </c:pt>
                <c:pt idx="192">
                  <c:v>2.446236559139785</c:v>
                </c:pt>
                <c:pt idx="193">
                  <c:v>2.446236559139785</c:v>
                </c:pt>
                <c:pt idx="194">
                  <c:v>2.446236559139785</c:v>
                </c:pt>
                <c:pt idx="195">
                  <c:v>2.446236559139785</c:v>
                </c:pt>
                <c:pt idx="196">
                  <c:v>2.4438502673796791</c:v>
                </c:pt>
                <c:pt idx="197">
                  <c:v>2.4438502673796791</c:v>
                </c:pt>
                <c:pt idx="198">
                  <c:v>2.4438502673796791</c:v>
                </c:pt>
                <c:pt idx="199">
                  <c:v>2.4438502673796791</c:v>
                </c:pt>
                <c:pt idx="200">
                  <c:v>2.4371584699453552</c:v>
                </c:pt>
                <c:pt idx="201">
                  <c:v>2.4371584699453552</c:v>
                </c:pt>
                <c:pt idx="202">
                  <c:v>2.4371584699453552</c:v>
                </c:pt>
                <c:pt idx="203">
                  <c:v>2.4347826086956523</c:v>
                </c:pt>
                <c:pt idx="204">
                  <c:v>2.4347826086956523</c:v>
                </c:pt>
                <c:pt idx="205">
                  <c:v>2.4324324324324325</c:v>
                </c:pt>
                <c:pt idx="206">
                  <c:v>2.4324324324324325</c:v>
                </c:pt>
                <c:pt idx="207">
                  <c:v>2.4324324324324325</c:v>
                </c:pt>
                <c:pt idx="208">
                  <c:v>2.4371584699453552</c:v>
                </c:pt>
                <c:pt idx="209">
                  <c:v>2.4444444444444446</c:v>
                </c:pt>
                <c:pt idx="210">
                  <c:v>2.4494382022471912</c:v>
                </c:pt>
                <c:pt idx="211">
                  <c:v>2.4494382022471912</c:v>
                </c:pt>
                <c:pt idx="212">
                  <c:v>2.4494382022471912</c:v>
                </c:pt>
                <c:pt idx="213">
                  <c:v>2.4488636363636367</c:v>
                </c:pt>
                <c:pt idx="214">
                  <c:v>2.4463276836158192</c:v>
                </c:pt>
                <c:pt idx="215">
                  <c:v>2.4463276836158192</c:v>
                </c:pt>
                <c:pt idx="216">
                  <c:v>2.4444444444444446</c:v>
                </c:pt>
                <c:pt idx="217">
                  <c:v>2.4444444444444446</c:v>
                </c:pt>
                <c:pt idx="218">
                  <c:v>2.4444444444444446</c:v>
                </c:pt>
                <c:pt idx="219">
                  <c:v>2.4444444444444446</c:v>
                </c:pt>
                <c:pt idx="220">
                  <c:v>2.4388888888888891</c:v>
                </c:pt>
                <c:pt idx="221">
                  <c:v>2.4357541899441344</c:v>
                </c:pt>
                <c:pt idx="222">
                  <c:v>2.4252873563218391</c:v>
                </c:pt>
                <c:pt idx="223">
                  <c:v>2.4252873563218391</c:v>
                </c:pt>
                <c:pt idx="224">
                  <c:v>2.4219653179190752</c:v>
                </c:pt>
                <c:pt idx="225">
                  <c:v>2.4186046511627906</c:v>
                </c:pt>
                <c:pt idx="226">
                  <c:v>2.4201183431952664</c:v>
                </c:pt>
                <c:pt idx="227">
                  <c:v>2.4201183431952664</c:v>
                </c:pt>
                <c:pt idx="228">
                  <c:v>2.4201183431952664</c:v>
                </c:pt>
                <c:pt idx="229">
                  <c:v>2.4082840236686391</c:v>
                </c:pt>
                <c:pt idx="230">
                  <c:v>2.4082840236686391</c:v>
                </c:pt>
                <c:pt idx="231">
                  <c:v>2.4107142857142856</c:v>
                </c:pt>
                <c:pt idx="232">
                  <c:v>2.4107142857142856</c:v>
                </c:pt>
                <c:pt idx="233">
                  <c:v>2.4107142857142856</c:v>
                </c:pt>
                <c:pt idx="234">
                  <c:v>2.4096385542168672</c:v>
                </c:pt>
                <c:pt idx="235">
                  <c:v>2.4096385542168672</c:v>
                </c:pt>
                <c:pt idx="236">
                  <c:v>2.4096385542168672</c:v>
                </c:pt>
                <c:pt idx="237">
                  <c:v>2.4226190476190474</c:v>
                </c:pt>
                <c:pt idx="238">
                  <c:v>2.4226190476190474</c:v>
                </c:pt>
                <c:pt idx="239">
                  <c:v>2.4226190476190474</c:v>
                </c:pt>
                <c:pt idx="240">
                  <c:v>2.4491017964071857</c:v>
                </c:pt>
                <c:pt idx="241">
                  <c:v>2.4385964912280702</c:v>
                </c:pt>
                <c:pt idx="242">
                  <c:v>2.427710843373494</c:v>
                </c:pt>
                <c:pt idx="243">
                  <c:v>2.427710843373494</c:v>
                </c:pt>
                <c:pt idx="244">
                  <c:v>2.427710843373494</c:v>
                </c:pt>
                <c:pt idx="245">
                  <c:v>2.4409937888198758</c:v>
                </c:pt>
                <c:pt idx="246">
                  <c:v>2.4409937888198758</c:v>
                </c:pt>
                <c:pt idx="247">
                  <c:v>2.452229299363057</c:v>
                </c:pt>
                <c:pt idx="248">
                  <c:v>2.452229299363057</c:v>
                </c:pt>
                <c:pt idx="249">
                  <c:v>2.4675324675324672</c:v>
                </c:pt>
                <c:pt idx="250">
                  <c:v>2.4675324675324672</c:v>
                </c:pt>
                <c:pt idx="251">
                  <c:v>2.4675324675324672</c:v>
                </c:pt>
                <c:pt idx="252">
                  <c:v>2.4675324675324672</c:v>
                </c:pt>
                <c:pt idx="253">
                  <c:v>2.4675324675324672</c:v>
                </c:pt>
                <c:pt idx="254">
                  <c:v>2.4335664335664333</c:v>
                </c:pt>
                <c:pt idx="255">
                  <c:v>2.4335664335664333</c:v>
                </c:pt>
                <c:pt idx="256">
                  <c:v>2.4137931034482758</c:v>
                </c:pt>
                <c:pt idx="257">
                  <c:v>2.4137931034482758</c:v>
                </c:pt>
                <c:pt idx="258">
                  <c:v>2.4137931034482758</c:v>
                </c:pt>
                <c:pt idx="259">
                  <c:v>2.4137931034482758</c:v>
                </c:pt>
                <c:pt idx="260">
                  <c:v>2.4137931034482758</c:v>
                </c:pt>
                <c:pt idx="261">
                  <c:v>2.415492957746479</c:v>
                </c:pt>
                <c:pt idx="262">
                  <c:v>2.415492957746479</c:v>
                </c:pt>
                <c:pt idx="263">
                  <c:v>2.418439716312057</c:v>
                </c:pt>
                <c:pt idx="264">
                  <c:v>2.4244604316546763</c:v>
                </c:pt>
                <c:pt idx="265">
                  <c:v>2.4244604316546763</c:v>
                </c:pt>
                <c:pt idx="266">
                  <c:v>2.3897058823529411</c:v>
                </c:pt>
                <c:pt idx="267">
                  <c:v>2.3897058823529411</c:v>
                </c:pt>
                <c:pt idx="268">
                  <c:v>2.3897058823529411</c:v>
                </c:pt>
                <c:pt idx="269">
                  <c:v>2.3897058823529411</c:v>
                </c:pt>
                <c:pt idx="270">
                  <c:v>2.3712121212121211</c:v>
                </c:pt>
                <c:pt idx="271">
                  <c:v>2.3712121212121211</c:v>
                </c:pt>
                <c:pt idx="272">
                  <c:v>2.3538461538461539</c:v>
                </c:pt>
                <c:pt idx="273">
                  <c:v>2.3543307086614176</c:v>
                </c:pt>
                <c:pt idx="274">
                  <c:v>2.3543307086614176</c:v>
                </c:pt>
                <c:pt idx="275">
                  <c:v>2.3440000000000003</c:v>
                </c:pt>
                <c:pt idx="276">
                  <c:v>2.3360655737704921</c:v>
                </c:pt>
                <c:pt idx="277">
                  <c:v>2.3445378151260505</c:v>
                </c:pt>
                <c:pt idx="278">
                  <c:v>2.3504273504273505</c:v>
                </c:pt>
                <c:pt idx="279">
                  <c:v>2.3504273504273505</c:v>
                </c:pt>
                <c:pt idx="280">
                  <c:v>2.3504273504273505</c:v>
                </c:pt>
                <c:pt idx="281">
                  <c:v>2.3504273504273505</c:v>
                </c:pt>
                <c:pt idx="282">
                  <c:v>2.3504273504273505</c:v>
                </c:pt>
                <c:pt idx="283">
                  <c:v>2.3565217391304349</c:v>
                </c:pt>
                <c:pt idx="284">
                  <c:v>2.3451327433628322</c:v>
                </c:pt>
                <c:pt idx="285">
                  <c:v>2.3392857142857144</c:v>
                </c:pt>
                <c:pt idx="286">
                  <c:v>2.3392857142857144</c:v>
                </c:pt>
                <c:pt idx="287">
                  <c:v>2.3392857142857144</c:v>
                </c:pt>
                <c:pt idx="288">
                  <c:v>2.3392857142857144</c:v>
                </c:pt>
                <c:pt idx="289">
                  <c:v>2.3486238532110093</c:v>
                </c:pt>
                <c:pt idx="290">
                  <c:v>2.3486238532110093</c:v>
                </c:pt>
                <c:pt idx="291">
                  <c:v>2.3486238532110093</c:v>
                </c:pt>
                <c:pt idx="292">
                  <c:v>2.3486238532110093</c:v>
                </c:pt>
                <c:pt idx="293">
                  <c:v>2.3518518518518521</c:v>
                </c:pt>
                <c:pt idx="294">
                  <c:v>2.361904761904762</c:v>
                </c:pt>
                <c:pt idx="295">
                  <c:v>2.361904761904762</c:v>
                </c:pt>
                <c:pt idx="296">
                  <c:v>2.3200000000000003</c:v>
                </c:pt>
                <c:pt idx="297">
                  <c:v>2.3232323232323235</c:v>
                </c:pt>
                <c:pt idx="298">
                  <c:v>2.3137254901960782</c:v>
                </c:pt>
                <c:pt idx="299">
                  <c:v>2.3137254901960782</c:v>
                </c:pt>
                <c:pt idx="300">
                  <c:v>2.3137254901960782</c:v>
                </c:pt>
                <c:pt idx="301">
                  <c:v>2.33</c:v>
                </c:pt>
                <c:pt idx="302">
                  <c:v>2.33</c:v>
                </c:pt>
                <c:pt idx="303">
                  <c:v>2.3235294117647056</c:v>
                </c:pt>
                <c:pt idx="304">
                  <c:v>2.3235294117647056</c:v>
                </c:pt>
                <c:pt idx="305">
                  <c:v>2.3235294117647056</c:v>
                </c:pt>
                <c:pt idx="306">
                  <c:v>2.3235294117647056</c:v>
                </c:pt>
                <c:pt idx="307">
                  <c:v>2.326732673267327</c:v>
                </c:pt>
                <c:pt idx="308">
                  <c:v>2.333333333333333</c:v>
                </c:pt>
                <c:pt idx="309">
                  <c:v>2.3232323232323235</c:v>
                </c:pt>
                <c:pt idx="310">
                  <c:v>2.3298969072164946</c:v>
                </c:pt>
                <c:pt idx="311">
                  <c:v>2.3298969072164946</c:v>
                </c:pt>
                <c:pt idx="312">
                  <c:v>2.3406593406593403</c:v>
                </c:pt>
                <c:pt idx="313">
                  <c:v>2.3406593406593403</c:v>
                </c:pt>
                <c:pt idx="314">
                  <c:v>2.3406593406593403</c:v>
                </c:pt>
                <c:pt idx="315">
                  <c:v>2.3406593406593403</c:v>
                </c:pt>
                <c:pt idx="316">
                  <c:v>2.3406593406593403</c:v>
                </c:pt>
                <c:pt idx="317">
                  <c:v>2.3563218390804597</c:v>
                </c:pt>
                <c:pt idx="318">
                  <c:v>2.3563218390804597</c:v>
                </c:pt>
                <c:pt idx="319">
                  <c:v>2.3563218390804597</c:v>
                </c:pt>
                <c:pt idx="320">
                  <c:v>2.3563218390804597</c:v>
                </c:pt>
                <c:pt idx="321">
                  <c:v>2.3563218390804597</c:v>
                </c:pt>
                <c:pt idx="322">
                  <c:v>2.3563218390804597</c:v>
                </c:pt>
                <c:pt idx="323">
                  <c:v>2.3563218390804597</c:v>
                </c:pt>
                <c:pt idx="324">
                  <c:v>2.3647058823529412</c:v>
                </c:pt>
                <c:pt idx="325">
                  <c:v>2.3658536585365857</c:v>
                </c:pt>
                <c:pt idx="326">
                  <c:v>2.3658536585365857</c:v>
                </c:pt>
                <c:pt idx="327">
                  <c:v>2.3658536585365857</c:v>
                </c:pt>
                <c:pt idx="328">
                  <c:v>2.3289473684210527</c:v>
                </c:pt>
                <c:pt idx="329">
                  <c:v>2.3289473684210527</c:v>
                </c:pt>
                <c:pt idx="330">
                  <c:v>2.3472222222222223</c:v>
                </c:pt>
                <c:pt idx="331">
                  <c:v>2.3472222222222223</c:v>
                </c:pt>
                <c:pt idx="332">
                  <c:v>2.3380281690140845</c:v>
                </c:pt>
                <c:pt idx="333">
                  <c:v>2.3114754098360653</c:v>
                </c:pt>
                <c:pt idx="334">
                  <c:v>2.3269230769230766</c:v>
                </c:pt>
                <c:pt idx="335">
                  <c:v>2.3269230769230766</c:v>
                </c:pt>
                <c:pt idx="336">
                  <c:v>2.3137254901960782</c:v>
                </c:pt>
                <c:pt idx="337">
                  <c:v>2.3137254901960782</c:v>
                </c:pt>
                <c:pt idx="338">
                  <c:v>2.3137254901960782</c:v>
                </c:pt>
                <c:pt idx="339">
                  <c:v>2.291666666666667</c:v>
                </c:pt>
                <c:pt idx="340">
                  <c:v>2.2173913043478262</c:v>
                </c:pt>
                <c:pt idx="341">
                  <c:v>2.2173913043478262</c:v>
                </c:pt>
                <c:pt idx="342">
                  <c:v>2.2173913043478262</c:v>
                </c:pt>
                <c:pt idx="343">
                  <c:v>2.2439024390243905</c:v>
                </c:pt>
                <c:pt idx="344">
                  <c:v>2.2564102564102564</c:v>
                </c:pt>
                <c:pt idx="345">
                  <c:v>2.2564102564102564</c:v>
                </c:pt>
                <c:pt idx="346">
                  <c:v>2.243243243243243</c:v>
                </c:pt>
                <c:pt idx="347">
                  <c:v>2.3030303030303028</c:v>
                </c:pt>
                <c:pt idx="348">
                  <c:v>2.4210526315789473</c:v>
                </c:pt>
                <c:pt idx="349">
                  <c:v>2.8571428571428572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3.1666666666666665</c:v>
                </c:pt>
                <c:pt idx="354">
                  <c:v>2.75</c:v>
                </c:pt>
                <c:pt idx="355">
                  <c:v>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catAx>
        <c:axId val="103091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spiritueux</a:t>
                </a:r>
                <a:r>
                  <a:rPr lang="fr-FR" b="1" baseline="0" dirty="0"/>
                  <a:t> dans le magasin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4465017407983434"/>
              <c:y val="0.942412521137203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7216"/>
        <c:crosses val="autoZero"/>
        <c:auto val="0"/>
        <c:lblAlgn val="ctr"/>
        <c:lblOffset val="100"/>
        <c:noMultiLvlLbl val="0"/>
      </c:catAx>
      <c:valAx>
        <c:axId val="10309172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Produits</a:t>
                </a:r>
                <a:r>
                  <a:rPr lang="fr-FR" b="1" baseline="0" dirty="0"/>
                  <a:t> proposés par la marque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"/>
              <c:y val="0.14741397781229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\ 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38855904250305"/>
          <c:y val="0.23348026972443803"/>
          <c:w val="0.28335265290736028"/>
          <c:h val="0.51058888760109045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explosion val="24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32-4276-89D1-75BD86105AD2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32-4276-89D1-75BD86105AD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32-4276-89D1-75BD86105AD2}"/>
              </c:ext>
            </c:extLst>
          </c:dPt>
          <c:dLbls>
            <c:dLbl>
              <c:idx val="0"/>
              <c:layout>
                <c:manualLayout>
                  <c:x val="0.26630395344453867"/>
                  <c:y val="2.188410545358800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B32-4276-89D1-75BD86105AD2}"/>
                </c:ext>
              </c:extLst>
            </c:dLbl>
            <c:dLbl>
              <c:idx val="1"/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B32-4276-89D1-75BD86105AD2}"/>
                </c:ext>
              </c:extLst>
            </c:dLbl>
            <c:dLbl>
              <c:idx val="2"/>
              <c:layout>
                <c:manualLayout>
                  <c:x val="-0.25097457826783526"/>
                  <c:y val="1.732807594025834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B32-4276-89D1-75BD86105AD2}"/>
                </c:ext>
              </c:extLst>
            </c:dLbl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'B0 - Distribution'!$DH$5:$DH$7</c:f>
              <c:strCache>
                <c:ptCount val="3"/>
                <c:pt idx="0">
                  <c:v>Sous adressé</c:v>
                </c:pt>
                <c:pt idx="1">
                  <c:v>Ajusté</c:v>
                </c:pt>
                <c:pt idx="2">
                  <c:v>Sur représenté</c:v>
                </c:pt>
              </c:strCache>
            </c:strRef>
          </c:cat>
          <c:val>
            <c:numRef>
              <c:f>'B0 - Distribution'!$DI$5:$DI$7</c:f>
              <c:numCache>
                <c:formatCode>0%</c:formatCode>
                <c:ptCount val="3"/>
                <c:pt idx="0">
                  <c:v>5.6179775280898875E-3</c:v>
                </c:pt>
                <c:pt idx="1">
                  <c:v>0.9550561797752809</c:v>
                </c:pt>
                <c:pt idx="2">
                  <c:v>3.9325842696629212E-2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32-4276-89D1-75BD86105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80481566660948"/>
          <c:y val="3.4365098048765967E-2"/>
          <c:w val="0.79438803445393125"/>
          <c:h val="0.806629290625166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Distribution'!$DR$5</c:f>
              <c:strCache>
                <c:ptCount val="1"/>
                <c:pt idx="0">
                  <c:v>% sans best seller</c:v>
                </c:pt>
              </c:strCache>
            </c:strRef>
          </c:tx>
          <c:spPr>
            <a:solidFill>
              <a:schemeClr val="tx1">
                <a:lumMod val="10000"/>
                <a:lumOff val="9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Distribution'!$DR$6:$DR$18</c:f>
              <c:numCache>
                <c:formatCode>0%</c:formatCode>
                <c:ptCount val="13"/>
                <c:pt idx="0">
                  <c:v>0.6264044943820225</c:v>
                </c:pt>
                <c:pt idx="1">
                  <c:v>0.45289855072463769</c:v>
                </c:pt>
                <c:pt idx="2">
                  <c:v>5.1282051282051282E-3</c:v>
                </c:pt>
                <c:pt idx="3">
                  <c:v>6.7567567567567571E-3</c:v>
                </c:pt>
                <c:pt idx="4">
                  <c:v>6.1349693251533744E-3</c:v>
                </c:pt>
                <c:pt idx="5">
                  <c:v>8.6956521739130436E-3</c:v>
                </c:pt>
                <c:pt idx="6">
                  <c:v>8.130081300813009E-3</c:v>
                </c:pt>
                <c:pt idx="7">
                  <c:v>9.6153846153846159E-3</c:v>
                </c:pt>
                <c:pt idx="8">
                  <c:v>1.1111111111111112E-2</c:v>
                </c:pt>
                <c:pt idx="9">
                  <c:v>1.3513513513513514E-2</c:v>
                </c:pt>
                <c:pt idx="10">
                  <c:v>1.5625E-2</c:v>
                </c:pt>
                <c:pt idx="11">
                  <c:v>1.6129032258064516E-2</c:v>
                </c:pt>
                <c:pt idx="12">
                  <c:v>1.6393442622950821E-2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C-4038-90D2-48812DC601ED}"/>
            </c:ext>
          </c:extLst>
        </c:ser>
        <c:ser>
          <c:idx val="1"/>
          <c:order val="1"/>
          <c:tx>
            <c:strRef>
              <c:f>'B0 - Distribution'!$DS$5</c:f>
              <c:strCache>
                <c:ptCount val="1"/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Distribution'!$DS$6:$DS$18</c:f>
              <c:numCache>
                <c:formatCode>0%</c:formatCode>
                <c:ptCount val="13"/>
                <c:pt idx="0">
                  <c:v>0.3735955056179775</c:v>
                </c:pt>
                <c:pt idx="1">
                  <c:v>0.54710144927536231</c:v>
                </c:pt>
                <c:pt idx="2">
                  <c:v>0.99487179487179489</c:v>
                </c:pt>
                <c:pt idx="3">
                  <c:v>0.9932432432432432</c:v>
                </c:pt>
                <c:pt idx="4">
                  <c:v>0.99386503067484666</c:v>
                </c:pt>
                <c:pt idx="5">
                  <c:v>0.99130434782608701</c:v>
                </c:pt>
                <c:pt idx="6">
                  <c:v>0.99186991869918695</c:v>
                </c:pt>
                <c:pt idx="7">
                  <c:v>0.99038461538461542</c:v>
                </c:pt>
                <c:pt idx="8">
                  <c:v>0.98888888888888893</c:v>
                </c:pt>
                <c:pt idx="9">
                  <c:v>0.98648648648648651</c:v>
                </c:pt>
                <c:pt idx="10">
                  <c:v>0.984375</c:v>
                </c:pt>
                <c:pt idx="11">
                  <c:v>0.9838709677419355</c:v>
                </c:pt>
                <c:pt idx="12">
                  <c:v>0.98360655737704916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6C-4038-90D2-48812DC60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50668815"/>
        <c:axId val="1950672655"/>
      </c:barChart>
      <c:catAx>
        <c:axId val="1950668815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50672655"/>
        <c:crosses val="autoZero"/>
        <c:auto val="0"/>
        <c:lblAlgn val="ctr"/>
        <c:lblOffset val="100"/>
        <c:noMultiLvlLbl val="0"/>
      </c:catAx>
      <c:valAx>
        <c:axId val="1950672655"/>
        <c:scaling>
          <c:orientation val="minMax"/>
          <c:max val="1"/>
          <c:min val="0"/>
        </c:scaling>
        <c:delete val="1"/>
        <c:axPos val="r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95066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'B0 - Distribution'!$EG$5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rgbClr val="FFFFFF">
                <a:alpha val="30196"/>
              </a:srgbClr>
            </a:solidFill>
            <a:ln>
              <a:noFill/>
            </a:ln>
            <a:effectLst/>
          </c:spPr>
          <c:cat>
            <c:numRef>
              <c:f>'B0 - Distribution'!$DX$6:$DX$18</c:f>
              <c:numCache>
                <c:formatCode>dd\ mmm\ yy</c:formatCode>
                <c:ptCount val="13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Distribution'!$EG$6:$EG$18</c:f>
              <c:numCache>
                <c:formatCode>0.0%</c:formatCode>
                <c:ptCount val="13"/>
                <c:pt idx="0">
                  <c:v>0.56787983824378974</c:v>
                </c:pt>
                <c:pt idx="1">
                  <c:v>0.57834101382488479</c:v>
                </c:pt>
                <c:pt idx="2">
                  <c:v>0.56657060518731983</c:v>
                </c:pt>
                <c:pt idx="3">
                  <c:v>0.49740932642487046</c:v>
                </c:pt>
                <c:pt idx="4">
                  <c:v>0.53187823090178055</c:v>
                </c:pt>
                <c:pt idx="5">
                  <c:v>0.5665137614678899</c:v>
                </c:pt>
                <c:pt idx="6">
                  <c:v>0.5442099258414147</c:v>
                </c:pt>
                <c:pt idx="7">
                  <c:v>0.48287671232876711</c:v>
                </c:pt>
                <c:pt idx="8">
                  <c:v>0.47947548460661343</c:v>
                </c:pt>
                <c:pt idx="9">
                  <c:v>0.48356009070294786</c:v>
                </c:pt>
                <c:pt idx="10">
                  <c:v>0.47932011331444757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3-4961-8EFC-B6B87D3BF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9065343"/>
        <c:axId val="879055743"/>
      </c:areaChart>
      <c:lineChart>
        <c:grouping val="standard"/>
        <c:varyColors val="0"/>
        <c:ser>
          <c:idx val="1"/>
          <c:order val="1"/>
          <c:tx>
            <c:strRef>
              <c:f>'B0 - Distribution'!$EG$5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val>
            <c:numRef>
              <c:f>'B0 - Distribution'!$EG$6:$EG$18</c:f>
              <c:numCache>
                <c:formatCode>0.0%</c:formatCode>
                <c:ptCount val="13"/>
                <c:pt idx="0">
                  <c:v>0.56787983824378974</c:v>
                </c:pt>
                <c:pt idx="1">
                  <c:v>0.57834101382488479</c:v>
                </c:pt>
                <c:pt idx="2">
                  <c:v>0.56657060518731983</c:v>
                </c:pt>
                <c:pt idx="3">
                  <c:v>0.49740932642487046</c:v>
                </c:pt>
                <c:pt idx="4">
                  <c:v>0.53187823090178055</c:v>
                </c:pt>
                <c:pt idx="5">
                  <c:v>0.5665137614678899</c:v>
                </c:pt>
                <c:pt idx="6">
                  <c:v>0.5442099258414147</c:v>
                </c:pt>
                <c:pt idx="7">
                  <c:v>0.48287671232876711</c:v>
                </c:pt>
                <c:pt idx="8">
                  <c:v>0.47947548460661343</c:v>
                </c:pt>
                <c:pt idx="9">
                  <c:v>0.48356009070294786</c:v>
                </c:pt>
                <c:pt idx="10">
                  <c:v>0.47932011331444757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63-4961-8EFC-B6B87D3BF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065343"/>
        <c:axId val="879055743"/>
      </c:lineChart>
      <c:dateAx>
        <c:axId val="879065343"/>
        <c:scaling>
          <c:orientation val="minMax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9055743"/>
        <c:crosses val="autoZero"/>
        <c:auto val="1"/>
        <c:lblOffset val="100"/>
        <c:baseTimeUnit val="days"/>
      </c:dateAx>
      <c:valAx>
        <c:axId val="8790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9065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bg1"/>
          </a:solidFill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Distributeur'!$J$6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73-41DB-BA06-3224C54C2F18}"/>
              </c:ext>
            </c:extLst>
          </c:dPt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Distributeur'!$J$7:$J$22</c:f>
              <c:numCache>
                <c:formatCode>0.0%</c:formatCode>
                <c:ptCount val="16"/>
                <c:pt idx="0">
                  <c:v>0.24102562450426593</c:v>
                </c:pt>
                <c:pt idx="1">
                  <c:v>0</c:v>
                </c:pt>
                <c:pt idx="2">
                  <c:v>7.145030848393176E-2</c:v>
                </c:pt>
                <c:pt idx="3">
                  <c:v>6.9747914591183666E-2</c:v>
                </c:pt>
                <c:pt idx="4">
                  <c:v>5.325542664689608E-2</c:v>
                </c:pt>
                <c:pt idx="5">
                  <c:v>4.9600315244832521E-2</c:v>
                </c:pt>
                <c:pt idx="6">
                  <c:v>3.4347907208961193E-2</c:v>
                </c:pt>
                <c:pt idx="7">
                  <c:v>3.281137399821079E-2</c:v>
                </c:pt>
                <c:pt idx="8">
                  <c:v>2.691930650923326E-2</c:v>
                </c:pt>
                <c:pt idx="9">
                  <c:v>1.9475945966917891E-2</c:v>
                </c:pt>
                <c:pt idx="10">
                  <c:v>1.6280184614472639E-2</c:v>
                </c:pt>
                <c:pt idx="11">
                  <c:v>1.2660737079016569E-2</c:v>
                </c:pt>
                <c:pt idx="12">
                  <c:v>7.59859892412852E-3</c:v>
                </c:pt>
                <c:pt idx="13">
                  <c:v>6.3077501277851687E-3</c:v>
                </c:pt>
                <c:pt idx="14">
                  <c:v>3.9078650769053631E-3</c:v>
                </c:pt>
                <c:pt idx="15">
                  <c:v>0.14650969533420488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73-41DB-BA06-3224C54C2F18}"/>
            </c:ext>
          </c:extLst>
        </c:ser>
        <c:ser>
          <c:idx val="1"/>
          <c:order val="1"/>
          <c:tx>
            <c:strRef>
              <c:f>'A0 - Distributeur'!$K$6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Distributeur'!$K$7:$K$22</c:f>
              <c:numCache>
                <c:formatCode>0.0%</c:formatCode>
                <c:ptCount val="16"/>
                <c:pt idx="0">
                  <c:v>0</c:v>
                </c:pt>
                <c:pt idx="1">
                  <c:v>0.20810104568905374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73-41DB-BA06-3224C54C2F18}"/>
            </c:ext>
          </c:extLst>
        </c:ser>
        <c:ser>
          <c:idx val="2"/>
          <c:order val="2"/>
          <c:tx>
            <c:strRef>
              <c:f>'A0 - Distributeur'!$M$6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24,0%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4-1573-41DB-BA06-3224C54C2F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E44F86D-854F-4C0A-AFB6-7DB73D020C1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573-41DB-BA06-3224C54C2F1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A9556BD-84D3-45A4-9B5A-D3E3F67293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573-41DB-BA06-3224C54C2F1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CD4E49A-4EC1-4F25-AF58-52CB8F7923F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573-41DB-BA06-3224C54C2F1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B005490-BDC9-4883-A33E-8E9FEB4D93C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573-41DB-BA06-3224C54C2F1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490EB3F-7747-45D2-9E2D-53FE32B88A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573-41DB-BA06-3224C54C2F1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0994230-D9E9-4477-A5A9-67D2AE82482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573-41DB-BA06-3224C54C2F1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A10BFD7-F036-4124-8495-D29E612C15D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573-41DB-BA06-3224C54C2F1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8D69427-DCB6-4107-9571-1A0EA4772ED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573-41DB-BA06-3224C54C2F1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203967D-DB88-4EFD-93B9-316D2A0858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573-41DB-BA06-3224C54C2F1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2F91AF7-83CD-4827-8F4D-5E91A1DEEF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573-41DB-BA06-3224C54C2F1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B24D4BB-4F93-48D7-A349-610A54C0D2E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573-41DB-BA06-3224C54C2F1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6BDC1FA-5A43-4973-B696-259ED01520C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1573-41DB-BA06-3224C54C2F1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EAD4347-5D0A-4EA6-A173-9084122CFB4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573-41DB-BA06-3224C54C2F1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05A9566-859A-4AF1-94F6-1E084B569FF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573-41DB-BA06-3224C54C2F18}"/>
                </c:ext>
              </c:extLst>
            </c:dLbl>
            <c:dLbl>
              <c:idx val="1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6CEED4-3378-43B2-8DE1-DD0C5926024A}" type="CELLRANGE">
                      <a:rPr lang="fr-FR"/>
                      <a:pPr>
                        <a:defRPr sz="12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573-41DB-BA06-3224C54C2F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Distributeur'!$M$7:$M$22</c:f>
              <c:numCache>
                <c:formatCode>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Distributeur'!$N$7:$N$22</c15:f>
                <c15:dlblRangeCache>
                  <c:ptCount val="16"/>
                  <c:pt idx="0">
                    <c:v>24,1%</c:v>
                  </c:pt>
                  <c:pt idx="1">
                    <c:v>20,8%</c:v>
                  </c:pt>
                  <c:pt idx="2">
                    <c:v>7,1%</c:v>
                  </c:pt>
                  <c:pt idx="3">
                    <c:v>7,0%</c:v>
                  </c:pt>
                  <c:pt idx="4">
                    <c:v>5,3%</c:v>
                  </c:pt>
                  <c:pt idx="5">
                    <c:v>5,0%</c:v>
                  </c:pt>
                  <c:pt idx="6">
                    <c:v>3,4%</c:v>
                  </c:pt>
                  <c:pt idx="7">
                    <c:v>3,3%</c:v>
                  </c:pt>
                  <c:pt idx="8">
                    <c:v>2,7%</c:v>
                  </c:pt>
                  <c:pt idx="9">
                    <c:v>1,9%</c:v>
                  </c:pt>
                  <c:pt idx="10">
                    <c:v>1,6%</c:v>
                  </c:pt>
                  <c:pt idx="11">
                    <c:v>1,3%</c:v>
                  </c:pt>
                  <c:pt idx="12">
                    <c:v>0,8%</c:v>
                  </c:pt>
                  <c:pt idx="13">
                    <c:v>0,6%</c:v>
                  </c:pt>
                  <c:pt idx="14">
                    <c:v>0,4%</c:v>
                  </c:pt>
                  <c:pt idx="15">
                    <c:v>14,7%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4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87973167"/>
        <c:axId val="687974127"/>
      </c:barChart>
      <c:barChart>
        <c:barDir val="bar"/>
        <c:grouping val="stacked"/>
        <c:varyColors val="0"/>
        <c:ser>
          <c:idx val="3"/>
          <c:order val="3"/>
          <c:tx>
            <c:strRef>
              <c:f>'A0 - Distributeur'!$L$6</c:f>
              <c:strCache>
                <c:ptCount val="1"/>
                <c:pt idx="0">
                  <c:v>Selection</c:v>
                </c:pt>
              </c:strCache>
            </c:strRef>
          </c:tx>
          <c:spPr>
            <a:solidFill>
              <a:schemeClr val="tx2">
                <a:lumMod val="60000"/>
                <a:lumOff val="40000"/>
                <a:alpha val="10196"/>
              </a:schemeClr>
            </a:solidFill>
            <a:ln>
              <a:noFill/>
            </a:ln>
            <a:effectLst/>
          </c:spPr>
          <c:invertIfNegative val="0"/>
          <c:val>
            <c:numRef>
              <c:f>'A0 - Distributeur'!$L$7:$L$22</c:f>
              <c:numCache>
                <c:formatCode>#,##0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70511359"/>
        <c:axId val="875963359"/>
      </c:barChart>
      <c:catAx>
        <c:axId val="6879731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4127"/>
        <c:crosses val="autoZero"/>
        <c:auto val="1"/>
        <c:lblAlgn val="ctr"/>
        <c:lblOffset val="100"/>
        <c:noMultiLvlLbl val="0"/>
      </c:catAx>
      <c:valAx>
        <c:axId val="687974127"/>
        <c:scaling>
          <c:orientation val="minMax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3167"/>
        <c:crosses val="autoZero"/>
        <c:crossBetween val="between"/>
      </c:valAx>
      <c:valAx>
        <c:axId val="875963359"/>
        <c:scaling>
          <c:orientation val="minMax"/>
          <c:max val="1"/>
        </c:scaling>
        <c:delete val="0"/>
        <c:axPos val="t"/>
        <c:numFmt formatCode="#,##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70511359"/>
        <c:crosses val="autoZero"/>
        <c:crossBetween val="between"/>
      </c:valAx>
      <c:catAx>
        <c:axId val="870511359"/>
        <c:scaling>
          <c:orientation val="maxMin"/>
        </c:scaling>
        <c:delete val="0"/>
        <c:axPos val="r"/>
        <c:majorTickMark val="none"/>
        <c:minorTickMark val="none"/>
        <c:tickLblPos val="none"/>
        <c:spPr>
          <a:ln>
            <a:noFill/>
          </a:ln>
        </c:spPr>
        <c:crossAx val="875963359"/>
        <c:crosses val="max"/>
        <c:auto val="1"/>
        <c:lblAlgn val="ctr"/>
        <c:lblOffset val="100"/>
        <c:noMultiLvlLbl val="0"/>
      </c:catAx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1">
    <c:autoUpdate val="1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'B0 - Distribution'!$DZ$5</c:f>
              <c:strCache>
                <c:ptCount val="1"/>
                <c:pt idx="0">
                  <c:v>Gagné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Distribution'!$DZ$6:$DZ$17</c:f>
              <c:numCache>
                <c:formatCode>General</c:formatCode>
                <c:ptCount val="12"/>
                <c:pt idx="0">
                  <c:v>4</c:v>
                </c:pt>
                <c:pt idx="1">
                  <c:v>2</c:v>
                </c:pt>
                <c:pt idx="2">
                  <c:v>12</c:v>
                </c:pt>
                <c:pt idx="3">
                  <c:v>5</c:v>
                </c:pt>
                <c:pt idx="4">
                  <c:v>13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5</c:v>
                </c:pt>
                <c:pt idx="9">
                  <c:v>14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CA-4A11-9EA5-C4108A4BE555}"/>
            </c:ext>
          </c:extLst>
        </c:ser>
        <c:ser>
          <c:idx val="1"/>
          <c:order val="1"/>
          <c:tx>
            <c:strRef>
              <c:f>'B0 - Distribution'!$EA$5</c:f>
              <c:strCache>
                <c:ptCount val="1"/>
                <c:pt idx="0">
                  <c:v>Reconquête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Distribution'!$EA$6:$EA$17</c:f>
              <c:numCache>
                <c:formatCode>General</c:formatCode>
                <c:ptCount val="12"/>
                <c:pt idx="0">
                  <c:v>26</c:v>
                </c:pt>
                <c:pt idx="1">
                  <c:v>42</c:v>
                </c:pt>
                <c:pt idx="2">
                  <c:v>78</c:v>
                </c:pt>
                <c:pt idx="3">
                  <c:v>10</c:v>
                </c:pt>
                <c:pt idx="4">
                  <c:v>21</c:v>
                </c:pt>
                <c:pt idx="5">
                  <c:v>43</c:v>
                </c:pt>
                <c:pt idx="6">
                  <c:v>59</c:v>
                </c:pt>
                <c:pt idx="7">
                  <c:v>68</c:v>
                </c:pt>
                <c:pt idx="8">
                  <c:v>29</c:v>
                </c:pt>
                <c:pt idx="9">
                  <c:v>53</c:v>
                </c:pt>
                <c:pt idx="1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CA-4A11-9EA5-C4108A4BE555}"/>
            </c:ext>
          </c:extLst>
        </c:ser>
        <c:ser>
          <c:idx val="2"/>
          <c:order val="2"/>
          <c:tx>
            <c:strRef>
              <c:f>'B0 - Distribution'!$EB$5</c:f>
              <c:strCache>
                <c:ptCount val="1"/>
                <c:pt idx="0">
                  <c:v>Reprise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Distribution'!$EB$6:$EB$17</c:f>
              <c:numCache>
                <c:formatCode>General</c:formatCode>
                <c:ptCount val="12"/>
                <c:pt idx="0">
                  <c:v>39</c:v>
                </c:pt>
                <c:pt idx="1">
                  <c:v>37</c:v>
                </c:pt>
                <c:pt idx="2">
                  <c:v>85</c:v>
                </c:pt>
                <c:pt idx="3">
                  <c:v>41</c:v>
                </c:pt>
                <c:pt idx="4">
                  <c:v>53</c:v>
                </c:pt>
                <c:pt idx="5">
                  <c:v>54</c:v>
                </c:pt>
                <c:pt idx="6">
                  <c:v>102</c:v>
                </c:pt>
                <c:pt idx="7">
                  <c:v>56</c:v>
                </c:pt>
                <c:pt idx="8">
                  <c:v>54</c:v>
                </c:pt>
                <c:pt idx="9">
                  <c:v>50</c:v>
                </c:pt>
                <c:pt idx="10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CA-4A11-9EA5-C4108A4BE555}"/>
            </c:ext>
          </c:extLst>
        </c:ser>
        <c:ser>
          <c:idx val="3"/>
          <c:order val="3"/>
          <c:tx>
            <c:strRef>
              <c:f>'B0 - Distribution'!$EC$5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Distribution'!$EC$6:$EC$17</c:f>
              <c:numCache>
                <c:formatCode>General</c:formatCode>
                <c:ptCount val="12"/>
                <c:pt idx="0">
                  <c:v>-90</c:v>
                </c:pt>
                <c:pt idx="1">
                  <c:v>-21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CA-4A11-9EA5-C4108A4BE555}"/>
            </c:ext>
          </c:extLst>
        </c:ser>
        <c:ser>
          <c:idx val="4"/>
          <c:order val="4"/>
          <c:tx>
            <c:strRef>
              <c:f>'B0 - Distribution'!$ED$5</c:f>
              <c:strCache>
                <c:ptCount val="1"/>
                <c:pt idx="0">
                  <c:v>Rupture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Distribution'!$ED$6:$ED$17</c:f>
              <c:numCache>
                <c:formatCode>General</c:formatCode>
                <c:ptCount val="12"/>
                <c:pt idx="0">
                  <c:v>0</c:v>
                </c:pt>
                <c:pt idx="1">
                  <c:v>-39</c:v>
                </c:pt>
                <c:pt idx="2">
                  <c:v>-37</c:v>
                </c:pt>
                <c:pt idx="3">
                  <c:v>-85</c:v>
                </c:pt>
                <c:pt idx="4">
                  <c:v>-41</c:v>
                </c:pt>
                <c:pt idx="5">
                  <c:v>-53</c:v>
                </c:pt>
                <c:pt idx="6">
                  <c:v>-54</c:v>
                </c:pt>
                <c:pt idx="7">
                  <c:v>-102</c:v>
                </c:pt>
                <c:pt idx="8">
                  <c:v>-56</c:v>
                </c:pt>
                <c:pt idx="9">
                  <c:v>-54</c:v>
                </c:pt>
                <c:pt idx="10">
                  <c:v>-50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CA-4A11-9EA5-C4108A4BE555}"/>
            </c:ext>
          </c:extLst>
        </c:ser>
        <c:ser>
          <c:idx val="5"/>
          <c:order val="5"/>
          <c:tx>
            <c:strRef>
              <c:f>'B0 - Distribution'!$EE$5</c:f>
              <c:strCache>
                <c:ptCount val="1"/>
                <c:pt idx="0">
                  <c:v>Déréférencement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Distribution'!$EE$6:$EE$17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-19</c:v>
                </c:pt>
                <c:pt idx="3">
                  <c:v>-33</c:v>
                </c:pt>
                <c:pt idx="4">
                  <c:v>-108</c:v>
                </c:pt>
                <c:pt idx="5">
                  <c:v>-18</c:v>
                </c:pt>
                <c:pt idx="6">
                  <c:v>-8</c:v>
                </c:pt>
                <c:pt idx="7">
                  <c:v>-27</c:v>
                </c:pt>
                <c:pt idx="8">
                  <c:v>-44</c:v>
                </c:pt>
                <c:pt idx="9">
                  <c:v>-56</c:v>
                </c:pt>
                <c:pt idx="10">
                  <c:v>-48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CA-4A11-9EA5-C4108A4BE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4450384"/>
        <c:axId val="1154451824"/>
      </c:barChart>
      <c:lineChart>
        <c:grouping val="standard"/>
        <c:varyColors val="0"/>
        <c:ser>
          <c:idx val="6"/>
          <c:order val="6"/>
          <c:tx>
            <c:strRef>
              <c:f>'B0 - Distribution'!$EF$5</c:f>
              <c:strCache>
                <c:ptCount val="1"/>
                <c:pt idx="0">
                  <c:v>Évolution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numFmt formatCode="\+0;\-0;\=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Distribution'!$EF$6:$EF$17</c:f>
              <c:numCache>
                <c:formatCode>General</c:formatCode>
                <c:ptCount val="12"/>
                <c:pt idx="0">
                  <c:v>-21</c:v>
                </c:pt>
                <c:pt idx="1">
                  <c:v>21</c:v>
                </c:pt>
                <c:pt idx="2">
                  <c:v>119</c:v>
                </c:pt>
                <c:pt idx="3">
                  <c:v>-62</c:v>
                </c:pt>
                <c:pt idx="4">
                  <c:v>-62</c:v>
                </c:pt>
                <c:pt idx="5">
                  <c:v>34</c:v>
                </c:pt>
                <c:pt idx="6">
                  <c:v>108</c:v>
                </c:pt>
                <c:pt idx="7">
                  <c:v>5</c:v>
                </c:pt>
                <c:pt idx="8">
                  <c:v>-12</c:v>
                </c:pt>
                <c:pt idx="9">
                  <c:v>7</c:v>
                </c:pt>
                <c:pt idx="10">
                  <c:v>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F4CA-4A11-9EA5-C4108A4BE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4450384"/>
        <c:axId val="1154451824"/>
      </c:lineChart>
      <c:catAx>
        <c:axId val="1154450384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6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4451824"/>
        <c:crosses val="autoZero"/>
        <c:auto val="0"/>
        <c:lblAlgn val="ctr"/>
        <c:lblOffset val="100"/>
        <c:noMultiLvlLbl val="0"/>
      </c:catAx>
      <c:valAx>
        <c:axId val="115445182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 de la distribution</a:t>
                </a:r>
                <a:r>
                  <a:rPr lang="fr-FR" b="1" baseline="0"/>
                  <a:t> du produit</a:t>
                </a:r>
                <a:endParaRPr lang="fr-FR" b="1"/>
              </a:p>
            </c:rich>
          </c:tx>
          <c:layout>
            <c:manualLayout>
              <c:xMode val="edge"/>
              <c:yMode val="edge"/>
              <c:x val="3.6440776829299741E-2"/>
              <c:y val="8.90790808358227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;\-0;\-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445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Distribution'!$ER$5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Distribution'!$ER$6:$ER$25</c:f>
              <c:numCache>
                <c:formatCode>#,##0</c:formatCode>
                <c:ptCount val="20"/>
                <c:pt idx="0">
                  <c:v>491</c:v>
                </c:pt>
                <c:pt idx="1">
                  <c:v>2548</c:v>
                </c:pt>
                <c:pt idx="2">
                  <c:v>1710</c:v>
                </c:pt>
                <c:pt idx="3">
                  <c:v>2777</c:v>
                </c:pt>
                <c:pt idx="4">
                  <c:v>1552</c:v>
                </c:pt>
                <c:pt idx="5">
                  <c:v>1284</c:v>
                </c:pt>
                <c:pt idx="6">
                  <c:v>1484</c:v>
                </c:pt>
                <c:pt idx="7">
                  <c:v>1284</c:v>
                </c:pt>
                <c:pt idx="8">
                  <c:v>1477</c:v>
                </c:pt>
                <c:pt idx="9">
                  <c:v>1788</c:v>
                </c:pt>
                <c:pt idx="10">
                  <c:v>1158</c:v>
                </c:pt>
                <c:pt idx="11">
                  <c:v>2116</c:v>
                </c:pt>
                <c:pt idx="12">
                  <c:v>1176</c:v>
                </c:pt>
                <c:pt idx="13">
                  <c:v>673</c:v>
                </c:pt>
                <c:pt idx="14">
                  <c:v>452</c:v>
                </c:pt>
                <c:pt idx="15">
                  <c:v>712</c:v>
                </c:pt>
                <c:pt idx="16">
                  <c:v>515</c:v>
                </c:pt>
                <c:pt idx="17">
                  <c:v>457</c:v>
                </c:pt>
                <c:pt idx="18">
                  <c:v>205</c:v>
                </c:pt>
                <c:pt idx="19">
                  <c:v>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7-4299-B88A-14A9D9EF2A3C}"/>
            </c:ext>
          </c:extLst>
        </c:ser>
        <c:ser>
          <c:idx val="1"/>
          <c:order val="1"/>
          <c:tx>
            <c:strRef>
              <c:f>'B0 - Distribution'!$ES$5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Distribution'!$ES$6:$ES$25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  <c:pt idx="8">
                  <c:v>0</c:v>
                </c:pt>
                <c:pt idx="9">
                  <c:v>78</c:v>
                </c:pt>
                <c:pt idx="10">
                  <c:v>6</c:v>
                </c:pt>
                <c:pt idx="11">
                  <c:v>10</c:v>
                </c:pt>
                <c:pt idx="12">
                  <c:v>11</c:v>
                </c:pt>
                <c:pt idx="13">
                  <c:v>85</c:v>
                </c:pt>
                <c:pt idx="14">
                  <c:v>0</c:v>
                </c:pt>
                <c:pt idx="15">
                  <c:v>0</c:v>
                </c:pt>
                <c:pt idx="16">
                  <c:v>242</c:v>
                </c:pt>
                <c:pt idx="17">
                  <c:v>0</c:v>
                </c:pt>
                <c:pt idx="18">
                  <c:v>185</c:v>
                </c:pt>
                <c:pt idx="1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7-4299-B88A-14A9D9EF2A3C}"/>
            </c:ext>
          </c:extLst>
        </c:ser>
        <c:ser>
          <c:idx val="2"/>
          <c:order val="2"/>
          <c:tx>
            <c:strRef>
              <c:f>'B0 - Distribution'!$ET$5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Distribution'!$ET$6:$ET$25</c:f>
              <c:numCache>
                <c:formatCode>#,##0</c:formatCode>
                <c:ptCount val="20"/>
                <c:pt idx="0">
                  <c:v>0</c:v>
                </c:pt>
                <c:pt idx="1">
                  <c:v>21</c:v>
                </c:pt>
                <c:pt idx="2">
                  <c:v>0</c:v>
                </c:pt>
                <c:pt idx="3">
                  <c:v>0</c:v>
                </c:pt>
                <c:pt idx="4">
                  <c:v>16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17-4299-B88A-14A9D9EF2A3C}"/>
            </c:ext>
          </c:extLst>
        </c:ser>
        <c:ser>
          <c:idx val="3"/>
          <c:order val="3"/>
          <c:tx>
            <c:strRef>
              <c:f>'B0 - Distribution'!$EU$5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Distribution'!$EU$6:$EU$25</c:f>
              <c:numCache>
                <c:formatCode>#,##0</c:formatCode>
                <c:ptCount val="20"/>
                <c:pt idx="0">
                  <c:v>0</c:v>
                </c:pt>
                <c:pt idx="1">
                  <c:v>1197</c:v>
                </c:pt>
                <c:pt idx="2">
                  <c:v>0</c:v>
                </c:pt>
                <c:pt idx="3">
                  <c:v>0</c:v>
                </c:pt>
                <c:pt idx="4">
                  <c:v>250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17-4299-B88A-14A9D9EF2A3C}"/>
            </c:ext>
          </c:extLst>
        </c:ser>
        <c:ser>
          <c:idx val="4"/>
          <c:order val="4"/>
          <c:tx>
            <c:strRef>
              <c:f>'B0 - Distribution'!$EV$5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Distribution'!$EV$6:$EV$25</c:f>
              <c:numCache>
                <c:formatCode>#,##0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17-4299-B88A-14A9D9EF2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Distribution'!$EY$5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Distribution'!$EY$6:$EY$25</c:f>
              <c:numCache>
                <c:formatCode>#,##0</c:formatCode>
                <c:ptCount val="20"/>
                <c:pt idx="0">
                  <c:v>481</c:v>
                </c:pt>
                <c:pt idx="1">
                  <c:v>66</c:v>
                </c:pt>
                <c:pt idx="2">
                  <c:v>3</c:v>
                </c:pt>
                <c:pt idx="3">
                  <c:v>2001</c:v>
                </c:pt>
                <c:pt idx="4">
                  <c:v>1549</c:v>
                </c:pt>
                <c:pt idx="5">
                  <c:v>434</c:v>
                </c:pt>
                <c:pt idx="6">
                  <c:v>229</c:v>
                </c:pt>
                <c:pt idx="7">
                  <c:v>0</c:v>
                </c:pt>
                <c:pt idx="8">
                  <c:v>77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446</c:v>
                </c:pt>
                <c:pt idx="15">
                  <c:v>683</c:v>
                </c:pt>
                <c:pt idx="16">
                  <c:v>0</c:v>
                </c:pt>
                <c:pt idx="17">
                  <c:v>397</c:v>
                </c:pt>
                <c:pt idx="18">
                  <c:v>0</c:v>
                </c:pt>
                <c:pt idx="1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59-4999-A091-BEC07D726065}"/>
            </c:ext>
          </c:extLst>
        </c:ser>
        <c:ser>
          <c:idx val="1"/>
          <c:order val="1"/>
          <c:tx>
            <c:strRef>
              <c:f>'B0 - Distribution'!$EZ$5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Distribution'!$EZ$6:$EZ$25</c:f>
              <c:numCache>
                <c:formatCode>#,##0</c:formatCode>
                <c:ptCount val="20"/>
                <c:pt idx="0">
                  <c:v>10</c:v>
                </c:pt>
                <c:pt idx="1">
                  <c:v>1462</c:v>
                </c:pt>
                <c:pt idx="2">
                  <c:v>567</c:v>
                </c:pt>
                <c:pt idx="3">
                  <c:v>770</c:v>
                </c:pt>
                <c:pt idx="4">
                  <c:v>3</c:v>
                </c:pt>
                <c:pt idx="5">
                  <c:v>825</c:v>
                </c:pt>
                <c:pt idx="6">
                  <c:v>1117</c:v>
                </c:pt>
                <c:pt idx="7">
                  <c:v>250</c:v>
                </c:pt>
                <c:pt idx="8">
                  <c:v>1076</c:v>
                </c:pt>
                <c:pt idx="9">
                  <c:v>6</c:v>
                </c:pt>
                <c:pt idx="10">
                  <c:v>140</c:v>
                </c:pt>
                <c:pt idx="11">
                  <c:v>111</c:v>
                </c:pt>
                <c:pt idx="12">
                  <c:v>102</c:v>
                </c:pt>
                <c:pt idx="13">
                  <c:v>0</c:v>
                </c:pt>
                <c:pt idx="14">
                  <c:v>6</c:v>
                </c:pt>
                <c:pt idx="15">
                  <c:v>29</c:v>
                </c:pt>
                <c:pt idx="16">
                  <c:v>0</c:v>
                </c:pt>
                <c:pt idx="17">
                  <c:v>58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59-4999-A091-BEC07D726065}"/>
            </c:ext>
          </c:extLst>
        </c:ser>
        <c:ser>
          <c:idx val="2"/>
          <c:order val="2"/>
          <c:tx>
            <c:strRef>
              <c:f>'B0 - Distribution'!$FA$5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Distribution'!$FA$6:$FA$25</c:f>
              <c:numCache>
                <c:formatCode>#,##0</c:formatCode>
                <c:ptCount val="20"/>
                <c:pt idx="0">
                  <c:v>0</c:v>
                </c:pt>
                <c:pt idx="1">
                  <c:v>943</c:v>
                </c:pt>
                <c:pt idx="2">
                  <c:v>925</c:v>
                </c:pt>
                <c:pt idx="3">
                  <c:v>6</c:v>
                </c:pt>
                <c:pt idx="4">
                  <c:v>0</c:v>
                </c:pt>
                <c:pt idx="5">
                  <c:v>25</c:v>
                </c:pt>
                <c:pt idx="6">
                  <c:v>138</c:v>
                </c:pt>
                <c:pt idx="7">
                  <c:v>678</c:v>
                </c:pt>
                <c:pt idx="8">
                  <c:v>311</c:v>
                </c:pt>
                <c:pt idx="9">
                  <c:v>435</c:v>
                </c:pt>
                <c:pt idx="10">
                  <c:v>639</c:v>
                </c:pt>
                <c:pt idx="11">
                  <c:v>1204</c:v>
                </c:pt>
                <c:pt idx="12">
                  <c:v>658</c:v>
                </c:pt>
                <c:pt idx="13">
                  <c:v>41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59-4999-A091-BEC07D726065}"/>
            </c:ext>
          </c:extLst>
        </c:ser>
        <c:ser>
          <c:idx val="3"/>
          <c:order val="3"/>
          <c:tx>
            <c:strRef>
              <c:f>'B0 - Distribution'!$FB$5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Distribution'!$FB$6:$FB$25</c:f>
              <c:numCache>
                <c:formatCode>#,##0</c:formatCode>
                <c:ptCount val="20"/>
                <c:pt idx="0">
                  <c:v>0</c:v>
                </c:pt>
                <c:pt idx="1">
                  <c:v>77</c:v>
                </c:pt>
                <c:pt idx="2">
                  <c:v>204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331</c:v>
                </c:pt>
                <c:pt idx="8">
                  <c:v>13</c:v>
                </c:pt>
                <c:pt idx="9">
                  <c:v>1127</c:v>
                </c:pt>
                <c:pt idx="10">
                  <c:v>354</c:v>
                </c:pt>
                <c:pt idx="11">
                  <c:v>731</c:v>
                </c:pt>
                <c:pt idx="12">
                  <c:v>392</c:v>
                </c:pt>
                <c:pt idx="13">
                  <c:v>490</c:v>
                </c:pt>
                <c:pt idx="14">
                  <c:v>0</c:v>
                </c:pt>
                <c:pt idx="15">
                  <c:v>0</c:v>
                </c:pt>
                <c:pt idx="16">
                  <c:v>210</c:v>
                </c:pt>
                <c:pt idx="17">
                  <c:v>0</c:v>
                </c:pt>
                <c:pt idx="18">
                  <c:v>2</c:v>
                </c:pt>
                <c:pt idx="19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59-4999-A091-BEC07D726065}"/>
            </c:ext>
          </c:extLst>
        </c:ser>
        <c:ser>
          <c:idx val="4"/>
          <c:order val="4"/>
          <c:tx>
            <c:strRef>
              <c:f>'B0 - Distribution'!$FC$5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Distribution'!$FC$6:$FC$25</c:f>
              <c:numCache>
                <c:formatCode>#,##0</c:formatCode>
                <c:ptCount val="20"/>
                <c:pt idx="0">
                  <c:v>0</c:v>
                </c:pt>
                <c:pt idx="1">
                  <c:v>1224</c:v>
                </c:pt>
                <c:pt idx="2">
                  <c:v>13</c:v>
                </c:pt>
                <c:pt idx="3">
                  <c:v>0</c:v>
                </c:pt>
                <c:pt idx="4">
                  <c:v>266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183</c:v>
                </c:pt>
                <c:pt idx="9">
                  <c:v>298</c:v>
                </c:pt>
                <c:pt idx="10">
                  <c:v>31</c:v>
                </c:pt>
                <c:pt idx="11">
                  <c:v>80</c:v>
                </c:pt>
                <c:pt idx="12">
                  <c:v>33</c:v>
                </c:pt>
                <c:pt idx="13">
                  <c:v>227</c:v>
                </c:pt>
                <c:pt idx="14">
                  <c:v>0</c:v>
                </c:pt>
                <c:pt idx="15">
                  <c:v>0</c:v>
                </c:pt>
                <c:pt idx="16">
                  <c:v>547</c:v>
                </c:pt>
                <c:pt idx="17">
                  <c:v>0</c:v>
                </c:pt>
                <c:pt idx="18">
                  <c:v>388</c:v>
                </c:pt>
                <c:pt idx="1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59-4999-A091-BEC07D726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6276129338111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8-4703-A3F6-76A065B8AB62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18-4703-A3F6-76A065B8AB62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18-4703-A3F6-76A065B8AB62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18-4703-A3F6-76A065B8AB62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18-4703-A3F6-76A065B8A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#,##0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100593674544144E-2"/>
          <c:y val="0.93802949437466887"/>
          <c:w val="0.89999984568859726"/>
          <c:h val="6.1970505625331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11379604301497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3D44EED-3522-4AED-A8BB-DAC34A35F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9FDEFF3-BAB2-4B7E-B7C9-5DBEDFB0BFF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DB240D6-7709-408D-92B0-9B3E76A97FB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A43B978-C574-47A2-8A54-F410FDC65A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34862E2-557F-4687-9A1A-F6997608D98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4F91952-1824-4D54-BB2D-796A3BE588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6A2D2D4-2787-479B-A2FB-F64F475198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FCF0104-75E3-4DB1-893B-A0A0854569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646986A-48C0-4B50-8AF2-5941782EBCF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20A4F4D-BA79-4E28-84D2-6B12A2D12A3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B75177D-C9FE-4CEE-97BB-97F244340B5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0089FC4-DEAA-4791-9344-79D090447C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80A29BC-E61B-4C7A-A96B-17756DAF0C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Distribution'!$FL$6:$FL$18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0D-A9B1-4D56-B721-3D2D70EF8425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39A1F4C-4624-45BE-9D33-3F3B1C73E23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567B5BB-9908-4950-899E-D78BFAAD64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828F1DE-639A-4922-BD7C-BDF54CA731E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EC306AD-4B28-43E2-8E56-75C4851D9E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CF77C4D-7ADF-4F9C-8329-0104BE1BF2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20959CA-0F0C-4D53-B665-0B91F7046A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1139CF-80C6-42BD-B574-D0C9E023B67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4DCF26F-6C95-4A99-B9E9-DFCA5CA21FD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B0A5213-91B3-480F-8178-B92087690B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9422D05-8216-48ED-B107-FC323C54378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846DEFC-9F7C-4FA3-9D19-EECD0BC9D7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ACBA2B5-3A06-4B04-9D54-B8CD2439A7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9D54091-7160-4160-8FF2-64ABCF5AF3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Distribution'!$FM$6:$FM$18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A9B1-4D56-B721-3D2D70EF8425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51E8E01-DCDC-4FFD-AB16-DE07E97691B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F35EB4-B726-4B45-B300-AC2DF752B50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B1FB95-4AD6-48A8-81F9-28AA8998FC2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1714591-9E6A-4DF7-AF5E-91CF5262FE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31DC802-7928-4377-803B-28593BA603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48214DE-157A-4EBC-8311-F4C26D315D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4CD4BFF-331A-4C6B-B6D1-52C09D9CB41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DBB502B-D7AD-4C2E-A9E5-300233F9EBC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28743F9-8070-419F-8B88-5D191E39A13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491142D-BA1F-4712-B9C3-94962547381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6924DB2-AE84-43C3-B559-F6ADC43508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964E828-166B-4737-9C0F-778817D4837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74322BC-7D8A-4830-A83B-5CFDE0FE99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Distribution'!$FN$6:$FN$18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A9B1-4D56-B721-3D2D70EF8425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615F1B-40A3-47DE-82FF-76F7129E83C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F84824-2D01-447E-AA26-83B7A92CF13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9343C2E-C504-44B7-9440-759D7385D3D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9BE2DA9-805C-4F51-929E-F94E9A0447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7A91977-194B-4BAC-B2CF-B95E21B799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75ED0DB-BBCD-4323-96FF-1C783F65819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CFB3098-4DE5-4884-98B6-178CE3055C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C19F22A-20AF-43E3-995A-477609EDC0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2522986-E7EF-444D-BDCD-6BD8A0F15F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FD3A815-5A30-4251-ABDE-734E85F5E6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99BA47A-F8D8-4651-9897-3AEE292AFF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DC9B08F-C09B-41DB-BA0B-486C66E9DA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F4EA61D-AF7E-42A0-8B50-4D9605A2AB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Distribution'!$FO$6:$FO$18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A9B1-4D56-B721-3D2D70EF8425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73DCE1C-A4A4-4D3C-88F2-E12ACEE3CC2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429F10A-1073-488A-9E9E-DD43DD49EC9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0203DB-F69B-4169-8D67-5640B497302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C6AC9A-D658-4BA7-8E5B-9C5B8D7883C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4C2A7AA-B4E3-4108-9226-E6E0EE1F3C8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591DA02-0C89-44CF-834C-8F70F14EE5C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FD25B46-789A-4443-97F3-EB6CA974EC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7D0B40C-FB67-4299-A2B4-361FF4201F8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BC910E1-4E99-4D9D-AAE5-648CE63D9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D224639-B8EB-4D3E-917E-2815BB7FA91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A7BA828-B632-4C5B-A8C2-FFC1893220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C63FD9D-0E69-44D1-A61A-A32BFEEB7BC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EE64A2D-DD3F-4B98-B050-1A3C3897FD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Distribution'!$FP$6:$FP$18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A9B1-4D56-B721-3D2D70EF8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'C0 - Pricing'!$E$8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Pricing'!$E$9:$E$59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1</c:v>
                </c:pt>
                <c:pt idx="29">
                  <c:v>2</c:v>
                </c:pt>
                <c:pt idx="30">
                  <c:v>0</c:v>
                </c:pt>
                <c:pt idx="31">
                  <c:v>3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2</c:v>
                </c:pt>
                <c:pt idx="37">
                  <c:v>2</c:v>
                </c:pt>
                <c:pt idx="38">
                  <c:v>3</c:v>
                </c:pt>
                <c:pt idx="39">
                  <c:v>3</c:v>
                </c:pt>
                <c:pt idx="40">
                  <c:v>1</c:v>
                </c:pt>
                <c:pt idx="41">
                  <c:v>3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A-494F-B6F9-DED1DD64E6CE}"/>
            </c:ext>
          </c:extLst>
        </c:ser>
        <c:ser>
          <c:idx val="1"/>
          <c:order val="1"/>
          <c:tx>
            <c:strRef>
              <c:f>'C0 - Pricing'!$F$8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Pricing'!$F$9:$F$59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7</c:v>
                </c:pt>
                <c:pt idx="26">
                  <c:v>6</c:v>
                </c:pt>
                <c:pt idx="27">
                  <c:v>2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A-494F-B6F9-DED1DD64E6CE}"/>
            </c:ext>
          </c:extLst>
        </c:ser>
        <c:ser>
          <c:idx val="2"/>
          <c:order val="2"/>
          <c:tx>
            <c:strRef>
              <c:f>'C0 - Pricing'!$G$8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solidFill>
              <a:srgbClr val="E8C912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Pricing'!$G$9:$G$59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18</c:v>
                </c:pt>
                <c:pt idx="8">
                  <c:v>94</c:v>
                </c:pt>
                <c:pt idx="9">
                  <c:v>4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9A-494F-B6F9-DED1DD64E6CE}"/>
            </c:ext>
          </c:extLst>
        </c:ser>
        <c:ser>
          <c:idx val="3"/>
          <c:order val="3"/>
          <c:tx>
            <c:strRef>
              <c:f>'C0 - Pricing'!$H$8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Pricing'!$H$9:$H$59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16</c:v>
                </c:pt>
                <c:pt idx="3">
                  <c:v>1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34</c:v>
                </c:pt>
                <c:pt idx="8">
                  <c:v>16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9A-494F-B6F9-DED1DD64E6CE}"/>
            </c:ext>
          </c:extLst>
        </c:ser>
        <c:ser>
          <c:idx val="4"/>
          <c:order val="4"/>
          <c:tx>
            <c:strRef>
              <c:f>'C0 - Pricing'!$I$8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Pricing'!$I$9:$I$59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6</c:v>
                </c:pt>
                <c:pt idx="7">
                  <c:v>215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9A-494F-B6F9-DED1DD64E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06857071"/>
        <c:axId val="1606858031"/>
      </c:barChart>
      <c:catAx>
        <c:axId val="1606857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par litre</a:t>
                </a:r>
                <a:r>
                  <a:rPr lang="fr-FR" b="1" baseline="0"/>
                  <a:t> avant promotion</a:t>
                </a:r>
                <a:endParaRPr lang="fr-FR" b="1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##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06858031"/>
        <c:crosses val="autoZero"/>
        <c:auto val="1"/>
        <c:lblAlgn val="ctr"/>
        <c:lblOffset val="100"/>
        <c:noMultiLvlLbl val="0"/>
      </c:catAx>
      <c:valAx>
        <c:axId val="16068580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d'observations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606857071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188363954505685"/>
          <c:y val="4.1256440227775713E-2"/>
          <c:w val="0.44478302712160978"/>
          <c:h val="0.9174871195444486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5-4055-A24E-737E73CED1C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5-4055-A24E-737E73CED1C7}"/>
              </c:ext>
            </c:extLst>
          </c:dPt>
          <c:dPt>
            <c:idx val="2"/>
            <c:invertIfNegative val="0"/>
            <c:bubble3D val="0"/>
            <c:spPr>
              <a:solidFill>
                <a:srgbClr val="E8C91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15-4055-A24E-737E73CED1C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15-4055-A24E-737E73CED1C7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15-4055-A24E-737E73CED1C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78A8050E-FE21-4F48-B16A-67BAF5DDA577}" type="CELLRANGE">
                      <a:rPr lang="en-US"/>
                      <a:pPr>
                        <a:defRPr>
                          <a:solidFill>
                            <a:srgbClr val="00B0F0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B0F0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5D15-4055-A24E-737E73CED1C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80CBD5B-E815-41CE-84E5-1F497CF54FE1}" type="CELLRANGE">
                      <a:rPr lang="fr-FR"/>
                      <a:pPr>
                        <a:defRPr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D15-4055-A24E-737E73CED1C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B9A10F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E5AB3BBB-0C0D-4941-A1F9-37CBA817E0B8}" type="CELLRANGE">
                      <a:rPr lang="fr-FR"/>
                      <a:pPr>
                        <a:defRPr>
                          <a:solidFill>
                            <a:srgbClr val="B9A10F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B9A10F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D15-4055-A24E-737E73CED1C7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82B39726-B92A-4F1A-8305-F7E30D6BDFD6}" type="CELLRANGE">
                      <a:rPr lang="fr-FR"/>
                      <a:pPr>
                        <a:defRPr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D15-4055-A24E-737E73CED1C7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8BA1300D-DA21-4F84-A8F1-DEF36831D84A}" type="CELLRANGE">
                      <a:rPr lang="fr-FR"/>
                      <a:pPr>
                        <a:defRPr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D15-4055-A24E-737E73CED1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Pricing'!$E$8:$I$8</c:f>
              <c:strCache>
                <c:ptCount val="5"/>
                <c:pt idx="0">
                  <c:v>WILLIAM PEEL - Blended scotch - 20cl</c:v>
                </c:pt>
                <c:pt idx="1">
                  <c:v>WILLIAM PEEL - Scotch whisky - 50cl</c:v>
                </c:pt>
                <c:pt idx="2">
                  <c:v>WILLIAM PEEL - Scotch whisky - 1L</c:v>
                </c:pt>
                <c:pt idx="3">
                  <c:v>WILLIAM PEEL - Scotch whisky edition limitee - 1L</c:v>
                </c:pt>
                <c:pt idx="4">
                  <c:v>WILLIAM PEEL - Scotch whisky - 1.5L</c:v>
                </c:pt>
              </c:strCache>
            </c:strRef>
          </c:cat>
          <c:val>
            <c:numRef>
              <c:f>'C0 - Pricing'!$E$7:$I$7</c:f>
              <c:numCache>
                <c:formatCode>"€"#,##0.00_);[Red]\("€"#,##0.00\)</c:formatCode>
                <c:ptCount val="5"/>
                <c:pt idx="0">
                  <c:v>22.178846153846159</c:v>
                </c:pt>
                <c:pt idx="1">
                  <c:v>20.361212121212112</c:v>
                </c:pt>
                <c:pt idx="2">
                  <c:v>16.693840000000019</c:v>
                </c:pt>
                <c:pt idx="3">
                  <c:v>16.453452380952378</c:v>
                </c:pt>
                <c:pt idx="4">
                  <c:v>16.42596412556048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Pricing'!$E$6:$I$6</c15:f>
                <c15:dlblRangeCache>
                  <c:ptCount val="5"/>
                  <c:pt idx="0">
                    <c:v>22,18€
(135)</c:v>
                  </c:pt>
                  <c:pt idx="1">
                    <c:v>20,36€
(124)</c:v>
                  </c:pt>
                  <c:pt idx="2">
                    <c:v>16,69€
(102)</c:v>
                  </c:pt>
                  <c:pt idx="3">
                    <c:v>16,45€
(100)</c:v>
                  </c:pt>
                  <c:pt idx="4">
                    <c:v>16,43€
(100)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5D15-4055-A24E-737E73CED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22652783"/>
        <c:axId val="1722651823"/>
      </c:barChart>
      <c:catAx>
        <c:axId val="17226527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22651823"/>
        <c:crosses val="autoZero"/>
        <c:auto val="1"/>
        <c:lblAlgn val="ctr"/>
        <c:lblOffset val="100"/>
        <c:noMultiLvlLbl val="0"/>
      </c:catAx>
      <c:valAx>
        <c:axId val="1722651823"/>
        <c:scaling>
          <c:orientation val="minMax"/>
        </c:scaling>
        <c:delete val="1"/>
        <c:axPos val="t"/>
        <c:numFmt formatCode="&quot;€&quot;#,##0.00_);[Red]\(&quot;€&quot;#,##0.00\)" sourceLinked="1"/>
        <c:majorTickMark val="none"/>
        <c:minorTickMark val="none"/>
        <c:tickLblPos val="nextTo"/>
        <c:crossAx val="172265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06027933572309E-2"/>
          <c:y val="6.6252178009699222E-2"/>
          <c:w val="0.59035157472598188"/>
          <c:h val="0.74186471795111564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Pricing'!$N$8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Pricing'!$N$9:$N$22</c:f>
              <c:numCache>
                <c:formatCode>#,##0</c:formatCode>
                <c:ptCount val="14"/>
                <c:pt idx="0">
                  <c:v>101.12155479510392</c:v>
                </c:pt>
                <c:pt idx="1">
                  <c:v>101.06894668543856</c:v>
                </c:pt>
                <c:pt idx="2">
                  <c:v>101.09525074027124</c:v>
                </c:pt>
                <c:pt idx="3">
                  <c:v>101.17050956382027</c:v>
                </c:pt>
                <c:pt idx="4">
                  <c:v>100.82719989578581</c:v>
                </c:pt>
                <c:pt idx="5">
                  <c:v>100.72407129985453</c:v>
                </c:pt>
                <c:pt idx="6">
                  <c:v>100.15905265966725</c:v>
                </c:pt>
                <c:pt idx="7">
                  <c:v>100.4938678395868</c:v>
                </c:pt>
                <c:pt idx="8">
                  <c:v>100.50057279474025</c:v>
                </c:pt>
                <c:pt idx="9">
                  <c:v>100.76877100087738</c:v>
                </c:pt>
                <c:pt idx="10">
                  <c:v>100.53409757050737</c:v>
                </c:pt>
                <c:pt idx="11">
                  <c:v>100.28601422983053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6E-4484-BA0A-386B5ECAB276}"/>
            </c:ext>
          </c:extLst>
        </c:ser>
        <c:ser>
          <c:idx val="1"/>
          <c:order val="1"/>
          <c:tx>
            <c:strRef>
              <c:f>'C0 - Pricing'!$O$8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Pricing'!$O$9:$O$22</c:f>
              <c:numCache>
                <c:formatCode>#,##0</c:formatCode>
                <c:ptCount val="14"/>
                <c:pt idx="0">
                  <c:v>101.89227714826292</c:v>
                </c:pt>
                <c:pt idx="1">
                  <c:v>101.83304141966276</c:v>
                </c:pt>
                <c:pt idx="2">
                  <c:v>101.8801456710456</c:v>
                </c:pt>
                <c:pt idx="3">
                  <c:v>102.01757256139807</c:v>
                </c:pt>
                <c:pt idx="4">
                  <c:v>100.30251842056394</c:v>
                </c:pt>
                <c:pt idx="5">
                  <c:v>100.0763466522955</c:v>
                </c:pt>
                <c:pt idx="6">
                  <c:v>99.984602355839527</c:v>
                </c:pt>
                <c:pt idx="7">
                  <c:v>100.05037229303912</c:v>
                </c:pt>
                <c:pt idx="8">
                  <c:v>100.01493104888286</c:v>
                </c:pt>
                <c:pt idx="9">
                  <c:v>99.523606221581431</c:v>
                </c:pt>
                <c:pt idx="10">
                  <c:v>99.047142453871231</c:v>
                </c:pt>
                <c:pt idx="11">
                  <c:v>100.1454527457299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6E-4484-BA0A-386B5ECAB276}"/>
            </c:ext>
          </c:extLst>
        </c:ser>
        <c:ser>
          <c:idx val="2"/>
          <c:order val="2"/>
          <c:tx>
            <c:strRef>
              <c:f>'C0 - Pricing'!$P$8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Pricing'!$P$9:$P$22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6E-4484-BA0A-386B5ECAB276}"/>
            </c:ext>
          </c:extLst>
        </c:ser>
        <c:ser>
          <c:idx val="3"/>
          <c:order val="3"/>
          <c:tx>
            <c:strRef>
              <c:f>'C0 - Pricing'!$Q$8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Pricing'!$Q$9:$Q$22</c:f>
              <c:numCache>
                <c:formatCode>#,##0</c:formatCode>
                <c:ptCount val="14"/>
                <c:pt idx="0">
                  <c:v>98.819533819533817</c:v>
                </c:pt>
                <c:pt idx="1">
                  <c:v>99.564564564564549</c:v>
                </c:pt>
                <c:pt idx="2">
                  <c:v>99.929929929929912</c:v>
                </c:pt>
                <c:pt idx="3">
                  <c:v>99.601154552610879</c:v>
                </c:pt>
                <c:pt idx="4">
                  <c:v>99.827195616669329</c:v>
                </c:pt>
                <c:pt idx="5">
                  <c:v>102.12212212212212</c:v>
                </c:pt>
                <c:pt idx="6">
                  <c:v>101.7486717486718</c:v>
                </c:pt>
                <c:pt idx="7">
                  <c:v>99.552656104380205</c:v>
                </c:pt>
                <c:pt idx="8">
                  <c:v>99.237904571237863</c:v>
                </c:pt>
                <c:pt idx="9">
                  <c:v>98.282988871224163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46E-4484-BA0A-386B5ECAB276}"/>
            </c:ext>
          </c:extLst>
        </c:ser>
        <c:ser>
          <c:idx val="4"/>
          <c:order val="4"/>
          <c:tx>
            <c:strRef>
              <c:f>'C0 - Pricing'!$R$8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Pricing'!$R$9:$R$22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946E-4484-BA0A-386B5ECAB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2490991"/>
        <c:axId val="1612491471"/>
      </c:lineChart>
      <c:dateAx>
        <c:axId val="1612490991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6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1471"/>
        <c:crosses val="autoZero"/>
        <c:auto val="1"/>
        <c:lblOffset val="100"/>
        <c:baseTimeUnit val="days"/>
      </c:dateAx>
      <c:valAx>
        <c:axId val="1612491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Prix par litre avant promotion</a:t>
                </a:r>
              </a:p>
            </c:rich>
          </c:tx>
          <c:layout>
            <c:manualLayout>
              <c:xMode val="edge"/>
              <c:yMode val="edge"/>
              <c:x val="2.2890739974712041E-3"/>
              <c:y val="0.21656282499007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040633149724319"/>
          <c:y val="0"/>
          <c:w val="0.28959366850275675"/>
          <c:h val="0.58452325798158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'C0 - Pricing'!$AR$8</c:f>
              <c:strCache>
                <c:ptCount val="1"/>
                <c:pt idx="0">
                  <c:v>Baisse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Pricing'!$AR$9:$AR$21</c:f>
              <c:numCache>
                <c:formatCode>0%</c:formatCode>
                <c:ptCount val="13"/>
                <c:pt idx="0">
                  <c:v>4.0733197556008148E-2</c:v>
                </c:pt>
                <c:pt idx="1">
                  <c:v>5.817174515235457E-2</c:v>
                </c:pt>
                <c:pt idx="2">
                  <c:v>9.2592592592592587E-2</c:v>
                </c:pt>
                <c:pt idx="3">
                  <c:v>2.5157232704402517E-2</c:v>
                </c:pt>
                <c:pt idx="4">
                  <c:v>5.113636363636364E-2</c:v>
                </c:pt>
                <c:pt idx="5">
                  <c:v>6.0606060606060608E-2</c:v>
                </c:pt>
                <c:pt idx="6">
                  <c:v>2.7586206896551724E-2</c:v>
                </c:pt>
                <c:pt idx="7">
                  <c:v>3.937007874015748E-2</c:v>
                </c:pt>
                <c:pt idx="8">
                  <c:v>8.771929824561403E-3</c:v>
                </c:pt>
                <c:pt idx="9">
                  <c:v>3.5714285714285712E-2</c:v>
                </c:pt>
                <c:pt idx="10">
                  <c:v>1.5384615384615385E-2</c:v>
                </c:pt>
                <c:pt idx="11">
                  <c:v>0</c:v>
                </c:pt>
                <c:pt idx="12">
                  <c:v>6.3492063492063489E-2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A-43F7-A1C0-4FA4C252BE14}"/>
            </c:ext>
          </c:extLst>
        </c:ser>
        <c:ser>
          <c:idx val="1"/>
          <c:order val="1"/>
          <c:tx>
            <c:strRef>
              <c:f>'C0 - Pricing'!$AS$8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Pricing'!$AS$9:$AS$21</c:f>
              <c:numCache>
                <c:formatCode>0%</c:formatCode>
                <c:ptCount val="13"/>
                <c:pt idx="0">
                  <c:v>0.94297352342158858</c:v>
                </c:pt>
                <c:pt idx="1">
                  <c:v>0.91689750692520777</c:v>
                </c:pt>
                <c:pt idx="2">
                  <c:v>0.82407407407407407</c:v>
                </c:pt>
                <c:pt idx="3">
                  <c:v>0.93710691823899372</c:v>
                </c:pt>
                <c:pt idx="4">
                  <c:v>0.89204545454545459</c:v>
                </c:pt>
                <c:pt idx="5">
                  <c:v>0.89393939393939392</c:v>
                </c:pt>
                <c:pt idx="6">
                  <c:v>0.83448275862068966</c:v>
                </c:pt>
                <c:pt idx="7">
                  <c:v>0.92913385826771655</c:v>
                </c:pt>
                <c:pt idx="8">
                  <c:v>0.88596491228070173</c:v>
                </c:pt>
                <c:pt idx="9">
                  <c:v>0.88095238095238093</c:v>
                </c:pt>
                <c:pt idx="10">
                  <c:v>0.90769230769230769</c:v>
                </c:pt>
                <c:pt idx="11">
                  <c:v>0.92063492063492058</c:v>
                </c:pt>
                <c:pt idx="12">
                  <c:v>0.92063492063492058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A-43F7-A1C0-4FA4C252BE14}"/>
            </c:ext>
          </c:extLst>
        </c:ser>
        <c:ser>
          <c:idx val="2"/>
          <c:order val="2"/>
          <c:tx>
            <c:strRef>
              <c:f>'C0 - Pricing'!$AT$8</c:f>
              <c:strCache>
                <c:ptCount val="1"/>
                <c:pt idx="0">
                  <c:v>Hausse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Pricing'!$AT$9:$AT$21</c:f>
              <c:numCache>
                <c:formatCode>0%</c:formatCode>
                <c:ptCount val="13"/>
                <c:pt idx="0">
                  <c:v>1.6293279022403257E-2</c:v>
                </c:pt>
                <c:pt idx="1">
                  <c:v>2.4930747922437674E-2</c:v>
                </c:pt>
                <c:pt idx="2">
                  <c:v>8.3333333333333329E-2</c:v>
                </c:pt>
                <c:pt idx="3">
                  <c:v>3.7735849056603772E-2</c:v>
                </c:pt>
                <c:pt idx="4">
                  <c:v>5.6818181818181816E-2</c:v>
                </c:pt>
                <c:pt idx="5">
                  <c:v>4.5454545454545456E-2</c:v>
                </c:pt>
                <c:pt idx="6">
                  <c:v>0.13793103448275862</c:v>
                </c:pt>
                <c:pt idx="7">
                  <c:v>3.1496062992125984E-2</c:v>
                </c:pt>
                <c:pt idx="8">
                  <c:v>0.10526315789473684</c:v>
                </c:pt>
                <c:pt idx="9">
                  <c:v>8.3333333333333329E-2</c:v>
                </c:pt>
                <c:pt idx="10">
                  <c:v>7.6923076923076927E-2</c:v>
                </c:pt>
                <c:pt idx="11">
                  <c:v>7.9365079365079361E-2</c:v>
                </c:pt>
                <c:pt idx="12">
                  <c:v>1.5873015873015872E-2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A-43F7-A1C0-4FA4C252B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96423312"/>
        <c:axId val="696425232"/>
      </c:barChart>
      <c:catAx>
        <c:axId val="696423312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696425232"/>
        <c:crosses val="autoZero"/>
        <c:auto val="0"/>
        <c:lblAlgn val="ctr"/>
        <c:lblOffset val="100"/>
        <c:noMultiLvlLbl val="0"/>
      </c:catAx>
      <c:valAx>
        <c:axId val="696425232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6964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'C0 - Pricing'!$DG$8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Pricing'!$DG$9:$DG$22</c:f>
              <c:numCache>
                <c:formatCode>#\ ##0.0</c:formatCode>
                <c:ptCount val="14"/>
                <c:pt idx="0">
                  <c:v>99.997351348126656</c:v>
                </c:pt>
                <c:pt idx="1">
                  <c:v>99.999532622329198</c:v>
                </c:pt>
                <c:pt idx="2">
                  <c:v>99.999694080942149</c:v>
                </c:pt>
                <c:pt idx="3">
                  <c:v>99.999207072625893</c:v>
                </c:pt>
                <c:pt idx="4">
                  <c:v>100.15271152431137</c:v>
                </c:pt>
                <c:pt idx="5">
                  <c:v>100.15196330701266</c:v>
                </c:pt>
                <c:pt idx="6">
                  <c:v>100.15296362635617</c:v>
                </c:pt>
                <c:pt idx="7">
                  <c:v>100.15147112861224</c:v>
                </c:pt>
                <c:pt idx="8">
                  <c:v>100.1511264193955</c:v>
                </c:pt>
                <c:pt idx="9">
                  <c:v>100.14915128035089</c:v>
                </c:pt>
                <c:pt idx="10">
                  <c:v>100.16631167253595</c:v>
                </c:pt>
                <c:pt idx="11">
                  <c:v>100.1500255156142</c:v>
                </c:pt>
                <c:pt idx="12">
                  <c:v>100.0007840866456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3D9-4994-B437-D57FD77EBE56}"/>
            </c:ext>
          </c:extLst>
        </c:ser>
        <c:ser>
          <c:idx val="1"/>
          <c:order val="1"/>
          <c:tx>
            <c:strRef>
              <c:f>'C0 - Pricing'!$DH$8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Pricing'!$DH$9:$DH$22</c:f>
              <c:numCache>
                <c:formatCode>#\ ##0.0</c:formatCode>
                <c:ptCount val="14"/>
                <c:pt idx="0">
                  <c:v>99.297594449356637</c:v>
                </c:pt>
                <c:pt idx="1">
                  <c:v>99.302886790863695</c:v>
                </c:pt>
                <c:pt idx="2">
                  <c:v>99.292202851632268</c:v>
                </c:pt>
                <c:pt idx="3">
                  <c:v>99.303046320684956</c:v>
                </c:pt>
                <c:pt idx="4">
                  <c:v>99.30664133198681</c:v>
                </c:pt>
                <c:pt idx="5">
                  <c:v>99.322577011954223</c:v>
                </c:pt>
                <c:pt idx="6">
                  <c:v>99.366265540312497</c:v>
                </c:pt>
                <c:pt idx="7">
                  <c:v>100.0136032659406</c:v>
                </c:pt>
                <c:pt idx="8">
                  <c:v>100.01341482268411</c:v>
                </c:pt>
                <c:pt idx="9">
                  <c:v>100.01256794262372</c:v>
                </c:pt>
                <c:pt idx="10">
                  <c:v>99.96303463836874</c:v>
                </c:pt>
                <c:pt idx="11">
                  <c:v>99.96303463836874</c:v>
                </c:pt>
                <c:pt idx="12">
                  <c:v>100.01360482439073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3D9-4994-B437-D57FD77EBE56}"/>
            </c:ext>
          </c:extLst>
        </c:ser>
        <c:ser>
          <c:idx val="2"/>
          <c:order val="2"/>
          <c:tx>
            <c:strRef>
              <c:f>'C0 - Pricing'!$DI$8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Pricing'!$DI$9:$DI$22</c:f>
              <c:numCache>
                <c:formatCode>#\ ##0.0</c:formatCode>
                <c:ptCount val="14"/>
                <c:pt idx="0">
                  <c:v>99.619875513351928</c:v>
                </c:pt>
                <c:pt idx="1">
                  <c:v>99.577228584315904</c:v>
                </c:pt>
                <c:pt idx="2">
                  <c:v>99.628714751498293</c:v>
                </c:pt>
                <c:pt idx="3">
                  <c:v>99.739452306962278</c:v>
                </c:pt>
                <c:pt idx="4">
                  <c:v>99.814054482009666</c:v>
                </c:pt>
                <c:pt idx="5">
                  <c:v>99.814633404603754</c:v>
                </c:pt>
                <c:pt idx="6">
                  <c:v>99.825362764146917</c:v>
                </c:pt>
                <c:pt idx="7">
                  <c:v>99.818693803873799</c:v>
                </c:pt>
                <c:pt idx="8">
                  <c:v>99.772198151379229</c:v>
                </c:pt>
                <c:pt idx="9">
                  <c:v>99.829097431014674</c:v>
                </c:pt>
                <c:pt idx="10">
                  <c:v>99.940081466308271</c:v>
                </c:pt>
                <c:pt idx="11">
                  <c:v>100.15276684317591</c:v>
                </c:pt>
                <c:pt idx="12">
                  <c:v>100.00299966891993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3D9-4994-B437-D57FD77EBE56}"/>
            </c:ext>
          </c:extLst>
        </c:ser>
        <c:ser>
          <c:idx val="3"/>
          <c:order val="3"/>
          <c:tx>
            <c:strRef>
              <c:f>'C0 - Pricing'!$DJ$8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Pricing'!$DJ$9:$DJ$22</c:f>
              <c:numCache>
                <c:formatCode>#\ ##0.0</c:formatCode>
                <c:ptCount val="14"/>
                <c:pt idx="0">
                  <c:v>99.948966980363195</c:v>
                </c:pt>
                <c:pt idx="1">
                  <c:v>99.948966980363195</c:v>
                </c:pt>
                <c:pt idx="2">
                  <c:v>99.941954645204618</c:v>
                </c:pt>
                <c:pt idx="3">
                  <c:v>99.942071206476385</c:v>
                </c:pt>
                <c:pt idx="4">
                  <c:v>99.951098569318106</c:v>
                </c:pt>
                <c:pt idx="5">
                  <c:v>99.945627813041327</c:v>
                </c:pt>
                <c:pt idx="6">
                  <c:v>99.951877499826608</c:v>
                </c:pt>
                <c:pt idx="7">
                  <c:v>99.94598721411576</c:v>
                </c:pt>
                <c:pt idx="8">
                  <c:v>99.9433796625094</c:v>
                </c:pt>
                <c:pt idx="9">
                  <c:v>99.943518347441639</c:v>
                </c:pt>
                <c:pt idx="10">
                  <c:v>99.943436995853503</c:v>
                </c:pt>
                <c:pt idx="11">
                  <c:v>99.943669343766331</c:v>
                </c:pt>
                <c:pt idx="12">
                  <c:v>99.942623400784015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3D9-4994-B437-D57FD77EBE56}"/>
            </c:ext>
          </c:extLst>
        </c:ser>
        <c:ser>
          <c:idx val="4"/>
          <c:order val="4"/>
          <c:tx>
            <c:strRef>
              <c:f>'C0 - Pricing'!$DK$8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Pricing'!$DK$9:$DK$22</c:f>
              <c:numCache>
                <c:formatCode>#\ ##0.0</c:formatCode>
                <c:ptCount val="14"/>
                <c:pt idx="0">
                  <c:v>100.15758853730703</c:v>
                </c:pt>
                <c:pt idx="1">
                  <c:v>100.1456301171913</c:v>
                </c:pt>
                <c:pt idx="2">
                  <c:v>99.568994157558492</c:v>
                </c:pt>
                <c:pt idx="3">
                  <c:v>99.519398610033619</c:v>
                </c:pt>
                <c:pt idx="4">
                  <c:v>99.683012083873862</c:v>
                </c:pt>
                <c:pt idx="5">
                  <c:v>99.870782116589879</c:v>
                </c:pt>
                <c:pt idx="6">
                  <c:v>99.727383413267972</c:v>
                </c:pt>
                <c:pt idx="7">
                  <c:v>99.473277852728813</c:v>
                </c:pt>
                <c:pt idx="8">
                  <c:v>99.493236813281456</c:v>
                </c:pt>
                <c:pt idx="9">
                  <c:v>98.798011187072703</c:v>
                </c:pt>
                <c:pt idx="10">
                  <c:v>98.557129739380443</c:v>
                </c:pt>
                <c:pt idx="11">
                  <c:v>99.586537662200826</c:v>
                </c:pt>
                <c:pt idx="12">
                  <c:v>99.622469963443734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E3D9-4994-B437-D57FD77EBE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07488"/>
        <c:axId val="1317107968"/>
      </c:lineChart>
      <c:dateAx>
        <c:axId val="13171074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968"/>
        <c:crosses val="autoZero"/>
        <c:auto val="1"/>
        <c:lblOffset val="100"/>
        <c:baseTimeUnit val="days"/>
      </c:dateAx>
      <c:valAx>
        <c:axId val="131710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\ 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Distributeur'!$Q$6</c:f>
              <c:strCache>
                <c:ptCount val="1"/>
                <c:pt idx="0">
                  <c:v>Nb de Whisky</c:v>
                </c:pt>
              </c:strCache>
            </c:strRef>
          </c:tx>
          <c:spPr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Distributeur'!$Q$7:$Q$25</c:f>
              <c:numCache>
                <c:formatCode>#,##0.00</c:formatCode>
                <c:ptCount val="19"/>
                <c:pt idx="0">
                  <c:v>44.91677675033025</c:v>
                </c:pt>
                <c:pt idx="1">
                  <c:v>44.955085865257594</c:v>
                </c:pt>
                <c:pt idx="2">
                  <c:v>44.372523117569351</c:v>
                </c:pt>
                <c:pt idx="3">
                  <c:v>44.30952380952381</c:v>
                </c:pt>
                <c:pt idx="4">
                  <c:v>44.305151915455745</c:v>
                </c:pt>
                <c:pt idx="5">
                  <c:v>44.597093791281374</c:v>
                </c:pt>
                <c:pt idx="6">
                  <c:v>44.455026455026456</c:v>
                </c:pt>
                <c:pt idx="7">
                  <c:v>44.326287978863938</c:v>
                </c:pt>
                <c:pt idx="8">
                  <c:v>45.217965653896961</c:v>
                </c:pt>
                <c:pt idx="9">
                  <c:v>45.695767195767196</c:v>
                </c:pt>
                <c:pt idx="10">
                  <c:v>45.927344782034346</c:v>
                </c:pt>
                <c:pt idx="11">
                  <c:v>46.227212681638044</c:v>
                </c:pt>
                <c:pt idx="12">
                  <c:v>46.122853368560108</c:v>
                </c:pt>
                <c:pt idx="13">
                  <c:v>46.089828269484805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4-4791-A0BE-F128D9D3F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18875765529302"/>
          <c:y val="6.4814814814814811E-2"/>
          <c:w val="0.49125895961017191"/>
          <c:h val="0.8786340769903762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2-4B97-8B9A-D8F31A43ACC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2-4B97-8B9A-D8F31A43ACC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2-4B97-8B9A-D8F31A43ACC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2-4B97-8B9A-D8F31A43ACC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0F2-4B97-8B9A-D8F31A43ACC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0F2-4B97-8B9A-D8F31A43ACC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0F2-4B97-8B9A-D8F31A43ACC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0F2-4B97-8B9A-D8F31A43ACC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4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0F2-4B97-8B9A-D8F31A43ACC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0F2-4B97-8B9A-D8F31A43A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Pricing'!$DG$8:$DK$8</c:f>
              <c:strCache>
                <c:ptCount val="5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Grants - Igp Whisky Triple Wood - 1L</c:v>
                </c:pt>
              </c:strCache>
            </c:strRef>
          </c:cat>
          <c:val>
            <c:numRef>
              <c:f>'C0 - Pricing'!$DG$6:$DK$6</c:f>
              <c:numCache>
                <c:formatCode>"€"#,##0.00_);[Red]\("€"#,##0.00\)</c:formatCode>
                <c:ptCount val="5"/>
                <c:pt idx="0">
                  <c:v>15.430420168067226</c:v>
                </c:pt>
                <c:pt idx="1">
                  <c:v>15.498260869565218</c:v>
                </c:pt>
                <c:pt idx="2">
                  <c:v>15.620619718309859</c:v>
                </c:pt>
                <c:pt idx="3">
                  <c:v>15.704569420035149</c:v>
                </c:pt>
                <c:pt idx="4">
                  <c:v>17.314018838304552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F2-4B97-8B9A-D8F31A43A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77155151"/>
        <c:axId val="1377153711"/>
      </c:barChart>
      <c:catAx>
        <c:axId val="1377155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53711"/>
        <c:crosses val="autoZero"/>
        <c:auto val="1"/>
        <c:lblAlgn val="ctr"/>
        <c:lblOffset val="100"/>
        <c:noMultiLvlLbl val="0"/>
      </c:catAx>
      <c:valAx>
        <c:axId val="1377153711"/>
        <c:scaling>
          <c:orientation val="minMax"/>
        </c:scaling>
        <c:delete val="1"/>
        <c:axPos val="b"/>
        <c:numFmt formatCode="&quot;€&quot;#,##0_);[Red]\(&quot;€&quot;#,##0\)" sourceLinked="0"/>
        <c:majorTickMark val="none"/>
        <c:minorTickMark val="none"/>
        <c:tickLblPos val="nextTo"/>
        <c:crossAx val="137715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618001857712026E-2"/>
          <c:y val="3.939484849567839E-2"/>
          <c:w val="0.62170114263771581"/>
          <c:h val="0.77194530237946601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Pricing'!$DQ$8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50000"/>
                    <a:lumOff val="50000"/>
                  </a:schemeClr>
                </a:solidFill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Pricing'!$DQ$9:$DQ$22</c:f>
              <c:numCache>
                <c:formatCode>#,##0</c:formatCode>
                <c:ptCount val="14"/>
                <c:pt idx="0">
                  <c:v>105.40640845161782</c:v>
                </c:pt>
                <c:pt idx="1">
                  <c:v>105.40591383446274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2B0-484A-A34E-1A78E005DBD5}"/>
            </c:ext>
          </c:extLst>
        </c:ser>
        <c:ser>
          <c:idx val="1"/>
          <c:order val="1"/>
          <c:tx>
            <c:strRef>
              <c:f>'C0 - Pricing'!$DR$8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4"/>
                </a:solidFill>
                <a:ln w="76200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2B0-484A-A34E-1A78E005DBD5}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Pricing'!$DR$9:$DR$22</c:f>
              <c:numCache>
                <c:formatCode>#,##0</c:formatCode>
                <c:ptCount val="14"/>
                <c:pt idx="0">
                  <c:v>95.608204790835856</c:v>
                </c:pt>
                <c:pt idx="1">
                  <c:v>95.619172702733749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C2B0-484A-A34E-1A78E005DBD5}"/>
            </c:ext>
          </c:extLst>
        </c:ser>
        <c:ser>
          <c:idx val="2"/>
          <c:order val="2"/>
          <c:tx>
            <c:strRef>
              <c:f>'C0 - Pricing'!$DS$8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1">
                    <a:lumMod val="60000"/>
                    <a:lumOff val="40000"/>
                  </a:schemeClr>
                </a:solidFill>
                <a:ln w="762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Pricing'!$DS$9:$DS$22</c:f>
              <c:numCache>
                <c:formatCode>#,##0</c:formatCode>
                <c:ptCount val="14"/>
                <c:pt idx="0">
                  <c:v>95.097125495376702</c:v>
                </c:pt>
                <c:pt idx="1">
                  <c:v>95.067319352253918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C2B0-484A-A34E-1A78E005DBD5}"/>
            </c:ext>
          </c:extLst>
        </c:ser>
        <c:ser>
          <c:idx val="3"/>
          <c:order val="3"/>
          <c:tx>
            <c:strRef>
              <c:f>'C0 - Pricing'!$DT$8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2">
                    <a:lumMod val="60000"/>
                    <a:lumOff val="40000"/>
                  </a:schemeClr>
                </a:solidFill>
                <a:ln w="7620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2B0-484A-A34E-1A78E005DBD5}"/>
                </c:ext>
              </c:extLst>
            </c:dLbl>
            <c:spPr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Pricing'!$DT$9:$DT$22</c:f>
              <c:numCache>
                <c:formatCode>#,##0</c:formatCode>
                <c:ptCount val="14"/>
                <c:pt idx="0">
                  <c:v>94.352214281585361</c:v>
                </c:pt>
                <c:pt idx="1">
                  <c:v>94.368067450286162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C2B0-484A-A34E-1A78E005DBD5}"/>
            </c:ext>
          </c:extLst>
        </c:ser>
        <c:ser>
          <c:idx val="4"/>
          <c:order val="4"/>
          <c:tx>
            <c:strRef>
              <c:f>'C0 - Pricing'!$DU$8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6"/>
                </a:solidFill>
                <a:ln w="76200"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C2B0-484A-A34E-1A78E005DBD5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Pricing'!$DU$9:$DU$22</c:f>
              <c:numCache>
                <c:formatCode>#,##0</c:formatCode>
                <c:ptCount val="14"/>
                <c:pt idx="0">
                  <c:v>93.939205334412364</c:v>
                </c:pt>
                <c:pt idx="1">
                  <c:v>93.952031144251364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C2B0-484A-A34E-1A78E005DBD5}"/>
            </c:ext>
          </c:extLst>
        </c:ser>
        <c:ser>
          <c:idx val="5"/>
          <c:order val="5"/>
          <c:tx>
            <c:strRef>
              <c:f>'C0 - Pricing'!$DV$8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90000"/>
                    <a:lumOff val="10000"/>
                  </a:schemeClr>
                </a:solidFill>
                <a:ln w="76200">
                  <a:solidFill>
                    <a:schemeClr val="tx1">
                      <a:lumMod val="90000"/>
                      <a:lumOff val="1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000" tIns="18288" rIns="36000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6.25983128322501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C2B0-484A-A34E-1A78E005DBD5}"/>
                </c:ext>
              </c:extLst>
            </c:dLbl>
            <c:spPr>
              <a:solidFill>
                <a:schemeClr val="tx1">
                  <a:lumMod val="90000"/>
                  <a:lumOff val="10000"/>
                </a:schemeClr>
              </a:solidFill>
              <a:ln w="76200"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c:spPr>
            <c:txPr>
              <a:bodyPr rot="0" spcFirstLastPara="1" vertOverflow="ellipsis" vert="horz" wrap="square" lIns="36000" tIns="19050" rIns="360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Pricing'!$DV$9:$DV$22</c:f>
              <c:numCache>
                <c:formatCode>General</c:formatCode>
                <c:ptCount val="1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2B0-484A-A34E-1A78E005D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2215599"/>
        <c:axId val="1162213199"/>
      </c:lineChart>
      <c:dateAx>
        <c:axId val="1162215599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3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3199"/>
        <c:crosses val="autoZero"/>
        <c:auto val="0"/>
        <c:lblOffset val="100"/>
        <c:baseTimeUnit val="days"/>
      </c:dateAx>
      <c:valAx>
        <c:axId val="1162213199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559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35081717401099"/>
          <c:y val="1.5072143150515312E-2"/>
          <c:w val="0.2229125996776492"/>
          <c:h val="0.386097449226968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Table!$CB$2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rgbClr val="576CD4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Table!$CB$3:$CB$12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6-4C36-A0AC-E12D82477242}"/>
            </c:ext>
          </c:extLst>
        </c:ser>
        <c:ser>
          <c:idx val="1"/>
          <c:order val="1"/>
          <c:tx>
            <c:strRef>
              <c:f>Table!$CC$2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rgbClr val="E77E8A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Table!$CC$3:$CC$12</c:f>
              <c:numCache>
                <c:formatCode>0%</c:formatCode>
                <c:ptCount val="10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1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D6-4C36-A0AC-E12D82477242}"/>
            </c:ext>
          </c:extLst>
        </c:ser>
        <c:ser>
          <c:idx val="2"/>
          <c:order val="2"/>
          <c:tx>
            <c:strRef>
              <c:f>Table!$CD$2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rgbClr val="2FB3B0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Table!$CD$3:$CD$12</c:f>
              <c:numCache>
                <c:formatCode>0%</c:formatCode>
                <c:ptCount val="10"/>
                <c:pt idx="0">
                  <c:v>#N/A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1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D6-4C36-A0AC-E12D82477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98755952"/>
        <c:axId val="998761712"/>
      </c:barChart>
      <c:catAx>
        <c:axId val="998755952"/>
        <c:scaling>
          <c:orientation val="maxMin"/>
        </c:scaling>
        <c:delete val="1"/>
        <c:axPos val="l"/>
        <c:majorTickMark val="none"/>
        <c:minorTickMark val="none"/>
        <c:tickLblPos val="nextTo"/>
        <c:crossAx val="998761712"/>
        <c:crosses val="autoZero"/>
        <c:auto val="1"/>
        <c:lblAlgn val="ctr"/>
        <c:lblOffset val="100"/>
        <c:noMultiLvlLbl val="0"/>
      </c:catAx>
      <c:valAx>
        <c:axId val="998761712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99875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3847827700985"/>
          <c:y val="7.3737513575443669E-2"/>
          <c:w val="0.83906717394004449"/>
          <c:h val="0.76768268668472739"/>
        </c:manualLayout>
      </c:layout>
      <c:bubbleChart>
        <c:varyColors val="0"/>
        <c:ser>
          <c:idx val="4"/>
          <c:order val="0"/>
          <c:tx>
            <c:strRef>
              <c:f>'C0 - Pricing'!$EJ$8</c:f>
              <c:strCache>
                <c:ptCount val="1"/>
                <c:pt idx="0">
                  <c:v>Autre</c:v>
                </c:pt>
              </c:strCache>
            </c:strRef>
          </c:tx>
          <c:spPr>
            <a:solidFill>
              <a:schemeClr val="tx1">
                <a:lumMod val="25000"/>
                <a:lumOff val="75000"/>
                <a:alpha val="69804"/>
              </a:schemeClr>
            </a:solidFill>
            <a:ln w="57150">
              <a:solidFill>
                <a:schemeClr val="tx1">
                  <a:lumMod val="25000"/>
                  <a:lumOff val="75000"/>
                  <a:alpha val="1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Pricing'!$EJ$9:$EJ$150</c:f>
              <c:numCache>
                <c:formatCode>\+0.0%;\-0.0%;\-</c:formatCode>
                <c:ptCount val="142"/>
                <c:pt idx="0">
                  <c:v>-1.3194260602530927E-2</c:v>
                </c:pt>
                <c:pt idx="1">
                  <c:v>3.3893668871537219E-2</c:v>
                </c:pt>
                <c:pt idx="2">
                  <c:v>1.9582171888931965E-2</c:v>
                </c:pt>
                <c:pt idx="3">
                  <c:v>8.4749154683749772E-4</c:v>
                </c:pt>
                <c:pt idx="4">
                  <c:v>1.1117254645437225E-2</c:v>
                </c:pt>
                <c:pt idx="5">
                  <c:v>2.8989942857644557E-3</c:v>
                </c:pt>
                <c:pt idx="6">
                  <c:v>-6.0716176401727218E-3</c:v>
                </c:pt>
                <c:pt idx="7">
                  <c:v>2.6622089197991805E-4</c:v>
                </c:pt>
                <c:pt idx="8">
                  <c:v>3.8352664969156347E-2</c:v>
                </c:pt>
                <c:pt idx="9">
                  <c:v>0</c:v>
                </c:pt>
                <c:pt idx="10">
                  <c:v>-6.1056123041820509E-3</c:v>
                </c:pt>
                <c:pt idx="11">
                  <c:v>8.4564590768265724E-3</c:v>
                </c:pt>
                <c:pt idx="12">
                  <c:v>3.0067072851902577E-3</c:v>
                </c:pt>
                <c:pt idx="13">
                  <c:v>3.608713391917151E-3</c:v>
                </c:pt>
                <c:pt idx="14">
                  <c:v>2.7377708613195884E-2</c:v>
                </c:pt>
                <c:pt idx="15">
                  <c:v>1.0575707344963048E-2</c:v>
                </c:pt>
                <c:pt idx="16">
                  <c:v>-3.2961984700893288E-3</c:v>
                </c:pt>
                <c:pt idx="17">
                  <c:v>-6.0004619874090004E-3</c:v>
                </c:pt>
                <c:pt idx="18">
                  <c:v>4.0651579386670411E-2</c:v>
                </c:pt>
                <c:pt idx="19">
                  <c:v>9.7058762099037743E-2</c:v>
                </c:pt>
                <c:pt idx="20">
                  <c:v>6.8444426641622869E-3</c:v>
                </c:pt>
                <c:pt idx="21">
                  <c:v>#N/A</c:v>
                </c:pt>
                <c:pt idx="22">
                  <c:v>-1.7597388604675301E-2</c:v>
                </c:pt>
                <c:pt idx="23">
                  <c:v>2.4112777776251759E-2</c:v>
                </c:pt>
                <c:pt idx="24">
                  <c:v>8.6262866412547545E-3</c:v>
                </c:pt>
                <c:pt idx="25">
                  <c:v>-3.7327581882931282E-2</c:v>
                </c:pt>
                <c:pt idx="26">
                  <c:v>-2.7408432046643449E-2</c:v>
                </c:pt>
                <c:pt idx="27">
                  <c:v>0</c:v>
                </c:pt>
                <c:pt idx="28">
                  <c:v>1.1592108789635347E-3</c:v>
                </c:pt>
                <c:pt idx="29">
                  <c:v>0</c:v>
                </c:pt>
                <c:pt idx="30">
                  <c:v>#N/A</c:v>
                </c:pt>
                <c:pt idx="31">
                  <c:v>-1.6754270696452078E-2</c:v>
                </c:pt>
                <c:pt idx="32">
                  <c:v>-1.1061376014532831E-2</c:v>
                </c:pt>
                <c:pt idx="33">
                  <c:v>-7.3489278752436604E-3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-1.0084861757459707E-2</c:v>
                </c:pt>
                <c:pt idx="39">
                  <c:v>-1.6661777647403953E-2</c:v>
                </c:pt>
                <c:pt idx="40">
                  <c:v>8.5230447282071964E-3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-7.4695684249354466E-2</c:v>
                </c:pt>
                <c:pt idx="46">
                  <c:v>3.1864673485444417E-2</c:v>
                </c:pt>
                <c:pt idx="47">
                  <c:v>9.0280273086597251E-2</c:v>
                </c:pt>
                <c:pt idx="48">
                  <c:v>2.1058922510519551E-4</c:v>
                </c:pt>
                <c:pt idx="49">
                  <c:v>-1.3591796940176648E-3</c:v>
                </c:pt>
                <c:pt idx="50">
                  <c:v>-7.0240555064335908E-3</c:v>
                </c:pt>
                <c:pt idx="51">
                  <c:v>-1.4057563191153255E-2</c:v>
                </c:pt>
                <c:pt idx="52">
                  <c:v>-5.1033019636803623E-4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1.1066748517263525E-2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5.6004578496442248E-2</c:v>
                </c:pt>
                <c:pt idx="66" formatCode="General">
                  <c:v>7.4362495219106872E-3</c:v>
                </c:pt>
                <c:pt idx="67" formatCode="General">
                  <c:v>-5.1139217387333735E-3</c:v>
                </c:pt>
                <c:pt idx="68" formatCode="General">
                  <c:v>9.0483277240922533E-3</c:v>
                </c:pt>
                <c:pt idx="69" formatCode="General">
                  <c:v>2.5445896702613879E-5</c:v>
                </c:pt>
                <c:pt idx="70" formatCode="General">
                  <c:v>8.0138878577984407E-4</c:v>
                </c:pt>
                <c:pt idx="71" formatCode="General">
                  <c:v>0</c:v>
                </c:pt>
                <c:pt idx="72" formatCode="General">
                  <c:v>2.1821164889253453E-2</c:v>
                </c:pt>
                <c:pt idx="73" formatCode="General">
                  <c:v>-4.1195331537770996E-2</c:v>
                </c:pt>
                <c:pt idx="74" formatCode="General">
                  <c:v>-2.3580515048091666E-2</c:v>
                </c:pt>
                <c:pt idx="75" formatCode="General">
                  <c:v>2.9683045446922796E-2</c:v>
                </c:pt>
                <c:pt idx="76" formatCode="General">
                  <c:v>-4.1410041531203534E-3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-6.0296384264159508E-2</c:v>
                </c:pt>
                <c:pt idx="80" formatCode="General">
                  <c:v>-2.5492323097463299E-2</c:v>
                </c:pt>
                <c:pt idx="81" formatCode="General">
                  <c:v>-8.6833130772708822E-3</c:v>
                </c:pt>
                <c:pt idx="82" formatCode="General">
                  <c:v>5.4166218358884244E-3</c:v>
                </c:pt>
                <c:pt idx="83" formatCode="General">
                  <c:v>#N/A</c:v>
                </c:pt>
                <c:pt idx="84" formatCode="General">
                  <c:v>4.3433451118963795E-3</c:v>
                </c:pt>
                <c:pt idx="85" formatCode="General">
                  <c:v>1.8559607868799954E-3</c:v>
                </c:pt>
                <c:pt idx="86" formatCode="General">
                  <c:v>1.5319289526986912E-2</c:v>
                </c:pt>
                <c:pt idx="87" formatCode="General">
                  <c:v>4.4732742786729007E-2</c:v>
                </c:pt>
                <c:pt idx="88" formatCode="General">
                  <c:v>4.5348214959467503E-2</c:v>
                </c:pt>
                <c:pt idx="89" formatCode="General">
                  <c:v>8.6724017670309239E-2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1.1820326595644914E-2</c:v>
                </c:pt>
                <c:pt idx="93" formatCode="General">
                  <c:v>1.2351953704953456E-2</c:v>
                </c:pt>
                <c:pt idx="94" formatCode="General">
                  <c:v>5.5756900535141041E-2</c:v>
                </c:pt>
                <c:pt idx="95" formatCode="General">
                  <c:v>0</c:v>
                </c:pt>
                <c:pt idx="96" formatCode="General">
                  <c:v>3.4910944678708367E-2</c:v>
                </c:pt>
                <c:pt idx="97" formatCode="General">
                  <c:v>5.9647970895708724E-3</c:v>
                </c:pt>
                <c:pt idx="98" formatCode="General">
                  <c:v>1.6052101985516654E-2</c:v>
                </c:pt>
                <c:pt idx="99" formatCode="General">
                  <c:v>3.0452947776642425E-3</c:v>
                </c:pt>
                <c:pt idx="100" formatCode="General">
                  <c:v>0</c:v>
                </c:pt>
                <c:pt idx="101" formatCode="General">
                  <c:v>5.1412528892372356E-2</c:v>
                </c:pt>
                <c:pt idx="102" formatCode="General">
                  <c:v>6.1695418643343825E-3</c:v>
                </c:pt>
                <c:pt idx="103" formatCode="General">
                  <c:v>8.4856967894322288E-3</c:v>
                </c:pt>
                <c:pt idx="104" formatCode="General">
                  <c:v>4.0862724155430463E-3</c:v>
                </c:pt>
                <c:pt idx="105" formatCode="General">
                  <c:v>1.9066370448123093E-2</c:v>
                </c:pt>
                <c:pt idx="106" formatCode="General">
                  <c:v>3.2573687650984118E-2</c:v>
                </c:pt>
                <c:pt idx="107" formatCode="General">
                  <c:v>#N/A</c:v>
                </c:pt>
                <c:pt idx="108" formatCode="General">
                  <c:v>-4.9351340169626612E-3</c:v>
                </c:pt>
                <c:pt idx="109" formatCode="General">
                  <c:v>-1.0344614244198413E-2</c:v>
                </c:pt>
                <c:pt idx="110" formatCode="General">
                  <c:v>9.65834610653582E-4</c:v>
                </c:pt>
                <c:pt idx="111" formatCode="General">
                  <c:v>-1.8433992046301362E-2</c:v>
                </c:pt>
                <c:pt idx="112" formatCode="General">
                  <c:v>8.8553941663918057E-3</c:v>
                </c:pt>
                <c:pt idx="113" formatCode="General">
                  <c:v>0.10840902431878119</c:v>
                </c:pt>
                <c:pt idx="114" formatCode="General">
                  <c:v>-2.6486518733381814E-5</c:v>
                </c:pt>
                <c:pt idx="115" formatCode="General">
                  <c:v>-3.8012448664807019E-3</c:v>
                </c:pt>
                <c:pt idx="116" formatCode="General">
                  <c:v>1.3532492479431779E-2</c:v>
                </c:pt>
                <c:pt idx="117" formatCode="General">
                  <c:v>-9.9994413719903696E-2</c:v>
                </c:pt>
                <c:pt idx="118" formatCode="General">
                  <c:v>5.3006510974844545E-3</c:v>
                </c:pt>
                <c:pt idx="119" formatCode="General">
                  <c:v>5.1358697928298724E-3</c:v>
                </c:pt>
                <c:pt idx="120" formatCode="General">
                  <c:v>3.7369232390840335E-3</c:v>
                </c:pt>
                <c:pt idx="121" formatCode="General">
                  <c:v>#N/A</c:v>
                </c:pt>
                <c:pt idx="122" formatCode="General">
                  <c:v>9.5642109832863031E-3</c:v>
                </c:pt>
                <c:pt idx="123" formatCode="General">
                  <c:v>1.4602887789850083E-2</c:v>
                </c:pt>
                <c:pt idx="124" formatCode="General">
                  <c:v>-1.7005194319583694E-2</c:v>
                </c:pt>
                <c:pt idx="125" formatCode="General">
                  <c:v>-1.0168753056189028E-2</c:v>
                </c:pt>
                <c:pt idx="126" formatCode="General">
                  <c:v>4.2038776862698413E-3</c:v>
                </c:pt>
                <c:pt idx="127" formatCode="General">
                  <c:v>-1.3091371415516861E-2</c:v>
                </c:pt>
                <c:pt idx="128" formatCode="General">
                  <c:v>2.6855499653735126E-2</c:v>
                </c:pt>
                <c:pt idx="129" formatCode="General">
                  <c:v>0</c:v>
                </c:pt>
                <c:pt idx="130" formatCode="General">
                  <c:v>2.61698957844958E-3</c:v>
                </c:pt>
                <c:pt idx="131" formatCode="General">
                  <c:v>5.7721500996633202E-2</c:v>
                </c:pt>
                <c:pt idx="132" formatCode="General">
                  <c:v>3.2222565987196639E-2</c:v>
                </c:pt>
                <c:pt idx="133" formatCode="General">
                  <c:v>3.0931155847415237E-2</c:v>
                </c:pt>
                <c:pt idx="134" formatCode="General">
                  <c:v>2.1191498403294373E-2</c:v>
                </c:pt>
                <c:pt idx="135" formatCode="General">
                  <c:v>1.1632005639760301E-2</c:v>
                </c:pt>
                <c:pt idx="136" formatCode="General">
                  <c:v>0</c:v>
                </c:pt>
                <c:pt idx="137" formatCode="General">
                  <c:v>-9.5503382411459281E-3</c:v>
                </c:pt>
                <c:pt idx="138" formatCode="General">
                  <c:v>9.7759901681468975E-3</c:v>
                </c:pt>
                <c:pt idx="139" formatCode="General">
                  <c:v>5.3060549365222531E-3</c:v>
                </c:pt>
                <c:pt idx="140" formatCode="General">
                  <c:v>0</c:v>
                </c:pt>
                <c:pt idx="141" formatCode="General">
                  <c:v>5.1882619191045976E-3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0091-418C-A75F-260E10DA5468}"/>
            </c:ext>
          </c:extLst>
        </c:ser>
        <c:ser>
          <c:idx val="0"/>
          <c:order val="1"/>
          <c:tx>
            <c:strRef>
              <c:f>'C0 - Pricing'!$EG$8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Pricing'!$EG$9:$EG$150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091-418C-A75F-260E10DA5468}"/>
            </c:ext>
          </c:extLst>
        </c:ser>
        <c:ser>
          <c:idx val="1"/>
          <c:order val="2"/>
          <c:tx>
            <c:strRef>
              <c:f>'C0 - Pricing'!$EH$8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Pricing'!$EH$9:$EH$150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0091-418C-A75F-260E10DA5468}"/>
            </c:ext>
          </c:extLst>
        </c:ser>
        <c:ser>
          <c:idx val="2"/>
          <c:order val="3"/>
          <c:tx>
            <c:strRef>
              <c:f>'C0 - Pricing'!$EI$8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chemeClr val="accent4"/>
            </a:solidFill>
            <a:ln w="57150">
              <a:solidFill>
                <a:schemeClr val="accent4"/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Pricing'!$EI$9:$EI$150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4.8195885365389657E-2</c:v>
                </c:pt>
                <c:pt idx="54" formatCode="General">
                  <c:v>0</c:v>
                </c:pt>
                <c:pt idx="55" formatCode="General">
                  <c:v>1.2955358700315056E-3</c:v>
                </c:pt>
                <c:pt idx="56" formatCode="General">
                  <c:v>6.0276887826127723E-2</c:v>
                </c:pt>
                <c:pt idx="57" formatCode="General">
                  <c:v>-9.2612058377686823E-3</c:v>
                </c:pt>
                <c:pt idx="58" formatCode="General">
                  <c:v>0</c:v>
                </c:pt>
                <c:pt idx="59" formatCode="General">
                  <c:v>-1.2434587565101185E-2</c:v>
                </c:pt>
                <c:pt idx="60" formatCode="General">
                  <c:v>2.5050208070518165E-2</c:v>
                </c:pt>
                <c:pt idx="61" formatCode="General">
                  <c:v>1.1377025760248571E-3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0091-418C-A75F-260E10DA5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sizeRepresents val="w"/>
        <c:axId val="1334766368"/>
        <c:axId val="1334766848"/>
      </c:bubbleChart>
      <c:valAx>
        <c:axId val="1334766368"/>
        <c:scaling>
          <c:orientation val="minMax"/>
          <c:max val="10"/>
          <c:min val="-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X = Évolution de la</a:t>
                </a:r>
                <a:r>
                  <a:rPr lang="fr-FR" b="1" baseline="0" dirty="0"/>
                  <a:t> distribution numérique en pp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0487860896258523"/>
              <c:y val="0.94538100750677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&quot;pp&quot;;\-0&quot;pp&quot;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848"/>
        <c:crosses val="autoZero"/>
        <c:crossBetween val="midCat"/>
      </c:valAx>
      <c:valAx>
        <c:axId val="1334766848"/>
        <c:scaling>
          <c:orientation val="minMax"/>
          <c:max val="5.000000000000001E-2"/>
          <c:min val="-5.000000000000001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Y = Évolution du prix moyen par litre en %</a:t>
                </a:r>
              </a:p>
            </c:rich>
          </c:tx>
          <c:layout>
            <c:manualLayout>
              <c:xMode val="edge"/>
              <c:yMode val="edge"/>
              <c:x val="0"/>
              <c:y val="0.111921566755379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%;\-0%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679910757401094"/>
          <c:y val="1.8188106553661716E-2"/>
          <c:w val="0.48236799431572569"/>
          <c:h val="6.2152961021360045E-2"/>
        </c:manualLayout>
      </c:layout>
      <c:overlay val="1"/>
      <c:spPr>
        <a:solidFill>
          <a:srgbClr val="FFFFFF">
            <a:alpha val="89804"/>
          </a:srgbClr>
        </a:solidFill>
        <a:ln>
          <a:solidFill>
            <a:schemeClr val="bg1">
              <a:lumMod val="50000"/>
            </a:schemeClr>
          </a:solidFill>
          <a:prstDash val="dash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30196842079472"/>
          <c:y val="3.3465117705227171E-2"/>
          <c:w val="0.45315284517368792"/>
          <c:h val="0.7987024062305964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'C0 - Pricing'!$AZ$8</c:f>
              <c:strCache>
                <c:ptCount val="1"/>
                <c:pt idx="0">
                  <c:v>Indice &lt;80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Pricing'!$AZ$9:$AZ$23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0E-4C75-9F43-FCEFEB9C128B}"/>
            </c:ext>
          </c:extLst>
        </c:ser>
        <c:ser>
          <c:idx val="1"/>
          <c:order val="1"/>
          <c:tx>
            <c:strRef>
              <c:f>'C0 - Pricing'!$BA$8</c:f>
              <c:strCache>
                <c:ptCount val="1"/>
                <c:pt idx="0">
                  <c:v>Indice entre 80 et 95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Pricing'!$BA$9:$BA$23</c:f>
              <c:numCache>
                <c:formatCode>0%</c:formatCode>
                <c:ptCount val="15"/>
                <c:pt idx="0">
                  <c:v>0</c:v>
                </c:pt>
                <c:pt idx="1">
                  <c:v>0.95024875621890548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5.7142857142857143E-3</c:v>
                </c:pt>
                <c:pt idx="7">
                  <c:v>0</c:v>
                </c:pt>
                <c:pt idx="8">
                  <c:v>0</c:v>
                </c:pt>
                <c:pt idx="9">
                  <c:v>0.9910714285714286</c:v>
                </c:pt>
                <c:pt idx="10">
                  <c:v>9.5238095238095233E-2</c:v>
                </c:pt>
                <c:pt idx="11">
                  <c:v>1</c:v>
                </c:pt>
                <c:pt idx="12">
                  <c:v>1.5151515151515152E-2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0E-4C75-9F43-FCEFEB9C128B}"/>
            </c:ext>
          </c:extLst>
        </c:ser>
        <c:ser>
          <c:idx val="2"/>
          <c:order val="2"/>
          <c:tx>
            <c:strRef>
              <c:f>'C0 - Pricing'!$BB$8</c:f>
              <c:strCache>
                <c:ptCount val="1"/>
                <c:pt idx="0">
                  <c:v>Indice entre 95 et 105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Pricing'!$BB$9:$BB$23</c:f>
              <c:numCache>
                <c:formatCode>0%</c:formatCode>
                <c:ptCount val="15"/>
                <c:pt idx="0">
                  <c:v>0</c:v>
                </c:pt>
                <c:pt idx="1">
                  <c:v>4.975124378109453E-2</c:v>
                </c:pt>
                <c:pt idx="2">
                  <c:v>0.37696335078534032</c:v>
                </c:pt>
                <c:pt idx="3">
                  <c:v>0</c:v>
                </c:pt>
                <c:pt idx="4">
                  <c:v>0</c:v>
                </c:pt>
                <c:pt idx="5">
                  <c:v>5.4945054945054949E-3</c:v>
                </c:pt>
                <c:pt idx="6">
                  <c:v>0.99428571428571433</c:v>
                </c:pt>
                <c:pt idx="7">
                  <c:v>0</c:v>
                </c:pt>
                <c:pt idx="8">
                  <c:v>1.5151515151515152E-2</c:v>
                </c:pt>
                <c:pt idx="9">
                  <c:v>8.9285714285714281E-3</c:v>
                </c:pt>
                <c:pt idx="10">
                  <c:v>0.90476190476190477</c:v>
                </c:pt>
                <c:pt idx="11">
                  <c:v>0</c:v>
                </c:pt>
                <c:pt idx="12">
                  <c:v>0.48484848484848486</c:v>
                </c:pt>
                <c:pt idx="13">
                  <c:v>0.16666666666666666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0E-4C75-9F43-FCEFEB9C128B}"/>
            </c:ext>
          </c:extLst>
        </c:ser>
        <c:ser>
          <c:idx val="3"/>
          <c:order val="3"/>
          <c:tx>
            <c:strRef>
              <c:f>'C0 - Pricing'!$BC$8</c:f>
              <c:strCache>
                <c:ptCount val="1"/>
                <c:pt idx="0">
                  <c:v>Indice entre 105 et 120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Pricing'!$BC$9:$BC$23</c:f>
              <c:numCache>
                <c:formatCode>0%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0.62303664921465973</c:v>
                </c:pt>
                <c:pt idx="3">
                  <c:v>1</c:v>
                </c:pt>
                <c:pt idx="4">
                  <c:v>1</c:v>
                </c:pt>
                <c:pt idx="5">
                  <c:v>0.99450549450549453</c:v>
                </c:pt>
                <c:pt idx="6">
                  <c:v>0</c:v>
                </c:pt>
                <c:pt idx="7">
                  <c:v>1</c:v>
                </c:pt>
                <c:pt idx="8">
                  <c:v>0.98484848484848486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0.5</c:v>
                </c:pt>
                <c:pt idx="13">
                  <c:v>0.83333333333333337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0E-4C75-9F43-FCEFEB9C128B}"/>
            </c:ext>
          </c:extLst>
        </c:ser>
        <c:ser>
          <c:idx val="4"/>
          <c:order val="4"/>
          <c:tx>
            <c:strRef>
              <c:f>'C0 - Pricing'!$BD$8</c:f>
              <c:strCache>
                <c:ptCount val="1"/>
                <c:pt idx="0">
                  <c:v>Indice &gt;120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Pricing'!$BD$9:$BD$23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0E-4C75-9F43-FCEFEB9C1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86756383"/>
        <c:axId val="586756863"/>
      </c:barChart>
      <c:catAx>
        <c:axId val="5867563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863"/>
        <c:crosses val="autoZero"/>
        <c:auto val="1"/>
        <c:lblAlgn val="ctr"/>
        <c:lblOffset val="100"/>
        <c:noMultiLvlLbl val="0"/>
      </c:catAx>
      <c:valAx>
        <c:axId val="586756863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'C0 - Pricing'!$BE$8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Pricing'!$BE$9:$BE$23</c:f>
              <c:numCache>
                <c:formatCode>0%</c:formatCode>
                <c:ptCount val="15"/>
                <c:pt idx="0">
                  <c:v>0.9617</c:v>
                </c:pt>
                <c:pt idx="1">
                  <c:v>0.88109999999999999</c:v>
                </c:pt>
                <c:pt idx="2">
                  <c:v>0.84150000000000003</c:v>
                </c:pt>
                <c:pt idx="3">
                  <c:v>0.84150000000000003</c:v>
                </c:pt>
                <c:pt idx="4">
                  <c:v>0.7913</c:v>
                </c:pt>
                <c:pt idx="5">
                  <c:v>0.76349999999999996</c:v>
                </c:pt>
                <c:pt idx="6">
                  <c:v>0.75170000000000003</c:v>
                </c:pt>
                <c:pt idx="7">
                  <c:v>0.59709999999999996</c:v>
                </c:pt>
                <c:pt idx="8">
                  <c:v>0.50070000000000003</c:v>
                </c:pt>
                <c:pt idx="9">
                  <c:v>0.47159999999999996</c:v>
                </c:pt>
                <c:pt idx="10">
                  <c:v>0.46899999999999997</c:v>
                </c:pt>
                <c:pt idx="11">
                  <c:v>0.30649999999999999</c:v>
                </c:pt>
                <c:pt idx="12">
                  <c:v>0.25629999999999997</c:v>
                </c:pt>
                <c:pt idx="13">
                  <c:v>0.1361</c:v>
                </c:pt>
                <c:pt idx="14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F1-44DE-A1C8-3C9A02F0A4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859212624"/>
        <c:axId val="859215504"/>
      </c:barChart>
      <c:catAx>
        <c:axId val="85921262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859215504"/>
        <c:crosses val="autoZero"/>
        <c:auto val="1"/>
        <c:lblAlgn val="ctr"/>
        <c:lblOffset val="100"/>
        <c:noMultiLvlLbl val="0"/>
      </c:catAx>
      <c:valAx>
        <c:axId val="8592155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85921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986491774915553E-2"/>
          <c:y val="0.16209194840912799"/>
          <c:w val="0.97002701645016887"/>
          <c:h val="0.73227301887868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'C0 - Pricing'!$BJ$8</c:f>
              <c:strCache>
                <c:ptCount val="1"/>
                <c:pt idx="0">
                  <c:v>Grants - Whisky Triple Wood - 1.5L moins cher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Pricing'!$BJ$9:$BJ$69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4-4880-A094-95D1F05FE018}"/>
            </c:ext>
          </c:extLst>
        </c:ser>
        <c:ser>
          <c:idx val="1"/>
          <c:order val="1"/>
          <c:tx>
            <c:strRef>
              <c:f>'C0 - Pricing'!$BK$8</c:f>
              <c:strCache>
                <c:ptCount val="1"/>
                <c:pt idx="0">
                  <c:v>Même prix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Pricing'!$BK$9:$BK$69</c:f>
              <c:numCache>
                <c:formatCode>General</c:formatCode>
                <c:ptCount val="61"/>
                <c:pt idx="29">
                  <c:v>0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14-4880-A094-95D1F05FE018}"/>
            </c:ext>
          </c:extLst>
        </c:ser>
        <c:ser>
          <c:idx val="2"/>
          <c:order val="2"/>
          <c:tx>
            <c:strRef>
              <c:f>'C0 - Pricing'!$BL$8</c:f>
              <c:strCache>
                <c:ptCount val="1"/>
                <c:pt idx="0">
                  <c:v>Grants - Whisky Triple Wood - 1.5L plus cher cher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Pricing'!$BL$9:$BL$69</c:f>
              <c:numCache>
                <c:formatCode>General</c:formatCode>
                <c:ptCount val="61"/>
                <c:pt idx="31">
                  <c:v>0</c:v>
                </c:pt>
                <c:pt idx="32">
                  <c:v>1</c:v>
                </c:pt>
                <c:pt idx="33">
                  <c:v>22</c:v>
                </c:pt>
                <c:pt idx="34">
                  <c:v>8</c:v>
                </c:pt>
                <c:pt idx="35">
                  <c:v>9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5</c:v>
                </c:pt>
                <c:pt idx="40">
                  <c:v>16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14-4880-A094-95D1F05FE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44597984"/>
        <c:axId val="844598464"/>
      </c:barChart>
      <c:catAx>
        <c:axId val="84459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4598464"/>
        <c:crosses val="autoZero"/>
        <c:auto val="1"/>
        <c:lblAlgn val="ctr"/>
        <c:lblOffset val="100"/>
        <c:noMultiLvlLbl val="0"/>
      </c:catAx>
      <c:valAx>
        <c:axId val="844598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59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2.6169997267729485E-2"/>
          <c:w val="1"/>
          <c:h val="0.1081459091857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72901786117068"/>
          <c:y val="0.22513387198151602"/>
          <c:w val="0.5885419642776587"/>
          <c:h val="0.5497315537577206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4A-4839-AF7B-EC207948C84F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4A-4839-AF7B-EC207948C84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4A-4839-AF7B-EC207948C84F}"/>
              </c:ext>
            </c:extLst>
          </c:dPt>
          <c:dLbls>
            <c:dLbl>
              <c:idx val="0"/>
              <c:layout>
                <c:manualLayout>
                  <c:x val="0.37678228258483232"/>
                  <c:y val="-0.181277020659717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24A-4839-AF7B-EC207948C84F}"/>
                </c:ext>
              </c:extLst>
            </c:dLbl>
            <c:dLbl>
              <c:idx val="1"/>
              <c:layout>
                <c:manualLayout>
                  <c:x val="-0.35486708630443087"/>
                  <c:y val="0.613117933289773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B24A-4839-AF7B-EC207948C84F}"/>
                </c:ext>
              </c:extLst>
            </c:dLbl>
            <c:dLbl>
              <c:idx val="2"/>
              <c:layout>
                <c:manualLayout>
                  <c:x val="-0.33313083254889342"/>
                  <c:y val="-0.636261986216152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B24A-4839-AF7B-EC207948C8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'C0 - Pricing'!$BJ$7:$BL$7</c:f>
              <c:numCache>
                <c:formatCode>0%</c:formatCode>
                <c:ptCount val="3"/>
                <c:pt idx="0">
                  <c:v>1.5151515151515152E-2</c:v>
                </c:pt>
                <c:pt idx="1">
                  <c:v>1.5151515151515152E-2</c:v>
                </c:pt>
                <c:pt idx="2">
                  <c:v>0.96969696969696972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4A-4839-AF7B-EC207948C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Pricing'!$BY$8</c:f>
              <c:strCache>
                <c:ptCount val="1"/>
                <c:pt idx="0">
                  <c:v>Spread marque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Pricing'!$BY$9:$BY$18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</c:v>
                </c:pt>
                <c:pt idx="5">
                  <c:v>9.0500641848523689E-2</c:v>
                </c:pt>
                <c:pt idx="6">
                  <c:v>#N/A</c:v>
                </c:pt>
                <c:pt idx="7">
                  <c:v>3.0969696969696869E-2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5-43FE-A71D-955055593569}"/>
            </c:ext>
          </c:extLst>
        </c:ser>
        <c:ser>
          <c:idx val="1"/>
          <c:order val="1"/>
          <c:tx>
            <c:strRef>
              <c:f>'C0 - Pricing'!$BZ$8</c:f>
              <c:strCache>
                <c:ptCount val="1"/>
                <c:pt idx="0">
                  <c:v>Spread  cctr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Pricing'!$BZ$9:$BZ$18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2.564102564102555E-3</c:v>
                </c:pt>
                <c:pt idx="3">
                  <c:v>0</c:v>
                </c:pt>
                <c:pt idx="4">
                  <c:v>#N/A</c:v>
                </c:pt>
                <c:pt idx="5">
                  <c:v>#N/A</c:v>
                </c:pt>
                <c:pt idx="6">
                  <c:v>0.16409990940856733</c:v>
                </c:pt>
                <c:pt idx="7">
                  <c:v>#N/A</c:v>
                </c:pt>
                <c:pt idx="8">
                  <c:v>2.8886154567293598E-2</c:v>
                </c:pt>
                <c:pt idx="9">
                  <c:v>8.3556348498364352E-2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5-43FE-A71D-955055593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Pricing'!$BT$8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Pricing'!$BT$9:$BT$18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0.29460000000000003</c:v>
                </c:pt>
                <c:pt idx="5">
                  <c:v>0.111</c:v>
                </c:pt>
                <c:pt idx="6">
                  <c:v>#N/A</c:v>
                </c:pt>
                <c:pt idx="7">
                  <c:v>0.16510000000000002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A-46F7-90E5-4E5B9B4AE432}"/>
            </c:ext>
          </c:extLst>
        </c:ser>
        <c:ser>
          <c:idx val="1"/>
          <c:order val="1"/>
          <c:tx>
            <c:strRef>
              <c:f>'C0 - Pricing'!$BU$8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Pricing'!$BU$9:$BU$18</c:f>
              <c:numCache>
                <c:formatCode>0%</c:formatCode>
                <c:ptCount val="10"/>
                <c:pt idx="0">
                  <c:v>0.47159999999999996</c:v>
                </c:pt>
                <c:pt idx="1">
                  <c:v>0.88109999999999999</c:v>
                </c:pt>
                <c:pt idx="2">
                  <c:v>0.46899999999999997</c:v>
                </c:pt>
                <c:pt idx="3">
                  <c:v>0.75170000000000003</c:v>
                </c:pt>
                <c:pt idx="4">
                  <c:v>#N/A</c:v>
                </c:pt>
                <c:pt idx="5">
                  <c:v>#N/A</c:v>
                </c:pt>
                <c:pt idx="6">
                  <c:v>4.36E-2</c:v>
                </c:pt>
                <c:pt idx="7">
                  <c:v>#N/A</c:v>
                </c:pt>
                <c:pt idx="8">
                  <c:v>0.84150000000000003</c:v>
                </c:pt>
                <c:pt idx="9">
                  <c:v>0.25629999999999997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A-46F7-90E5-4E5B9B4AE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Distributeur'!$R$6</c:f>
              <c:strCache>
                <c:ptCount val="1"/>
                <c:pt idx="0">
                  <c:v>Nb de spiritueux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25400"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Distributeur'!$R$7:$R$25</c:f>
              <c:numCache>
                <c:formatCode>#\ ##0.0</c:formatCode>
                <c:ptCount val="19"/>
                <c:pt idx="0">
                  <c:v>203.38177014531044</c:v>
                </c:pt>
                <c:pt idx="1">
                  <c:v>205.28665785997359</c:v>
                </c:pt>
                <c:pt idx="2">
                  <c:v>203.32100396301189</c:v>
                </c:pt>
                <c:pt idx="3">
                  <c:v>203.27910052910053</c:v>
                </c:pt>
                <c:pt idx="4">
                  <c:v>203.47424042272127</c:v>
                </c:pt>
                <c:pt idx="5">
                  <c:v>203.70805812417439</c:v>
                </c:pt>
                <c:pt idx="6">
                  <c:v>201.1547619047619</c:v>
                </c:pt>
                <c:pt idx="7">
                  <c:v>200.5429326287979</c:v>
                </c:pt>
                <c:pt idx="8">
                  <c:v>201.51783355350065</c:v>
                </c:pt>
                <c:pt idx="9">
                  <c:v>202.38756613756613</c:v>
                </c:pt>
                <c:pt idx="10">
                  <c:v>201.86789960369882</c:v>
                </c:pt>
                <c:pt idx="11">
                  <c:v>201.02377807133422</c:v>
                </c:pt>
                <c:pt idx="12">
                  <c:v>199.65918097754295</c:v>
                </c:pt>
                <c:pt idx="13">
                  <c:v>200.02906208718628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3-48EE-9A6C-6426A9E4C8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78812265427227"/>
          <c:y val="2.7828742826850775E-2"/>
          <c:w val="0.51377138037499803"/>
          <c:h val="0.95290520444686788"/>
        </c:manualLayout>
      </c:layout>
      <c:barChart>
        <c:barDir val="bar"/>
        <c:grouping val="clustered"/>
        <c:varyColors val="0"/>
        <c:ser>
          <c:idx val="6"/>
          <c:order val="6"/>
          <c:tx>
            <c:strRef>
              <c:f>'C0 - Pricing'!$CH$8</c:f>
              <c:strCache>
                <c:ptCount val="1"/>
                <c:pt idx="0">
                  <c:v>Notre marque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Pricing'!$CH$9:$CH$18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81132143"/>
        <c:axId val="1781130703"/>
      </c:barChart>
      <c:barChart>
        <c:barDir val="bar"/>
        <c:grouping val="stacked"/>
        <c:varyColors val="0"/>
        <c:ser>
          <c:idx val="0"/>
          <c:order val="0"/>
          <c:tx>
            <c:strRef>
              <c:f>'C0 - Pricing'!$CB$8</c:f>
              <c:strCache>
                <c:ptCount val="1"/>
                <c:pt idx="0">
                  <c:v>P5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Pricing'!$CB$9:$CB$18</c:f>
              <c:numCache>
                <c:formatCode>"€"#,##0.00_);[Red]\("€"#,##0.00\)</c:formatCode>
                <c:ptCount val="10"/>
                <c:pt idx="0">
                  <c:v>10.44</c:v>
                </c:pt>
                <c:pt idx="1">
                  <c:v>10.49</c:v>
                </c:pt>
                <c:pt idx="2">
                  <c:v>10.6</c:v>
                </c:pt>
                <c:pt idx="3">
                  <c:v>10.7</c:v>
                </c:pt>
                <c:pt idx="4">
                  <c:v>11.43</c:v>
                </c:pt>
                <c:pt idx="5">
                  <c:v>10.58</c:v>
                </c:pt>
                <c:pt idx="6">
                  <c:v>10.453999999999999</c:v>
                </c:pt>
                <c:pt idx="7">
                  <c:v>11.5</c:v>
                </c:pt>
                <c:pt idx="8">
                  <c:v>12.067</c:v>
                </c:pt>
                <c:pt idx="9">
                  <c:v>11.815000000000001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2C-4324-AD63-F65FAFD9DA5F}"/>
            </c:ext>
          </c:extLst>
        </c:ser>
        <c:ser>
          <c:idx val="1"/>
          <c:order val="1"/>
          <c:tx>
            <c:strRef>
              <c:f>'C0 - Pricing'!$CC$8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18,00 €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1FB4A8C-1C0F-4316-9CF9-D99C363F580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5E36C6F-3D94-465F-ABD3-FFA06D970A0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CED879B-D904-4B7F-9FDE-1B735E59652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1309DC7-D60E-4F28-BC6D-DBCB62D1494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1E3F6C9-55C6-4250-9F5F-B90D715192E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FD1AC0B-730D-4A47-A389-A894A14AA3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DDAF106-12ED-4574-AA78-135E6138CEA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8EF3B58-D4D2-4AFC-9709-4CE0D15DD5B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8CBFA30-8793-43E9-B1BA-903D8F5CF94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Pricing'!$CC$9:$CC$18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Pricing'!$BV$9:$BV$23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15,60 €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15,58 €</c:v>
                  </c:pt>
                  <c:pt idx="6">
                    <c:v>15,45 €</c:v>
                  </c:pt>
                  <c:pt idx="7">
                    <c:v>16,50 €</c:v>
                  </c:pt>
                  <c:pt idx="8">
                    <c:v>17,07 €</c:v>
                  </c:pt>
                  <c:pt idx="9">
                    <c:v>16,82 €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362C-4324-AD63-F65FAFD9DA5F}"/>
            </c:ext>
          </c:extLst>
        </c:ser>
        <c:ser>
          <c:idx val="2"/>
          <c:order val="2"/>
          <c:tx>
            <c:strRef>
              <c:f>'C0 - Pricing'!$CD$8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Pricing'!$CD$9:$CD$18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9.9999999999997868E-3</c:v>
                </c:pt>
                <c:pt idx="3">
                  <c:v>0</c:v>
                </c:pt>
                <c:pt idx="4">
                  <c:v>0</c:v>
                </c:pt>
                <c:pt idx="5">
                  <c:v>0.96500000000000163</c:v>
                </c:pt>
                <c:pt idx="6">
                  <c:v>1.0560000000000027</c:v>
                </c:pt>
                <c:pt idx="7">
                  <c:v>0.19000000000000128</c:v>
                </c:pt>
                <c:pt idx="8">
                  <c:v>0.22299999999999898</c:v>
                </c:pt>
                <c:pt idx="9">
                  <c:v>0.47499999999999787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62C-4324-AD63-F65FAFD9DA5F}"/>
            </c:ext>
          </c:extLst>
        </c:ser>
        <c:ser>
          <c:idx val="3"/>
          <c:order val="3"/>
          <c:tx>
            <c:strRef>
              <c:f>'C0 - Pricing'!$CE$8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Pricing'!$CE$9:$CE$18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62C-4324-AD63-F65FAFD9DA5F}"/>
            </c:ext>
          </c:extLst>
        </c:ser>
        <c:ser>
          <c:idx val="4"/>
          <c:order val="4"/>
          <c:tx>
            <c:strRef>
              <c:f>'C0 - Pricing'!$CF$8</c:f>
              <c:strCache>
                <c:ptCount val="1"/>
                <c:pt idx="0">
                  <c:v>P90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Pricing'!$CF$9:$CF$18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3.0000000000001137E-2</c:v>
                </c:pt>
                <c:pt idx="3">
                  <c:v>0</c:v>
                </c:pt>
                <c:pt idx="4">
                  <c:v>0</c:v>
                </c:pt>
                <c:pt idx="5">
                  <c:v>0.44499999999999673</c:v>
                </c:pt>
                <c:pt idx="6">
                  <c:v>1.4799999999999969</c:v>
                </c:pt>
                <c:pt idx="7">
                  <c:v>0.32099999999999795</c:v>
                </c:pt>
                <c:pt idx="8">
                  <c:v>0.26999999999999957</c:v>
                </c:pt>
                <c:pt idx="9">
                  <c:v>0.92999999999999972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62C-4324-AD63-F65FAFD9DA5F}"/>
            </c:ext>
          </c:extLst>
        </c:ser>
        <c:ser>
          <c:idx val="5"/>
          <c:order val="5"/>
          <c:tx>
            <c:strRef>
              <c:f>'C0 - Pricing'!$CG$8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18,67 €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0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DB91067-4A35-42F2-A8E7-E25106A24F5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860ED1-1B5B-4CB8-A5C2-9A754CD6149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B79F94F-517E-49D3-8C57-965C1A74DA1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2E1E232-27E6-4BCF-AB4B-73B990112B0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5120B8D-B296-46C7-800B-8DAB6C833E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8276FC6-74A7-4E57-9627-BFD1666D35D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FBF4E79-64E3-44BA-8260-977992F3E72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AFC9033-51D1-4F67-A8B3-C969E4E628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AAFDDC9-D87D-4DE2-B1CA-825772025C8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Pricing'!$CG$9:$CG$18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Pricing'!$BX$9:$BX$23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15,64 €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16,99 €</c:v>
                  </c:pt>
                  <c:pt idx="6">
                    <c:v>17,99 €</c:v>
                  </c:pt>
                  <c:pt idx="7">
                    <c:v>17,01 €</c:v>
                  </c:pt>
                  <c:pt idx="8">
                    <c:v>17,56 €</c:v>
                  </c:pt>
                  <c:pt idx="9">
                    <c:v>18,22 €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A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6162992"/>
        <c:axId val="1046162032"/>
      </c:barChart>
      <c:catAx>
        <c:axId val="178113214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0703"/>
        <c:crosses val="autoZero"/>
        <c:auto val="1"/>
        <c:lblAlgn val="ctr"/>
        <c:lblOffset val="100"/>
        <c:noMultiLvlLbl val="0"/>
      </c:catAx>
      <c:valAx>
        <c:axId val="1781130703"/>
        <c:scaling>
          <c:orientation val="minMax"/>
          <c:max val="1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2143"/>
        <c:crosses val="autoZero"/>
        <c:crossBetween val="between"/>
      </c:valAx>
      <c:valAx>
        <c:axId val="1046162032"/>
        <c:scaling>
          <c:orientation val="minMax"/>
        </c:scaling>
        <c:delete val="0"/>
        <c:axPos val="b"/>
        <c:numFmt formatCode="&quot;€&quot;#,##0.00_);[Red]\(&quot;€&quot;#,##0.00\)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6162992"/>
        <c:crosses val="max"/>
        <c:crossBetween val="between"/>
      </c:valAx>
      <c:catAx>
        <c:axId val="1046162992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extTo"/>
        <c:crossAx val="104616203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'C0 - Pricing'!$CQ$9:$CQ$3263</c:f>
              <c:numCache>
                <c:formatCode>General</c:formatCode>
                <c:ptCount val="3255"/>
                <c:pt idx="0">
                  <c:v>513</c:v>
                </c:pt>
                <c:pt idx="1">
                  <c:v>154</c:v>
                </c:pt>
                <c:pt idx="2">
                  <c:v>484</c:v>
                </c:pt>
                <c:pt idx="3">
                  <c:v>457</c:v>
                </c:pt>
                <c:pt idx="4">
                  <c:v>503</c:v>
                </c:pt>
                <c:pt idx="5">
                  <c:v>553</c:v>
                </c:pt>
                <c:pt idx="6">
                  <c:v>550</c:v>
                </c:pt>
                <c:pt idx="7">
                  <c:v>563</c:v>
                </c:pt>
                <c:pt idx="8">
                  <c:v>194</c:v>
                </c:pt>
                <c:pt idx="9">
                  <c:v>97</c:v>
                </c:pt>
                <c:pt idx="10">
                  <c:v>247</c:v>
                </c:pt>
                <c:pt idx="11">
                  <c:v>429</c:v>
                </c:pt>
                <c:pt idx="12">
                  <c:v>451</c:v>
                </c:pt>
                <c:pt idx="13">
                  <c:v>407</c:v>
                </c:pt>
                <c:pt idx="14">
                  <c:v>544</c:v>
                </c:pt>
                <c:pt idx="15">
                  <c:v>544</c:v>
                </c:pt>
                <c:pt idx="16">
                  <c:v>379</c:v>
                </c:pt>
                <c:pt idx="17">
                  <c:v>397</c:v>
                </c:pt>
                <c:pt idx="18">
                  <c:v>400</c:v>
                </c:pt>
                <c:pt idx="19">
                  <c:v>460</c:v>
                </c:pt>
                <c:pt idx="20">
                  <c:v>553</c:v>
                </c:pt>
                <c:pt idx="21">
                  <c:v>496</c:v>
                </c:pt>
                <c:pt idx="22">
                  <c:v>430</c:v>
                </c:pt>
                <c:pt idx="23">
                  <c:v>485</c:v>
                </c:pt>
                <c:pt idx="24">
                  <c:v>500</c:v>
                </c:pt>
                <c:pt idx="25">
                  <c:v>451</c:v>
                </c:pt>
                <c:pt idx="26">
                  <c:v>200</c:v>
                </c:pt>
                <c:pt idx="27">
                  <c:v>553</c:v>
                </c:pt>
                <c:pt idx="28">
                  <c:v>553</c:v>
                </c:pt>
                <c:pt idx="29">
                  <c:v>513</c:v>
                </c:pt>
                <c:pt idx="30">
                  <c:v>140</c:v>
                </c:pt>
                <c:pt idx="31">
                  <c:v>359</c:v>
                </c:pt>
                <c:pt idx="32">
                  <c:v>421</c:v>
                </c:pt>
                <c:pt idx="33">
                  <c:v>130</c:v>
                </c:pt>
                <c:pt idx="34">
                  <c:v>77</c:v>
                </c:pt>
                <c:pt idx="35">
                  <c:v>117</c:v>
                </c:pt>
                <c:pt idx="36">
                  <c:v>178</c:v>
                </c:pt>
                <c:pt idx="37">
                  <c:v>89</c:v>
                </c:pt>
                <c:pt idx="38">
                  <c:v>246</c:v>
                </c:pt>
                <c:pt idx="39">
                  <c:v>796</c:v>
                </c:pt>
                <c:pt idx="40">
                  <c:v>511</c:v>
                </c:pt>
                <c:pt idx="41">
                  <c:v>103</c:v>
                </c:pt>
                <c:pt idx="42">
                  <c:v>194</c:v>
                </c:pt>
                <c:pt idx="43">
                  <c:v>194</c:v>
                </c:pt>
                <c:pt idx="44">
                  <c:v>245</c:v>
                </c:pt>
                <c:pt idx="45">
                  <c:v>561</c:v>
                </c:pt>
                <c:pt idx="46">
                  <c:v>219</c:v>
                </c:pt>
                <c:pt idx="47">
                  <c:v>410</c:v>
                </c:pt>
                <c:pt idx="48">
                  <c:v>796</c:v>
                </c:pt>
                <c:pt idx="49">
                  <c:v>498</c:v>
                </c:pt>
                <c:pt idx="50">
                  <c:v>432</c:v>
                </c:pt>
                <c:pt idx="51">
                  <c:v>395</c:v>
                </c:pt>
                <c:pt idx="52">
                  <c:v>484</c:v>
                </c:pt>
                <c:pt idx="53">
                  <c:v>121</c:v>
                </c:pt>
                <c:pt idx="54">
                  <c:v>133</c:v>
                </c:pt>
                <c:pt idx="55">
                  <c:v>150</c:v>
                </c:pt>
                <c:pt idx="56">
                  <c:v>128</c:v>
                </c:pt>
                <c:pt idx="57">
                  <c:v>124</c:v>
                </c:pt>
                <c:pt idx="58">
                  <c:v>91</c:v>
                </c:pt>
                <c:pt idx="59">
                  <c:v>139</c:v>
                </c:pt>
                <c:pt idx="60">
                  <c:v>189</c:v>
                </c:pt>
                <c:pt idx="61">
                  <c:v>83</c:v>
                </c:pt>
                <c:pt idx="62">
                  <c:v>176</c:v>
                </c:pt>
                <c:pt idx="63">
                  <c:v>129</c:v>
                </c:pt>
                <c:pt idx="64">
                  <c:v>95</c:v>
                </c:pt>
                <c:pt idx="65">
                  <c:v>123</c:v>
                </c:pt>
                <c:pt idx="66">
                  <c:v>149</c:v>
                </c:pt>
                <c:pt idx="67">
                  <c:v>133</c:v>
                </c:pt>
                <c:pt idx="68">
                  <c:v>132</c:v>
                </c:pt>
                <c:pt idx="69">
                  <c:v>132</c:v>
                </c:pt>
                <c:pt idx="70">
                  <c:v>129</c:v>
                </c:pt>
                <c:pt idx="71">
                  <c:v>148</c:v>
                </c:pt>
                <c:pt idx="72">
                  <c:v>94</c:v>
                </c:pt>
                <c:pt idx="73">
                  <c:v>110</c:v>
                </c:pt>
                <c:pt idx="74">
                  <c:v>98</c:v>
                </c:pt>
                <c:pt idx="75">
                  <c:v>122</c:v>
                </c:pt>
                <c:pt idx="76">
                  <c:v>151</c:v>
                </c:pt>
                <c:pt idx="77">
                  <c:v>145</c:v>
                </c:pt>
                <c:pt idx="78">
                  <c:v>136</c:v>
                </c:pt>
                <c:pt idx="79">
                  <c:v>125</c:v>
                </c:pt>
                <c:pt idx="80">
                  <c:v>138</c:v>
                </c:pt>
                <c:pt idx="81">
                  <c:v>110</c:v>
                </c:pt>
                <c:pt idx="82">
                  <c:v>126</c:v>
                </c:pt>
                <c:pt idx="83">
                  <c:v>122</c:v>
                </c:pt>
                <c:pt idx="84">
                  <c:v>141</c:v>
                </c:pt>
                <c:pt idx="85">
                  <c:v>134</c:v>
                </c:pt>
                <c:pt idx="86">
                  <c:v>82</c:v>
                </c:pt>
                <c:pt idx="87">
                  <c:v>150</c:v>
                </c:pt>
                <c:pt idx="88">
                  <c:v>252</c:v>
                </c:pt>
                <c:pt idx="89">
                  <c:v>509</c:v>
                </c:pt>
                <c:pt idx="90">
                  <c:v>246</c:v>
                </c:pt>
                <c:pt idx="91">
                  <c:v>480</c:v>
                </c:pt>
                <c:pt idx="92">
                  <c:v>150</c:v>
                </c:pt>
                <c:pt idx="93">
                  <c:v>163</c:v>
                </c:pt>
                <c:pt idx="94">
                  <c:v>166</c:v>
                </c:pt>
                <c:pt idx="95">
                  <c:v>141</c:v>
                </c:pt>
                <c:pt idx="96">
                  <c:v>263</c:v>
                </c:pt>
                <c:pt idx="97">
                  <c:v>213</c:v>
                </c:pt>
                <c:pt idx="98">
                  <c:v>149</c:v>
                </c:pt>
                <c:pt idx="99">
                  <c:v>202</c:v>
                </c:pt>
                <c:pt idx="100">
                  <c:v>181</c:v>
                </c:pt>
                <c:pt idx="101">
                  <c:v>218</c:v>
                </c:pt>
                <c:pt idx="102">
                  <c:v>164</c:v>
                </c:pt>
                <c:pt idx="103">
                  <c:v>131</c:v>
                </c:pt>
                <c:pt idx="104">
                  <c:v>156</c:v>
                </c:pt>
                <c:pt idx="105">
                  <c:v>97</c:v>
                </c:pt>
                <c:pt idx="106">
                  <c:v>178</c:v>
                </c:pt>
                <c:pt idx="107">
                  <c:v>142</c:v>
                </c:pt>
                <c:pt idx="108">
                  <c:v>190</c:v>
                </c:pt>
                <c:pt idx="109">
                  <c:v>257</c:v>
                </c:pt>
                <c:pt idx="110">
                  <c:v>172</c:v>
                </c:pt>
                <c:pt idx="111">
                  <c:v>199</c:v>
                </c:pt>
                <c:pt idx="112">
                  <c:v>180</c:v>
                </c:pt>
                <c:pt idx="113">
                  <c:v>207</c:v>
                </c:pt>
                <c:pt idx="114">
                  <c:v>160</c:v>
                </c:pt>
                <c:pt idx="115">
                  <c:v>145</c:v>
                </c:pt>
                <c:pt idx="116">
                  <c:v>147</c:v>
                </c:pt>
                <c:pt idx="117">
                  <c:v>245</c:v>
                </c:pt>
                <c:pt idx="118">
                  <c:v>207</c:v>
                </c:pt>
                <c:pt idx="119">
                  <c:v>148</c:v>
                </c:pt>
                <c:pt idx="120">
                  <c:v>420</c:v>
                </c:pt>
                <c:pt idx="121">
                  <c:v>149</c:v>
                </c:pt>
                <c:pt idx="122">
                  <c:v>172</c:v>
                </c:pt>
                <c:pt idx="123">
                  <c:v>166</c:v>
                </c:pt>
                <c:pt idx="124">
                  <c:v>184</c:v>
                </c:pt>
                <c:pt idx="125">
                  <c:v>191</c:v>
                </c:pt>
                <c:pt idx="126">
                  <c:v>184</c:v>
                </c:pt>
                <c:pt idx="127">
                  <c:v>152</c:v>
                </c:pt>
                <c:pt idx="128">
                  <c:v>195</c:v>
                </c:pt>
                <c:pt idx="129">
                  <c:v>213</c:v>
                </c:pt>
                <c:pt idx="130">
                  <c:v>141</c:v>
                </c:pt>
                <c:pt idx="131">
                  <c:v>126</c:v>
                </c:pt>
                <c:pt idx="132">
                  <c:v>206</c:v>
                </c:pt>
                <c:pt idx="133">
                  <c:v>204</c:v>
                </c:pt>
                <c:pt idx="134">
                  <c:v>174</c:v>
                </c:pt>
                <c:pt idx="135">
                  <c:v>188</c:v>
                </c:pt>
                <c:pt idx="136">
                  <c:v>126</c:v>
                </c:pt>
                <c:pt idx="137">
                  <c:v>157</c:v>
                </c:pt>
                <c:pt idx="138">
                  <c:v>177</c:v>
                </c:pt>
                <c:pt idx="139">
                  <c:v>125</c:v>
                </c:pt>
                <c:pt idx="140">
                  <c:v>199</c:v>
                </c:pt>
                <c:pt idx="141">
                  <c:v>215</c:v>
                </c:pt>
                <c:pt idx="142">
                  <c:v>159</c:v>
                </c:pt>
                <c:pt idx="143">
                  <c:v>243</c:v>
                </c:pt>
                <c:pt idx="144">
                  <c:v>171</c:v>
                </c:pt>
                <c:pt idx="145">
                  <c:v>146</c:v>
                </c:pt>
                <c:pt idx="146">
                  <c:v>193</c:v>
                </c:pt>
                <c:pt idx="147">
                  <c:v>560</c:v>
                </c:pt>
                <c:pt idx="148">
                  <c:v>252</c:v>
                </c:pt>
                <c:pt idx="149">
                  <c:v>229</c:v>
                </c:pt>
                <c:pt idx="150">
                  <c:v>586</c:v>
                </c:pt>
                <c:pt idx="151">
                  <c:v>422</c:v>
                </c:pt>
                <c:pt idx="152">
                  <c:v>423</c:v>
                </c:pt>
                <c:pt idx="153">
                  <c:v>509</c:v>
                </c:pt>
                <c:pt idx="154">
                  <c:v>230</c:v>
                </c:pt>
                <c:pt idx="155">
                  <c:v>201</c:v>
                </c:pt>
                <c:pt idx="156">
                  <c:v>434</c:v>
                </c:pt>
                <c:pt idx="157">
                  <c:v>248</c:v>
                </c:pt>
                <c:pt idx="158">
                  <c:v>193</c:v>
                </c:pt>
                <c:pt idx="159">
                  <c:v>505</c:v>
                </c:pt>
                <c:pt idx="160">
                  <c:v>474</c:v>
                </c:pt>
                <c:pt idx="161">
                  <c:v>244</c:v>
                </c:pt>
                <c:pt idx="162">
                  <c:v>554</c:v>
                </c:pt>
                <c:pt idx="163">
                  <c:v>246</c:v>
                </c:pt>
                <c:pt idx="164">
                  <c:v>115</c:v>
                </c:pt>
                <c:pt idx="165">
                  <c:v>101</c:v>
                </c:pt>
                <c:pt idx="166">
                  <c:v>194</c:v>
                </c:pt>
                <c:pt idx="167">
                  <c:v>107</c:v>
                </c:pt>
                <c:pt idx="168">
                  <c:v>416</c:v>
                </c:pt>
                <c:pt idx="169">
                  <c:v>469</c:v>
                </c:pt>
                <c:pt idx="170">
                  <c:v>194</c:v>
                </c:pt>
                <c:pt idx="171">
                  <c:v>467</c:v>
                </c:pt>
                <c:pt idx="172">
                  <c:v>247</c:v>
                </c:pt>
                <c:pt idx="173">
                  <c:v>194</c:v>
                </c:pt>
                <c:pt idx="174">
                  <c:v>245</c:v>
                </c:pt>
                <c:pt idx="175">
                  <c:v>192</c:v>
                </c:pt>
                <c:pt idx="176">
                  <c:v>192</c:v>
                </c:pt>
                <c:pt idx="177">
                  <c:v>438</c:v>
                </c:pt>
                <c:pt idx="178">
                  <c:v>514</c:v>
                </c:pt>
                <c:pt idx="179">
                  <c:v>449</c:v>
                </c:pt>
                <c:pt idx="180">
                  <c:v>480</c:v>
                </c:pt>
                <c:pt idx="181">
                  <c:v>250</c:v>
                </c:pt>
                <c:pt idx="182">
                  <c:v>246</c:v>
                </c:pt>
                <c:pt idx="183">
                  <c:v>247</c:v>
                </c:pt>
                <c:pt idx="184">
                  <c:v>194</c:v>
                </c:pt>
                <c:pt idx="185">
                  <c:v>492</c:v>
                </c:pt>
                <c:pt idx="186">
                  <c:v>430</c:v>
                </c:pt>
                <c:pt idx="187">
                  <c:v>246</c:v>
                </c:pt>
                <c:pt idx="188">
                  <c:v>559</c:v>
                </c:pt>
                <c:pt idx="189">
                  <c:v>403</c:v>
                </c:pt>
                <c:pt idx="190">
                  <c:v>525</c:v>
                </c:pt>
                <c:pt idx="191">
                  <c:v>469</c:v>
                </c:pt>
                <c:pt idx="192">
                  <c:v>500</c:v>
                </c:pt>
                <c:pt idx="193">
                  <c:v>531</c:v>
                </c:pt>
                <c:pt idx="194">
                  <c:v>473</c:v>
                </c:pt>
                <c:pt idx="195">
                  <c:v>493</c:v>
                </c:pt>
                <c:pt idx="196">
                  <c:v>246</c:v>
                </c:pt>
                <c:pt idx="197">
                  <c:v>499</c:v>
                </c:pt>
                <c:pt idx="198">
                  <c:v>379</c:v>
                </c:pt>
                <c:pt idx="199">
                  <c:v>432</c:v>
                </c:pt>
                <c:pt idx="200">
                  <c:v>474</c:v>
                </c:pt>
                <c:pt idx="201">
                  <c:v>125</c:v>
                </c:pt>
                <c:pt idx="202">
                  <c:v>523</c:v>
                </c:pt>
                <c:pt idx="203">
                  <c:v>516</c:v>
                </c:pt>
                <c:pt idx="204">
                  <c:v>499</c:v>
                </c:pt>
                <c:pt idx="205">
                  <c:v>548</c:v>
                </c:pt>
                <c:pt idx="206">
                  <c:v>206</c:v>
                </c:pt>
                <c:pt idx="207">
                  <c:v>417</c:v>
                </c:pt>
                <c:pt idx="208">
                  <c:v>194</c:v>
                </c:pt>
                <c:pt idx="209">
                  <c:v>527</c:v>
                </c:pt>
                <c:pt idx="210">
                  <c:v>361</c:v>
                </c:pt>
                <c:pt idx="211">
                  <c:v>343</c:v>
                </c:pt>
                <c:pt idx="212">
                  <c:v>217</c:v>
                </c:pt>
                <c:pt idx="213">
                  <c:v>131</c:v>
                </c:pt>
                <c:pt idx="214">
                  <c:v>264</c:v>
                </c:pt>
                <c:pt idx="215">
                  <c:v>333</c:v>
                </c:pt>
                <c:pt idx="216">
                  <c:v>199</c:v>
                </c:pt>
                <c:pt idx="217">
                  <c:v>336</c:v>
                </c:pt>
                <c:pt idx="218">
                  <c:v>341</c:v>
                </c:pt>
                <c:pt idx="219">
                  <c:v>277</c:v>
                </c:pt>
                <c:pt idx="220">
                  <c:v>223</c:v>
                </c:pt>
                <c:pt idx="221">
                  <c:v>133</c:v>
                </c:pt>
                <c:pt idx="222">
                  <c:v>327</c:v>
                </c:pt>
                <c:pt idx="223">
                  <c:v>245</c:v>
                </c:pt>
                <c:pt idx="224">
                  <c:v>236</c:v>
                </c:pt>
                <c:pt idx="225">
                  <c:v>280</c:v>
                </c:pt>
                <c:pt idx="226">
                  <c:v>335</c:v>
                </c:pt>
                <c:pt idx="227">
                  <c:v>347</c:v>
                </c:pt>
                <c:pt idx="228">
                  <c:v>322</c:v>
                </c:pt>
                <c:pt idx="229">
                  <c:v>256</c:v>
                </c:pt>
                <c:pt idx="230">
                  <c:v>267</c:v>
                </c:pt>
                <c:pt idx="231">
                  <c:v>264</c:v>
                </c:pt>
                <c:pt idx="232">
                  <c:v>303</c:v>
                </c:pt>
                <c:pt idx="233">
                  <c:v>172</c:v>
                </c:pt>
                <c:pt idx="234">
                  <c:v>282</c:v>
                </c:pt>
                <c:pt idx="235">
                  <c:v>256</c:v>
                </c:pt>
                <c:pt idx="236">
                  <c:v>295</c:v>
                </c:pt>
                <c:pt idx="237">
                  <c:v>298</c:v>
                </c:pt>
                <c:pt idx="238">
                  <c:v>330</c:v>
                </c:pt>
                <c:pt idx="239">
                  <c:v>318</c:v>
                </c:pt>
                <c:pt idx="240">
                  <c:v>330</c:v>
                </c:pt>
                <c:pt idx="241">
                  <c:v>217</c:v>
                </c:pt>
                <c:pt idx="242">
                  <c:v>370</c:v>
                </c:pt>
                <c:pt idx="243">
                  <c:v>294</c:v>
                </c:pt>
                <c:pt idx="244">
                  <c:v>350</c:v>
                </c:pt>
                <c:pt idx="245">
                  <c:v>331</c:v>
                </c:pt>
                <c:pt idx="246">
                  <c:v>294</c:v>
                </c:pt>
                <c:pt idx="247">
                  <c:v>321</c:v>
                </c:pt>
                <c:pt idx="248">
                  <c:v>286</c:v>
                </c:pt>
                <c:pt idx="249">
                  <c:v>258</c:v>
                </c:pt>
                <c:pt idx="250">
                  <c:v>273</c:v>
                </c:pt>
                <c:pt idx="251">
                  <c:v>248</c:v>
                </c:pt>
                <c:pt idx="252">
                  <c:v>255</c:v>
                </c:pt>
                <c:pt idx="253">
                  <c:v>251</c:v>
                </c:pt>
                <c:pt idx="254">
                  <c:v>244</c:v>
                </c:pt>
                <c:pt idx="255">
                  <c:v>358</c:v>
                </c:pt>
                <c:pt idx="256">
                  <c:v>299</c:v>
                </c:pt>
                <c:pt idx="257">
                  <c:v>300</c:v>
                </c:pt>
                <c:pt idx="258">
                  <c:v>292</c:v>
                </c:pt>
                <c:pt idx="259">
                  <c:v>163</c:v>
                </c:pt>
                <c:pt idx="260">
                  <c:v>339</c:v>
                </c:pt>
                <c:pt idx="261">
                  <c:v>316</c:v>
                </c:pt>
                <c:pt idx="262">
                  <c:v>246</c:v>
                </c:pt>
                <c:pt idx="263">
                  <c:v>296</c:v>
                </c:pt>
                <c:pt idx="264">
                  <c:v>282</c:v>
                </c:pt>
                <c:pt idx="265">
                  <c:v>336</c:v>
                </c:pt>
                <c:pt idx="266">
                  <c:v>251</c:v>
                </c:pt>
                <c:pt idx="267">
                  <c:v>220</c:v>
                </c:pt>
                <c:pt idx="268">
                  <c:v>361</c:v>
                </c:pt>
                <c:pt idx="269">
                  <c:v>368</c:v>
                </c:pt>
                <c:pt idx="270">
                  <c:v>247</c:v>
                </c:pt>
                <c:pt idx="271">
                  <c:v>357</c:v>
                </c:pt>
                <c:pt idx="272">
                  <c:v>306</c:v>
                </c:pt>
                <c:pt idx="273">
                  <c:v>231</c:v>
                </c:pt>
                <c:pt idx="274">
                  <c:v>200</c:v>
                </c:pt>
                <c:pt idx="275">
                  <c:v>192</c:v>
                </c:pt>
                <c:pt idx="276">
                  <c:v>324</c:v>
                </c:pt>
                <c:pt idx="277">
                  <c:v>254</c:v>
                </c:pt>
                <c:pt idx="278">
                  <c:v>273</c:v>
                </c:pt>
                <c:pt idx="279">
                  <c:v>236</c:v>
                </c:pt>
                <c:pt idx="280">
                  <c:v>286</c:v>
                </c:pt>
                <c:pt idx="281">
                  <c:v>289</c:v>
                </c:pt>
                <c:pt idx="282">
                  <c:v>279</c:v>
                </c:pt>
                <c:pt idx="283">
                  <c:v>249</c:v>
                </c:pt>
                <c:pt idx="284">
                  <c:v>337</c:v>
                </c:pt>
                <c:pt idx="285">
                  <c:v>306</c:v>
                </c:pt>
                <c:pt idx="286">
                  <c:v>214</c:v>
                </c:pt>
                <c:pt idx="287">
                  <c:v>336</c:v>
                </c:pt>
                <c:pt idx="288">
                  <c:v>266</c:v>
                </c:pt>
                <c:pt idx="289">
                  <c:v>395</c:v>
                </c:pt>
                <c:pt idx="290">
                  <c:v>283</c:v>
                </c:pt>
                <c:pt idx="291">
                  <c:v>334</c:v>
                </c:pt>
                <c:pt idx="292">
                  <c:v>199</c:v>
                </c:pt>
                <c:pt idx="293">
                  <c:v>308</c:v>
                </c:pt>
                <c:pt idx="294">
                  <c:v>288</c:v>
                </c:pt>
                <c:pt idx="295">
                  <c:v>309</c:v>
                </c:pt>
                <c:pt idx="296">
                  <c:v>274</c:v>
                </c:pt>
                <c:pt idx="297">
                  <c:v>299</c:v>
                </c:pt>
                <c:pt idx="298">
                  <c:v>273</c:v>
                </c:pt>
                <c:pt idx="299">
                  <c:v>205</c:v>
                </c:pt>
                <c:pt idx="300">
                  <c:v>337</c:v>
                </c:pt>
                <c:pt idx="301">
                  <c:v>285</c:v>
                </c:pt>
                <c:pt idx="302">
                  <c:v>376</c:v>
                </c:pt>
                <c:pt idx="303">
                  <c:v>339</c:v>
                </c:pt>
                <c:pt idx="304">
                  <c:v>317</c:v>
                </c:pt>
                <c:pt idx="305">
                  <c:v>127</c:v>
                </c:pt>
                <c:pt idx="306">
                  <c:v>220</c:v>
                </c:pt>
                <c:pt idx="307">
                  <c:v>380</c:v>
                </c:pt>
                <c:pt idx="308">
                  <c:v>177</c:v>
                </c:pt>
                <c:pt idx="309">
                  <c:v>193</c:v>
                </c:pt>
                <c:pt idx="310">
                  <c:v>225</c:v>
                </c:pt>
                <c:pt idx="311">
                  <c:v>178</c:v>
                </c:pt>
                <c:pt idx="312">
                  <c:v>212</c:v>
                </c:pt>
                <c:pt idx="313">
                  <c:v>179</c:v>
                </c:pt>
                <c:pt idx="314">
                  <c:v>311</c:v>
                </c:pt>
                <c:pt idx="315">
                  <c:v>347</c:v>
                </c:pt>
                <c:pt idx="316">
                  <c:v>345</c:v>
                </c:pt>
                <c:pt idx="317">
                  <c:v>316</c:v>
                </c:pt>
                <c:pt idx="318">
                  <c:v>304</c:v>
                </c:pt>
                <c:pt idx="319">
                  <c:v>273</c:v>
                </c:pt>
                <c:pt idx="320">
                  <c:v>348</c:v>
                </c:pt>
                <c:pt idx="321">
                  <c:v>247</c:v>
                </c:pt>
                <c:pt idx="322">
                  <c:v>391</c:v>
                </c:pt>
                <c:pt idx="323">
                  <c:v>239</c:v>
                </c:pt>
                <c:pt idx="324">
                  <c:v>373</c:v>
                </c:pt>
                <c:pt idx="325">
                  <c:v>336</c:v>
                </c:pt>
                <c:pt idx="326">
                  <c:v>327</c:v>
                </c:pt>
                <c:pt idx="327">
                  <c:v>196</c:v>
                </c:pt>
                <c:pt idx="328">
                  <c:v>369</c:v>
                </c:pt>
                <c:pt idx="329">
                  <c:v>297</c:v>
                </c:pt>
                <c:pt idx="330">
                  <c:v>245</c:v>
                </c:pt>
                <c:pt idx="331">
                  <c:v>262</c:v>
                </c:pt>
                <c:pt idx="332">
                  <c:v>405</c:v>
                </c:pt>
                <c:pt idx="333">
                  <c:v>134</c:v>
                </c:pt>
                <c:pt idx="334">
                  <c:v>251</c:v>
                </c:pt>
                <c:pt idx="335">
                  <c:v>289</c:v>
                </c:pt>
                <c:pt idx="336">
                  <c:v>223</c:v>
                </c:pt>
                <c:pt idx="337">
                  <c:v>204</c:v>
                </c:pt>
                <c:pt idx="338">
                  <c:v>243</c:v>
                </c:pt>
                <c:pt idx="339">
                  <c:v>274</c:v>
                </c:pt>
                <c:pt idx="340">
                  <c:v>295</c:v>
                </c:pt>
                <c:pt idx="341">
                  <c:v>226</c:v>
                </c:pt>
                <c:pt idx="342">
                  <c:v>263</c:v>
                </c:pt>
                <c:pt idx="343">
                  <c:v>368</c:v>
                </c:pt>
                <c:pt idx="344">
                  <c:v>181</c:v>
                </c:pt>
                <c:pt idx="345">
                  <c:v>268</c:v>
                </c:pt>
                <c:pt idx="346">
                  <c:v>358</c:v>
                </c:pt>
                <c:pt idx="347">
                  <c:v>253</c:v>
                </c:pt>
                <c:pt idx="348">
                  <c:v>280</c:v>
                </c:pt>
                <c:pt idx="349">
                  <c:v>264</c:v>
                </c:pt>
                <c:pt idx="350">
                  <c:v>372</c:v>
                </c:pt>
                <c:pt idx="351">
                  <c:v>296</c:v>
                </c:pt>
                <c:pt idx="352">
                  <c:v>269</c:v>
                </c:pt>
                <c:pt idx="353">
                  <c:v>270</c:v>
                </c:pt>
                <c:pt idx="354">
                  <c:v>196</c:v>
                </c:pt>
                <c:pt idx="355">
                  <c:v>280</c:v>
                </c:pt>
                <c:pt idx="356">
                  <c:v>246</c:v>
                </c:pt>
                <c:pt idx="357">
                  <c:v>317</c:v>
                </c:pt>
                <c:pt idx="358">
                  <c:v>254</c:v>
                </c:pt>
                <c:pt idx="359">
                  <c:v>308</c:v>
                </c:pt>
                <c:pt idx="360">
                  <c:v>272</c:v>
                </c:pt>
                <c:pt idx="361">
                  <c:v>186</c:v>
                </c:pt>
                <c:pt idx="362">
                  <c:v>256</c:v>
                </c:pt>
                <c:pt idx="363">
                  <c:v>192</c:v>
                </c:pt>
                <c:pt idx="364">
                  <c:v>350</c:v>
                </c:pt>
                <c:pt idx="365">
                  <c:v>308</c:v>
                </c:pt>
                <c:pt idx="366">
                  <c:v>164</c:v>
                </c:pt>
                <c:pt idx="367">
                  <c:v>265</c:v>
                </c:pt>
                <c:pt idx="368">
                  <c:v>345</c:v>
                </c:pt>
                <c:pt idx="369">
                  <c:v>235</c:v>
                </c:pt>
                <c:pt idx="370">
                  <c:v>273</c:v>
                </c:pt>
                <c:pt idx="371">
                  <c:v>245</c:v>
                </c:pt>
                <c:pt idx="372">
                  <c:v>193</c:v>
                </c:pt>
                <c:pt idx="373">
                  <c:v>343</c:v>
                </c:pt>
                <c:pt idx="374">
                  <c:v>377</c:v>
                </c:pt>
                <c:pt idx="375">
                  <c:v>297</c:v>
                </c:pt>
                <c:pt idx="376">
                  <c:v>350</c:v>
                </c:pt>
                <c:pt idx="377">
                  <c:v>275</c:v>
                </c:pt>
                <c:pt idx="378">
                  <c:v>333</c:v>
                </c:pt>
                <c:pt idx="379">
                  <c:v>177</c:v>
                </c:pt>
                <c:pt idx="380">
                  <c:v>381</c:v>
                </c:pt>
                <c:pt idx="381">
                  <c:v>279</c:v>
                </c:pt>
                <c:pt idx="382">
                  <c:v>247</c:v>
                </c:pt>
                <c:pt idx="383">
                  <c:v>260</c:v>
                </c:pt>
                <c:pt idx="384">
                  <c:v>239</c:v>
                </c:pt>
                <c:pt idx="385">
                  <c:v>245</c:v>
                </c:pt>
                <c:pt idx="386">
                  <c:v>365</c:v>
                </c:pt>
                <c:pt idx="387">
                  <c:v>182</c:v>
                </c:pt>
                <c:pt idx="388">
                  <c:v>202</c:v>
                </c:pt>
                <c:pt idx="389">
                  <c:v>245</c:v>
                </c:pt>
                <c:pt idx="390">
                  <c:v>291</c:v>
                </c:pt>
                <c:pt idx="391">
                  <c:v>267</c:v>
                </c:pt>
                <c:pt idx="392">
                  <c:v>310</c:v>
                </c:pt>
                <c:pt idx="393">
                  <c:v>295</c:v>
                </c:pt>
                <c:pt idx="394">
                  <c:v>315</c:v>
                </c:pt>
                <c:pt idx="395">
                  <c:v>235</c:v>
                </c:pt>
                <c:pt idx="396">
                  <c:v>334</c:v>
                </c:pt>
                <c:pt idx="397">
                  <c:v>356</c:v>
                </c:pt>
                <c:pt idx="398">
                  <c:v>212</c:v>
                </c:pt>
                <c:pt idx="399">
                  <c:v>364</c:v>
                </c:pt>
                <c:pt idx="400">
                  <c:v>343</c:v>
                </c:pt>
                <c:pt idx="401">
                  <c:v>357</c:v>
                </c:pt>
                <c:pt idx="402">
                  <c:v>277</c:v>
                </c:pt>
                <c:pt idx="403">
                  <c:v>217</c:v>
                </c:pt>
                <c:pt idx="404">
                  <c:v>329</c:v>
                </c:pt>
                <c:pt idx="405">
                  <c:v>221</c:v>
                </c:pt>
                <c:pt idx="406">
                  <c:v>281</c:v>
                </c:pt>
                <c:pt idx="407">
                  <c:v>258</c:v>
                </c:pt>
                <c:pt idx="408">
                  <c:v>204</c:v>
                </c:pt>
                <c:pt idx="409">
                  <c:v>328</c:v>
                </c:pt>
                <c:pt idx="410">
                  <c:v>245</c:v>
                </c:pt>
                <c:pt idx="411">
                  <c:v>315</c:v>
                </c:pt>
                <c:pt idx="412">
                  <c:v>289</c:v>
                </c:pt>
                <c:pt idx="413">
                  <c:v>353</c:v>
                </c:pt>
                <c:pt idx="414">
                  <c:v>261</c:v>
                </c:pt>
                <c:pt idx="415">
                  <c:v>283</c:v>
                </c:pt>
                <c:pt idx="416">
                  <c:v>312</c:v>
                </c:pt>
                <c:pt idx="417">
                  <c:v>290</c:v>
                </c:pt>
                <c:pt idx="418">
                  <c:v>351</c:v>
                </c:pt>
                <c:pt idx="419">
                  <c:v>396</c:v>
                </c:pt>
                <c:pt idx="420">
                  <c:v>276</c:v>
                </c:pt>
                <c:pt idx="421">
                  <c:v>292</c:v>
                </c:pt>
                <c:pt idx="422">
                  <c:v>279</c:v>
                </c:pt>
                <c:pt idx="423">
                  <c:v>245</c:v>
                </c:pt>
                <c:pt idx="424">
                  <c:v>285</c:v>
                </c:pt>
                <c:pt idx="425">
                  <c:v>124</c:v>
                </c:pt>
                <c:pt idx="426">
                  <c:v>177</c:v>
                </c:pt>
                <c:pt idx="427">
                  <c:v>190</c:v>
                </c:pt>
                <c:pt idx="428">
                  <c:v>217</c:v>
                </c:pt>
                <c:pt idx="429">
                  <c:v>297</c:v>
                </c:pt>
                <c:pt idx="430">
                  <c:v>335</c:v>
                </c:pt>
                <c:pt idx="431">
                  <c:v>254</c:v>
                </c:pt>
                <c:pt idx="432">
                  <c:v>311</c:v>
                </c:pt>
                <c:pt idx="433">
                  <c:v>251</c:v>
                </c:pt>
                <c:pt idx="434">
                  <c:v>271</c:v>
                </c:pt>
                <c:pt idx="435">
                  <c:v>272</c:v>
                </c:pt>
                <c:pt idx="436">
                  <c:v>299</c:v>
                </c:pt>
                <c:pt idx="437">
                  <c:v>256</c:v>
                </c:pt>
                <c:pt idx="438">
                  <c:v>344</c:v>
                </c:pt>
                <c:pt idx="439">
                  <c:v>215</c:v>
                </c:pt>
                <c:pt idx="440">
                  <c:v>209</c:v>
                </c:pt>
                <c:pt idx="441">
                  <c:v>356</c:v>
                </c:pt>
                <c:pt idx="442">
                  <c:v>298</c:v>
                </c:pt>
                <c:pt idx="443">
                  <c:v>187</c:v>
                </c:pt>
                <c:pt idx="444">
                  <c:v>251</c:v>
                </c:pt>
                <c:pt idx="445">
                  <c:v>328</c:v>
                </c:pt>
                <c:pt idx="446">
                  <c:v>209</c:v>
                </c:pt>
                <c:pt idx="447">
                  <c:v>364</c:v>
                </c:pt>
                <c:pt idx="448">
                  <c:v>298</c:v>
                </c:pt>
                <c:pt idx="449">
                  <c:v>325</c:v>
                </c:pt>
                <c:pt idx="450">
                  <c:v>236</c:v>
                </c:pt>
                <c:pt idx="451">
                  <c:v>373</c:v>
                </c:pt>
                <c:pt idx="452">
                  <c:v>288</c:v>
                </c:pt>
                <c:pt idx="453">
                  <c:v>218</c:v>
                </c:pt>
                <c:pt idx="454">
                  <c:v>336</c:v>
                </c:pt>
                <c:pt idx="455">
                  <c:v>268</c:v>
                </c:pt>
                <c:pt idx="456">
                  <c:v>245</c:v>
                </c:pt>
                <c:pt idx="457">
                  <c:v>370</c:v>
                </c:pt>
                <c:pt idx="458">
                  <c:v>286</c:v>
                </c:pt>
                <c:pt idx="459">
                  <c:v>275</c:v>
                </c:pt>
                <c:pt idx="460">
                  <c:v>367</c:v>
                </c:pt>
                <c:pt idx="461">
                  <c:v>239</c:v>
                </c:pt>
                <c:pt idx="462">
                  <c:v>294</c:v>
                </c:pt>
                <c:pt idx="463">
                  <c:v>274</c:v>
                </c:pt>
                <c:pt idx="464">
                  <c:v>308</c:v>
                </c:pt>
                <c:pt idx="465">
                  <c:v>132</c:v>
                </c:pt>
                <c:pt idx="466">
                  <c:v>305</c:v>
                </c:pt>
                <c:pt idx="467">
                  <c:v>216</c:v>
                </c:pt>
                <c:pt idx="468">
                  <c:v>348</c:v>
                </c:pt>
                <c:pt idx="469">
                  <c:v>193</c:v>
                </c:pt>
                <c:pt idx="470">
                  <c:v>226</c:v>
                </c:pt>
                <c:pt idx="471">
                  <c:v>296</c:v>
                </c:pt>
                <c:pt idx="472">
                  <c:v>227</c:v>
                </c:pt>
                <c:pt idx="473">
                  <c:v>258</c:v>
                </c:pt>
                <c:pt idx="474">
                  <c:v>281</c:v>
                </c:pt>
                <c:pt idx="475">
                  <c:v>289</c:v>
                </c:pt>
                <c:pt idx="476">
                  <c:v>315</c:v>
                </c:pt>
                <c:pt idx="477">
                  <c:v>229</c:v>
                </c:pt>
                <c:pt idx="478">
                  <c:v>256</c:v>
                </c:pt>
                <c:pt idx="479">
                  <c:v>265</c:v>
                </c:pt>
                <c:pt idx="480">
                  <c:v>365</c:v>
                </c:pt>
                <c:pt idx="481">
                  <c:v>388</c:v>
                </c:pt>
                <c:pt idx="482">
                  <c:v>254</c:v>
                </c:pt>
                <c:pt idx="483">
                  <c:v>298</c:v>
                </c:pt>
                <c:pt idx="484">
                  <c:v>218</c:v>
                </c:pt>
                <c:pt idx="485">
                  <c:v>171</c:v>
                </c:pt>
                <c:pt idx="486">
                  <c:v>257</c:v>
                </c:pt>
                <c:pt idx="487">
                  <c:v>266</c:v>
                </c:pt>
                <c:pt idx="488">
                  <c:v>274</c:v>
                </c:pt>
                <c:pt idx="489">
                  <c:v>374</c:v>
                </c:pt>
                <c:pt idx="490">
                  <c:v>271</c:v>
                </c:pt>
                <c:pt idx="491">
                  <c:v>234</c:v>
                </c:pt>
                <c:pt idx="492">
                  <c:v>309</c:v>
                </c:pt>
                <c:pt idx="493">
                  <c:v>170</c:v>
                </c:pt>
                <c:pt idx="494">
                  <c:v>193</c:v>
                </c:pt>
                <c:pt idx="495">
                  <c:v>276</c:v>
                </c:pt>
                <c:pt idx="496">
                  <c:v>352</c:v>
                </c:pt>
                <c:pt idx="497">
                  <c:v>376</c:v>
                </c:pt>
                <c:pt idx="498">
                  <c:v>362</c:v>
                </c:pt>
                <c:pt idx="499">
                  <c:v>372</c:v>
                </c:pt>
                <c:pt idx="500">
                  <c:v>374</c:v>
                </c:pt>
                <c:pt idx="501">
                  <c:v>345</c:v>
                </c:pt>
                <c:pt idx="502">
                  <c:v>226</c:v>
                </c:pt>
                <c:pt idx="503">
                  <c:v>241</c:v>
                </c:pt>
                <c:pt idx="504">
                  <c:v>247</c:v>
                </c:pt>
                <c:pt idx="505">
                  <c:v>181</c:v>
                </c:pt>
                <c:pt idx="506">
                  <c:v>200</c:v>
                </c:pt>
                <c:pt idx="507">
                  <c:v>210</c:v>
                </c:pt>
                <c:pt idx="508">
                  <c:v>296</c:v>
                </c:pt>
                <c:pt idx="509">
                  <c:v>281</c:v>
                </c:pt>
                <c:pt idx="510">
                  <c:v>267</c:v>
                </c:pt>
                <c:pt idx="511">
                  <c:v>305</c:v>
                </c:pt>
                <c:pt idx="512">
                  <c:v>317</c:v>
                </c:pt>
                <c:pt idx="513">
                  <c:v>359</c:v>
                </c:pt>
                <c:pt idx="514">
                  <c:v>224</c:v>
                </c:pt>
                <c:pt idx="515">
                  <c:v>299</c:v>
                </c:pt>
                <c:pt idx="516">
                  <c:v>317</c:v>
                </c:pt>
                <c:pt idx="517">
                  <c:v>198</c:v>
                </c:pt>
                <c:pt idx="518">
                  <c:v>200</c:v>
                </c:pt>
                <c:pt idx="519">
                  <c:v>193</c:v>
                </c:pt>
                <c:pt idx="520">
                  <c:v>285</c:v>
                </c:pt>
                <c:pt idx="521">
                  <c:v>344</c:v>
                </c:pt>
                <c:pt idx="522">
                  <c:v>300</c:v>
                </c:pt>
                <c:pt idx="523">
                  <c:v>320</c:v>
                </c:pt>
                <c:pt idx="524">
                  <c:v>266</c:v>
                </c:pt>
                <c:pt idx="525">
                  <c:v>274</c:v>
                </c:pt>
                <c:pt idx="526">
                  <c:v>274</c:v>
                </c:pt>
                <c:pt idx="527">
                  <c:v>255</c:v>
                </c:pt>
                <c:pt idx="528">
                  <c:v>365</c:v>
                </c:pt>
                <c:pt idx="529">
                  <c:v>227</c:v>
                </c:pt>
                <c:pt idx="530">
                  <c:v>229</c:v>
                </c:pt>
                <c:pt idx="531">
                  <c:v>335</c:v>
                </c:pt>
                <c:pt idx="532">
                  <c:v>283</c:v>
                </c:pt>
                <c:pt idx="533">
                  <c:v>259</c:v>
                </c:pt>
                <c:pt idx="534">
                  <c:v>196</c:v>
                </c:pt>
                <c:pt idx="535">
                  <c:v>230</c:v>
                </c:pt>
                <c:pt idx="536">
                  <c:v>244</c:v>
                </c:pt>
                <c:pt idx="537">
                  <c:v>272</c:v>
                </c:pt>
                <c:pt idx="538">
                  <c:v>322</c:v>
                </c:pt>
                <c:pt idx="539">
                  <c:v>271</c:v>
                </c:pt>
                <c:pt idx="540">
                  <c:v>285</c:v>
                </c:pt>
                <c:pt idx="541">
                  <c:v>332</c:v>
                </c:pt>
                <c:pt idx="542">
                  <c:v>213</c:v>
                </c:pt>
                <c:pt idx="543">
                  <c:v>196</c:v>
                </c:pt>
                <c:pt idx="544">
                  <c:v>290</c:v>
                </c:pt>
                <c:pt idx="545">
                  <c:v>256</c:v>
                </c:pt>
                <c:pt idx="546">
                  <c:v>261</c:v>
                </c:pt>
                <c:pt idx="547">
                  <c:v>232</c:v>
                </c:pt>
                <c:pt idx="548">
                  <c:v>292</c:v>
                </c:pt>
                <c:pt idx="549">
                  <c:v>266</c:v>
                </c:pt>
                <c:pt idx="550">
                  <c:v>311</c:v>
                </c:pt>
                <c:pt idx="551">
                  <c:v>311</c:v>
                </c:pt>
                <c:pt idx="552">
                  <c:v>316</c:v>
                </c:pt>
                <c:pt idx="553">
                  <c:v>347</c:v>
                </c:pt>
                <c:pt idx="554">
                  <c:v>217</c:v>
                </c:pt>
                <c:pt idx="555">
                  <c:v>255</c:v>
                </c:pt>
                <c:pt idx="556">
                  <c:v>262</c:v>
                </c:pt>
                <c:pt idx="557">
                  <c:v>201</c:v>
                </c:pt>
                <c:pt idx="558">
                  <c:v>406</c:v>
                </c:pt>
                <c:pt idx="559">
                  <c:v>253</c:v>
                </c:pt>
                <c:pt idx="560">
                  <c:v>287</c:v>
                </c:pt>
                <c:pt idx="561">
                  <c:v>363</c:v>
                </c:pt>
                <c:pt idx="562">
                  <c:v>250</c:v>
                </c:pt>
                <c:pt idx="563">
                  <c:v>369</c:v>
                </c:pt>
                <c:pt idx="564">
                  <c:v>254</c:v>
                </c:pt>
                <c:pt idx="565">
                  <c:v>327</c:v>
                </c:pt>
                <c:pt idx="566">
                  <c:v>175</c:v>
                </c:pt>
                <c:pt idx="567">
                  <c:v>240</c:v>
                </c:pt>
                <c:pt idx="568">
                  <c:v>191</c:v>
                </c:pt>
                <c:pt idx="569">
                  <c:v>181</c:v>
                </c:pt>
                <c:pt idx="570">
                  <c:v>309</c:v>
                </c:pt>
                <c:pt idx="571">
                  <c:v>167</c:v>
                </c:pt>
                <c:pt idx="572">
                  <c:v>162</c:v>
                </c:pt>
                <c:pt idx="573">
                  <c:v>349</c:v>
                </c:pt>
                <c:pt idx="574">
                  <c:v>212</c:v>
                </c:pt>
                <c:pt idx="575">
                  <c:v>244</c:v>
                </c:pt>
                <c:pt idx="576">
                  <c:v>278</c:v>
                </c:pt>
                <c:pt idx="577">
                  <c:v>260</c:v>
                </c:pt>
                <c:pt idx="578">
                  <c:v>209</c:v>
                </c:pt>
                <c:pt idx="579">
                  <c:v>269</c:v>
                </c:pt>
                <c:pt idx="580">
                  <c:v>281</c:v>
                </c:pt>
                <c:pt idx="581">
                  <c:v>304</c:v>
                </c:pt>
                <c:pt idx="582">
                  <c:v>371</c:v>
                </c:pt>
                <c:pt idx="583">
                  <c:v>349</c:v>
                </c:pt>
                <c:pt idx="584">
                  <c:v>202</c:v>
                </c:pt>
                <c:pt idx="585">
                  <c:v>193</c:v>
                </c:pt>
                <c:pt idx="586">
                  <c:v>796</c:v>
                </c:pt>
                <c:pt idx="587">
                  <c:v>288</c:v>
                </c:pt>
                <c:pt idx="588">
                  <c:v>232</c:v>
                </c:pt>
                <c:pt idx="589">
                  <c:v>245</c:v>
                </c:pt>
                <c:pt idx="590">
                  <c:v>318</c:v>
                </c:pt>
                <c:pt idx="591">
                  <c:v>194</c:v>
                </c:pt>
                <c:pt idx="592">
                  <c:v>295</c:v>
                </c:pt>
                <c:pt idx="593">
                  <c:v>239</c:v>
                </c:pt>
                <c:pt idx="594">
                  <c:v>793</c:v>
                </c:pt>
                <c:pt idx="595">
                  <c:v>188</c:v>
                </c:pt>
                <c:pt idx="596">
                  <c:v>175</c:v>
                </c:pt>
                <c:pt idx="597">
                  <c:v>294</c:v>
                </c:pt>
                <c:pt idx="598">
                  <c:v>282</c:v>
                </c:pt>
                <c:pt idx="599">
                  <c:v>221</c:v>
                </c:pt>
                <c:pt idx="600">
                  <c:v>289</c:v>
                </c:pt>
                <c:pt idx="601">
                  <c:v>197</c:v>
                </c:pt>
                <c:pt idx="602">
                  <c:v>245</c:v>
                </c:pt>
                <c:pt idx="603">
                  <c:v>257</c:v>
                </c:pt>
                <c:pt idx="604">
                  <c:v>271</c:v>
                </c:pt>
                <c:pt idx="605">
                  <c:v>251</c:v>
                </c:pt>
                <c:pt idx="606">
                  <c:v>274</c:v>
                </c:pt>
                <c:pt idx="607">
                  <c:v>314</c:v>
                </c:pt>
                <c:pt idx="608">
                  <c:v>222</c:v>
                </c:pt>
                <c:pt idx="609">
                  <c:v>280</c:v>
                </c:pt>
                <c:pt idx="610">
                  <c:v>239</c:v>
                </c:pt>
                <c:pt idx="611">
                  <c:v>249</c:v>
                </c:pt>
                <c:pt idx="612">
                  <c:v>247</c:v>
                </c:pt>
                <c:pt idx="613">
                  <c:v>357</c:v>
                </c:pt>
                <c:pt idx="614">
                  <c:v>176</c:v>
                </c:pt>
                <c:pt idx="615">
                  <c:v>274</c:v>
                </c:pt>
                <c:pt idx="616">
                  <c:v>313</c:v>
                </c:pt>
                <c:pt idx="617">
                  <c:v>202</c:v>
                </c:pt>
                <c:pt idx="618">
                  <c:v>270</c:v>
                </c:pt>
                <c:pt idx="619">
                  <c:v>244</c:v>
                </c:pt>
                <c:pt idx="620">
                  <c:v>336</c:v>
                </c:pt>
                <c:pt idx="621">
                  <c:v>329</c:v>
                </c:pt>
                <c:pt idx="622">
                  <c:v>270</c:v>
                </c:pt>
                <c:pt idx="623">
                  <c:v>316</c:v>
                </c:pt>
                <c:pt idx="624">
                  <c:v>308</c:v>
                </c:pt>
                <c:pt idx="625">
                  <c:v>191</c:v>
                </c:pt>
                <c:pt idx="626">
                  <c:v>255</c:v>
                </c:pt>
                <c:pt idx="627">
                  <c:v>244</c:v>
                </c:pt>
                <c:pt idx="628">
                  <c:v>293</c:v>
                </c:pt>
                <c:pt idx="629">
                  <c:v>246</c:v>
                </c:pt>
                <c:pt idx="630">
                  <c:v>192</c:v>
                </c:pt>
                <c:pt idx="631">
                  <c:v>334</c:v>
                </c:pt>
                <c:pt idx="632">
                  <c:v>167</c:v>
                </c:pt>
                <c:pt idx="633">
                  <c:v>267</c:v>
                </c:pt>
                <c:pt idx="634">
                  <c:v>278</c:v>
                </c:pt>
                <c:pt idx="635">
                  <c:v>304</c:v>
                </c:pt>
                <c:pt idx="636">
                  <c:v>288</c:v>
                </c:pt>
                <c:pt idx="637">
                  <c:v>256</c:v>
                </c:pt>
                <c:pt idx="638">
                  <c:v>302</c:v>
                </c:pt>
                <c:pt idx="639">
                  <c:v>409</c:v>
                </c:pt>
                <c:pt idx="640">
                  <c:v>252</c:v>
                </c:pt>
                <c:pt idx="641">
                  <c:v>214</c:v>
                </c:pt>
                <c:pt idx="642">
                  <c:v>328</c:v>
                </c:pt>
                <c:pt idx="643">
                  <c:v>251</c:v>
                </c:pt>
                <c:pt idx="644">
                  <c:v>219</c:v>
                </c:pt>
                <c:pt idx="645">
                  <c:v>383</c:v>
                </c:pt>
                <c:pt idx="646">
                  <c:v>264</c:v>
                </c:pt>
                <c:pt idx="647">
                  <c:v>292</c:v>
                </c:pt>
                <c:pt idx="648">
                  <c:v>215</c:v>
                </c:pt>
                <c:pt idx="649">
                  <c:v>409</c:v>
                </c:pt>
                <c:pt idx="650">
                  <c:v>205</c:v>
                </c:pt>
                <c:pt idx="651">
                  <c:v>279</c:v>
                </c:pt>
                <c:pt idx="652">
                  <c:v>301</c:v>
                </c:pt>
                <c:pt idx="653">
                  <c:v>240</c:v>
                </c:pt>
                <c:pt idx="654">
                  <c:v>229</c:v>
                </c:pt>
                <c:pt idx="655">
                  <c:v>241</c:v>
                </c:pt>
                <c:pt idx="656">
                  <c:v>239</c:v>
                </c:pt>
                <c:pt idx="657">
                  <c:v>191</c:v>
                </c:pt>
                <c:pt idx="658">
                  <c:v>211</c:v>
                </c:pt>
                <c:pt idx="659">
                  <c:v>286</c:v>
                </c:pt>
                <c:pt idx="660">
                  <c:v>294</c:v>
                </c:pt>
                <c:pt idx="661">
                  <c:v>272</c:v>
                </c:pt>
                <c:pt idx="662">
                  <c:v>344</c:v>
                </c:pt>
                <c:pt idx="663">
                  <c:v>240</c:v>
                </c:pt>
                <c:pt idx="664">
                  <c:v>405</c:v>
                </c:pt>
                <c:pt idx="665">
                  <c:v>193</c:v>
                </c:pt>
                <c:pt idx="666">
                  <c:v>284</c:v>
                </c:pt>
                <c:pt idx="667">
                  <c:v>369</c:v>
                </c:pt>
                <c:pt idx="668">
                  <c:v>337</c:v>
                </c:pt>
                <c:pt idx="669">
                  <c:v>260</c:v>
                </c:pt>
                <c:pt idx="670">
                  <c:v>184</c:v>
                </c:pt>
                <c:pt idx="671">
                  <c:v>404</c:v>
                </c:pt>
                <c:pt idx="672">
                  <c:v>288</c:v>
                </c:pt>
                <c:pt idx="673">
                  <c:v>271</c:v>
                </c:pt>
                <c:pt idx="674">
                  <c:v>410</c:v>
                </c:pt>
                <c:pt idx="675">
                  <c:v>249</c:v>
                </c:pt>
                <c:pt idx="676">
                  <c:v>190</c:v>
                </c:pt>
                <c:pt idx="677">
                  <c:v>321</c:v>
                </c:pt>
                <c:pt idx="678">
                  <c:v>185</c:v>
                </c:pt>
                <c:pt idx="679">
                  <c:v>192</c:v>
                </c:pt>
                <c:pt idx="680">
                  <c:v>239</c:v>
                </c:pt>
                <c:pt idx="681">
                  <c:v>218</c:v>
                </c:pt>
                <c:pt idx="682">
                  <c:v>316</c:v>
                </c:pt>
                <c:pt idx="683">
                  <c:v>295</c:v>
                </c:pt>
                <c:pt idx="684">
                  <c:v>180</c:v>
                </c:pt>
                <c:pt idx="685">
                  <c:v>285</c:v>
                </c:pt>
                <c:pt idx="686">
                  <c:v>244</c:v>
                </c:pt>
                <c:pt idx="687">
                  <c:v>232</c:v>
                </c:pt>
                <c:pt idx="688">
                  <c:v>238</c:v>
                </c:pt>
                <c:pt idx="689">
                  <c:v>234</c:v>
                </c:pt>
                <c:pt idx="690">
                  <c:v>353</c:v>
                </c:pt>
                <c:pt idx="691">
                  <c:v>318</c:v>
                </c:pt>
                <c:pt idx="692">
                  <c:v>279</c:v>
                </c:pt>
                <c:pt idx="693">
                  <c:v>345</c:v>
                </c:pt>
                <c:pt idx="694">
                  <c:v>289</c:v>
                </c:pt>
                <c:pt idx="695">
                  <c:v>287</c:v>
                </c:pt>
                <c:pt idx="696">
                  <c:v>197</c:v>
                </c:pt>
                <c:pt idx="697">
                  <c:v>276</c:v>
                </c:pt>
                <c:pt idx="698">
                  <c:v>328</c:v>
                </c:pt>
                <c:pt idx="699">
                  <c:v>283</c:v>
                </c:pt>
                <c:pt idx="700">
                  <c:v>235</c:v>
                </c:pt>
                <c:pt idx="701">
                  <c:v>241</c:v>
                </c:pt>
                <c:pt idx="702">
                  <c:v>262</c:v>
                </c:pt>
                <c:pt idx="703">
                  <c:v>298</c:v>
                </c:pt>
                <c:pt idx="704">
                  <c:v>247</c:v>
                </c:pt>
                <c:pt idx="705">
                  <c:v>185</c:v>
                </c:pt>
                <c:pt idx="706">
                  <c:v>299</c:v>
                </c:pt>
                <c:pt idx="707">
                  <c:v>248</c:v>
                </c:pt>
                <c:pt idx="708">
                  <c:v>282</c:v>
                </c:pt>
                <c:pt idx="709">
                  <c:v>231</c:v>
                </c:pt>
                <c:pt idx="710">
                  <c:v>250</c:v>
                </c:pt>
                <c:pt idx="711">
                  <c:v>192</c:v>
                </c:pt>
                <c:pt idx="712">
                  <c:v>224</c:v>
                </c:pt>
                <c:pt idx="713">
                  <c:v>198</c:v>
                </c:pt>
                <c:pt idx="714">
                  <c:v>185</c:v>
                </c:pt>
                <c:pt idx="715">
                  <c:v>209</c:v>
                </c:pt>
                <c:pt idx="716">
                  <c:v>214</c:v>
                </c:pt>
                <c:pt idx="717">
                  <c:v>201</c:v>
                </c:pt>
                <c:pt idx="718">
                  <c:v>305</c:v>
                </c:pt>
                <c:pt idx="719">
                  <c:v>334</c:v>
                </c:pt>
                <c:pt idx="720">
                  <c:v>345</c:v>
                </c:pt>
                <c:pt idx="721">
                  <c:v>337</c:v>
                </c:pt>
                <c:pt idx="722">
                  <c:v>316</c:v>
                </c:pt>
                <c:pt idx="723">
                  <c:v>238</c:v>
                </c:pt>
                <c:pt idx="724">
                  <c:v>312</c:v>
                </c:pt>
                <c:pt idx="725">
                  <c:v>318</c:v>
                </c:pt>
                <c:pt idx="726">
                  <c:v>366</c:v>
                </c:pt>
                <c:pt idx="727">
                  <c:v>419</c:v>
                </c:pt>
                <c:pt idx="728">
                  <c:v>237</c:v>
                </c:pt>
                <c:pt idx="729">
                  <c:v>275</c:v>
                </c:pt>
                <c:pt idx="730">
                  <c:v>308</c:v>
                </c:pt>
                <c:pt idx="731">
                  <c:v>325</c:v>
                </c:pt>
                <c:pt idx="732">
                  <c:v>179</c:v>
                </c:pt>
                <c:pt idx="733">
                  <c:v>325</c:v>
                </c:pt>
                <c:pt idx="734">
                  <c:v>318</c:v>
                </c:pt>
                <c:pt idx="735">
                  <c:v>198</c:v>
                </c:pt>
                <c:pt idx="736">
                  <c:v>259</c:v>
                </c:pt>
                <c:pt idx="737">
                  <c:v>312</c:v>
                </c:pt>
                <c:pt idx="738">
                  <c:v>157</c:v>
                </c:pt>
                <c:pt idx="739">
                  <c:v>226</c:v>
                </c:pt>
                <c:pt idx="740">
                  <c:v>308</c:v>
                </c:pt>
                <c:pt idx="741">
                  <c:v>386</c:v>
                </c:pt>
                <c:pt idx="742">
                  <c:v>257</c:v>
                </c:pt>
                <c:pt idx="743">
                  <c:v>198</c:v>
                </c:pt>
                <c:pt idx="744">
                  <c:v>285</c:v>
                </c:pt>
                <c:pt idx="745">
                  <c:v>190</c:v>
                </c:pt>
                <c:pt idx="746">
                  <c:v>257</c:v>
                </c:pt>
                <c:pt idx="747">
                  <c:v>275</c:v>
                </c:pt>
                <c:pt idx="748">
                  <c:v>336</c:v>
                </c:pt>
                <c:pt idx="749">
                  <c:v>208</c:v>
                </c:pt>
                <c:pt idx="750">
                  <c:v>282</c:v>
                </c:pt>
                <c:pt idx="751">
                  <c:v>396</c:v>
                </c:pt>
                <c:pt idx="752">
                  <c:v>203</c:v>
                </c:pt>
                <c:pt idx="753">
                  <c:v>310</c:v>
                </c:pt>
                <c:pt idx="754">
                  <c:v>248</c:v>
                </c:pt>
                <c:pt idx="755">
                  <c:v>274</c:v>
                </c:pt>
                <c:pt idx="756">
                  <c:v>165</c:v>
                </c:pt>
                <c:pt idx="757">
                  <c:v>366</c:v>
                </c:pt>
                <c:pt idx="758">
                  <c:v>259</c:v>
                </c:pt>
                <c:pt idx="759">
                  <c:v>249</c:v>
                </c:pt>
                <c:pt idx="760">
                  <c:v>182</c:v>
                </c:pt>
                <c:pt idx="761">
                  <c:v>200</c:v>
                </c:pt>
                <c:pt idx="762">
                  <c:v>262</c:v>
                </c:pt>
                <c:pt idx="763">
                  <c:v>356</c:v>
                </c:pt>
                <c:pt idx="764">
                  <c:v>315</c:v>
                </c:pt>
                <c:pt idx="765">
                  <c:v>265</c:v>
                </c:pt>
                <c:pt idx="766">
                  <c:v>179</c:v>
                </c:pt>
                <c:pt idx="767">
                  <c:v>280</c:v>
                </c:pt>
                <c:pt idx="768">
                  <c:v>289</c:v>
                </c:pt>
                <c:pt idx="769">
                  <c:v>303</c:v>
                </c:pt>
                <c:pt idx="770">
                  <c:v>296</c:v>
                </c:pt>
                <c:pt idx="771">
                  <c:v>379</c:v>
                </c:pt>
                <c:pt idx="772">
                  <c:v>346</c:v>
                </c:pt>
                <c:pt idx="773">
                  <c:v>231</c:v>
                </c:pt>
                <c:pt idx="774">
                  <c:v>796</c:v>
                </c:pt>
                <c:pt idx="775">
                  <c:v>289</c:v>
                </c:pt>
                <c:pt idx="776">
                  <c:v>288</c:v>
                </c:pt>
                <c:pt idx="777">
                  <c:v>267</c:v>
                </c:pt>
                <c:pt idx="778">
                  <c:v>231</c:v>
                </c:pt>
                <c:pt idx="779">
                  <c:v>287</c:v>
                </c:pt>
                <c:pt idx="780">
                  <c:v>275</c:v>
                </c:pt>
                <c:pt idx="781">
                  <c:v>275</c:v>
                </c:pt>
                <c:pt idx="782">
                  <c:v>205</c:v>
                </c:pt>
                <c:pt idx="783">
                  <c:v>291</c:v>
                </c:pt>
                <c:pt idx="784">
                  <c:v>368</c:v>
                </c:pt>
                <c:pt idx="785">
                  <c:v>198</c:v>
                </c:pt>
                <c:pt idx="786">
                  <c:v>214</c:v>
                </c:pt>
                <c:pt idx="787">
                  <c:v>313</c:v>
                </c:pt>
                <c:pt idx="788">
                  <c:v>345</c:v>
                </c:pt>
                <c:pt idx="789">
                  <c:v>223</c:v>
                </c:pt>
                <c:pt idx="790">
                  <c:v>299</c:v>
                </c:pt>
                <c:pt idx="791">
                  <c:v>340</c:v>
                </c:pt>
                <c:pt idx="792">
                  <c:v>262</c:v>
                </c:pt>
                <c:pt idx="793">
                  <c:v>303</c:v>
                </c:pt>
                <c:pt idx="794">
                  <c:v>324</c:v>
                </c:pt>
                <c:pt idx="795">
                  <c:v>244</c:v>
                </c:pt>
                <c:pt idx="796">
                  <c:v>197</c:v>
                </c:pt>
                <c:pt idx="797">
                  <c:v>178</c:v>
                </c:pt>
                <c:pt idx="798">
                  <c:v>334</c:v>
                </c:pt>
                <c:pt idx="799">
                  <c:v>314</c:v>
                </c:pt>
                <c:pt idx="800">
                  <c:v>276</c:v>
                </c:pt>
                <c:pt idx="801">
                  <c:v>248</c:v>
                </c:pt>
                <c:pt idx="802">
                  <c:v>231</c:v>
                </c:pt>
                <c:pt idx="803">
                  <c:v>168</c:v>
                </c:pt>
                <c:pt idx="804">
                  <c:v>196</c:v>
                </c:pt>
                <c:pt idx="805">
                  <c:v>249</c:v>
                </c:pt>
                <c:pt idx="806">
                  <c:v>203</c:v>
                </c:pt>
                <c:pt idx="807">
                  <c:v>245</c:v>
                </c:pt>
                <c:pt idx="808">
                  <c:v>276</c:v>
                </c:pt>
                <c:pt idx="809">
                  <c:v>264</c:v>
                </c:pt>
                <c:pt idx="810">
                  <c:v>313</c:v>
                </c:pt>
                <c:pt idx="811">
                  <c:v>232</c:v>
                </c:pt>
                <c:pt idx="812">
                  <c:v>277</c:v>
                </c:pt>
                <c:pt idx="813">
                  <c:v>264</c:v>
                </c:pt>
                <c:pt idx="814">
                  <c:v>320</c:v>
                </c:pt>
                <c:pt idx="815">
                  <c:v>206</c:v>
                </c:pt>
                <c:pt idx="816">
                  <c:v>361</c:v>
                </c:pt>
                <c:pt idx="817">
                  <c:v>291</c:v>
                </c:pt>
                <c:pt idx="818">
                  <c:v>178</c:v>
                </c:pt>
                <c:pt idx="819">
                  <c:v>228</c:v>
                </c:pt>
                <c:pt idx="820">
                  <c:v>302</c:v>
                </c:pt>
                <c:pt idx="821">
                  <c:v>291</c:v>
                </c:pt>
                <c:pt idx="822">
                  <c:v>230</c:v>
                </c:pt>
                <c:pt idx="823">
                  <c:v>308</c:v>
                </c:pt>
                <c:pt idx="824">
                  <c:v>277</c:v>
                </c:pt>
                <c:pt idx="825">
                  <c:v>287</c:v>
                </c:pt>
                <c:pt idx="826">
                  <c:v>302</c:v>
                </c:pt>
                <c:pt idx="827">
                  <c:v>324</c:v>
                </c:pt>
                <c:pt idx="828">
                  <c:v>403</c:v>
                </c:pt>
                <c:pt idx="829">
                  <c:v>286</c:v>
                </c:pt>
                <c:pt idx="830">
                  <c:v>235</c:v>
                </c:pt>
                <c:pt idx="831">
                  <c:v>214</c:v>
                </c:pt>
                <c:pt idx="832">
                  <c:v>197</c:v>
                </c:pt>
                <c:pt idx="833">
                  <c:v>311</c:v>
                </c:pt>
                <c:pt idx="834">
                  <c:v>198</c:v>
                </c:pt>
                <c:pt idx="835">
                  <c:v>294</c:v>
                </c:pt>
                <c:pt idx="836">
                  <c:v>267</c:v>
                </c:pt>
                <c:pt idx="837">
                  <c:v>176</c:v>
                </c:pt>
                <c:pt idx="838">
                  <c:v>242</c:v>
                </c:pt>
                <c:pt idx="839">
                  <c:v>290</c:v>
                </c:pt>
                <c:pt idx="840">
                  <c:v>285</c:v>
                </c:pt>
                <c:pt idx="841">
                  <c:v>284</c:v>
                </c:pt>
                <c:pt idx="842">
                  <c:v>372</c:v>
                </c:pt>
                <c:pt idx="843">
                  <c:v>266</c:v>
                </c:pt>
                <c:pt idx="844">
                  <c:v>193</c:v>
                </c:pt>
                <c:pt idx="845">
                  <c:v>200</c:v>
                </c:pt>
                <c:pt idx="846">
                  <c:v>273</c:v>
                </c:pt>
                <c:pt idx="847">
                  <c:v>279</c:v>
                </c:pt>
                <c:pt idx="848">
                  <c:v>288</c:v>
                </c:pt>
                <c:pt idx="849">
                  <c:v>277</c:v>
                </c:pt>
                <c:pt idx="850">
                  <c:v>345</c:v>
                </c:pt>
                <c:pt idx="851">
                  <c:v>331</c:v>
                </c:pt>
                <c:pt idx="852">
                  <c:v>250</c:v>
                </c:pt>
                <c:pt idx="853">
                  <c:v>225</c:v>
                </c:pt>
                <c:pt idx="854">
                  <c:v>282</c:v>
                </c:pt>
                <c:pt idx="855">
                  <c:v>209</c:v>
                </c:pt>
                <c:pt idx="856">
                  <c:v>175</c:v>
                </c:pt>
                <c:pt idx="857">
                  <c:v>321</c:v>
                </c:pt>
                <c:pt idx="858">
                  <c:v>272</c:v>
                </c:pt>
                <c:pt idx="859">
                  <c:v>194</c:v>
                </c:pt>
                <c:pt idx="860">
                  <c:v>261</c:v>
                </c:pt>
                <c:pt idx="861">
                  <c:v>214</c:v>
                </c:pt>
                <c:pt idx="862">
                  <c:v>319</c:v>
                </c:pt>
                <c:pt idx="863">
                  <c:v>246</c:v>
                </c:pt>
                <c:pt idx="864">
                  <c:v>313</c:v>
                </c:pt>
                <c:pt idx="865">
                  <c:v>301</c:v>
                </c:pt>
                <c:pt idx="866">
                  <c:v>382</c:v>
                </c:pt>
                <c:pt idx="867">
                  <c:v>392</c:v>
                </c:pt>
                <c:pt idx="868">
                  <c:v>312</c:v>
                </c:pt>
                <c:pt idx="869">
                  <c:v>203</c:v>
                </c:pt>
                <c:pt idx="870">
                  <c:v>344</c:v>
                </c:pt>
                <c:pt idx="871">
                  <c:v>288</c:v>
                </c:pt>
                <c:pt idx="872">
                  <c:v>283</c:v>
                </c:pt>
                <c:pt idx="873">
                  <c:v>293</c:v>
                </c:pt>
                <c:pt idx="874">
                  <c:v>376</c:v>
                </c:pt>
                <c:pt idx="875">
                  <c:v>233</c:v>
                </c:pt>
                <c:pt idx="876">
                  <c:v>245</c:v>
                </c:pt>
                <c:pt idx="877">
                  <c:v>271</c:v>
                </c:pt>
                <c:pt idx="878">
                  <c:v>237</c:v>
                </c:pt>
                <c:pt idx="879">
                  <c:v>207</c:v>
                </c:pt>
                <c:pt idx="880">
                  <c:v>225</c:v>
                </c:pt>
                <c:pt idx="881">
                  <c:v>272</c:v>
                </c:pt>
                <c:pt idx="882">
                  <c:v>261</c:v>
                </c:pt>
                <c:pt idx="883">
                  <c:v>342</c:v>
                </c:pt>
                <c:pt idx="884">
                  <c:v>187</c:v>
                </c:pt>
                <c:pt idx="885">
                  <c:v>188</c:v>
                </c:pt>
                <c:pt idx="886">
                  <c:v>508</c:v>
                </c:pt>
                <c:pt idx="887">
                  <c:v>362</c:v>
                </c:pt>
                <c:pt idx="888">
                  <c:v>174</c:v>
                </c:pt>
                <c:pt idx="889">
                  <c:v>497</c:v>
                </c:pt>
                <c:pt idx="890">
                  <c:v>554</c:v>
                </c:pt>
                <c:pt idx="891">
                  <c:v>429</c:v>
                </c:pt>
                <c:pt idx="892">
                  <c:v>245</c:v>
                </c:pt>
                <c:pt idx="893">
                  <c:v>245</c:v>
                </c:pt>
                <c:pt idx="894">
                  <c:v>467</c:v>
                </c:pt>
                <c:pt idx="895">
                  <c:v>796</c:v>
                </c:pt>
                <c:pt idx="896">
                  <c:v>425</c:v>
                </c:pt>
                <c:pt idx="897">
                  <c:v>473</c:v>
                </c:pt>
                <c:pt idx="898">
                  <c:v>565</c:v>
                </c:pt>
                <c:pt idx="899">
                  <c:v>144</c:v>
                </c:pt>
                <c:pt idx="900">
                  <c:v>549</c:v>
                </c:pt>
                <c:pt idx="901">
                  <c:v>469</c:v>
                </c:pt>
                <c:pt idx="902">
                  <c:v>161</c:v>
                </c:pt>
                <c:pt idx="903">
                  <c:v>403</c:v>
                </c:pt>
                <c:pt idx="904">
                  <c:v>529</c:v>
                </c:pt>
                <c:pt idx="905">
                  <c:v>455</c:v>
                </c:pt>
                <c:pt idx="906">
                  <c:v>431</c:v>
                </c:pt>
                <c:pt idx="907">
                  <c:v>245</c:v>
                </c:pt>
                <c:pt idx="908">
                  <c:v>199</c:v>
                </c:pt>
                <c:pt idx="909">
                  <c:v>467</c:v>
                </c:pt>
                <c:pt idx="910">
                  <c:v>550</c:v>
                </c:pt>
                <c:pt idx="911">
                  <c:v>245</c:v>
                </c:pt>
                <c:pt idx="912">
                  <c:v>423</c:v>
                </c:pt>
                <c:pt idx="913">
                  <c:v>249</c:v>
                </c:pt>
                <c:pt idx="914">
                  <c:v>395</c:v>
                </c:pt>
                <c:pt idx="915">
                  <c:v>417</c:v>
                </c:pt>
                <c:pt idx="916">
                  <c:v>144</c:v>
                </c:pt>
                <c:pt idx="917">
                  <c:v>448</c:v>
                </c:pt>
                <c:pt idx="918">
                  <c:v>226</c:v>
                </c:pt>
                <c:pt idx="919">
                  <c:v>477</c:v>
                </c:pt>
                <c:pt idx="920">
                  <c:v>144</c:v>
                </c:pt>
                <c:pt idx="921">
                  <c:v>487</c:v>
                </c:pt>
                <c:pt idx="922">
                  <c:v>248</c:v>
                </c:pt>
                <c:pt idx="923">
                  <c:v>541</c:v>
                </c:pt>
                <c:pt idx="924">
                  <c:v>481</c:v>
                </c:pt>
                <c:pt idx="925">
                  <c:v>527</c:v>
                </c:pt>
                <c:pt idx="926">
                  <c:v>437</c:v>
                </c:pt>
                <c:pt idx="927">
                  <c:v>371</c:v>
                </c:pt>
                <c:pt idx="928">
                  <c:v>201</c:v>
                </c:pt>
                <c:pt idx="929">
                  <c:v>378</c:v>
                </c:pt>
                <c:pt idx="930">
                  <c:v>249</c:v>
                </c:pt>
                <c:pt idx="931">
                  <c:v>561</c:v>
                </c:pt>
                <c:pt idx="932">
                  <c:v>201</c:v>
                </c:pt>
                <c:pt idx="933">
                  <c:v>572</c:v>
                </c:pt>
                <c:pt idx="934">
                  <c:v>343</c:v>
                </c:pt>
                <c:pt idx="935">
                  <c:v>470</c:v>
                </c:pt>
                <c:pt idx="936">
                  <c:v>572</c:v>
                </c:pt>
                <c:pt idx="937">
                  <c:v>446</c:v>
                </c:pt>
                <c:pt idx="938">
                  <c:v>469</c:v>
                </c:pt>
                <c:pt idx="939">
                  <c:v>248</c:v>
                </c:pt>
                <c:pt idx="940">
                  <c:v>515</c:v>
                </c:pt>
                <c:pt idx="941">
                  <c:v>535</c:v>
                </c:pt>
                <c:pt idx="942">
                  <c:v>512</c:v>
                </c:pt>
                <c:pt idx="943">
                  <c:v>248</c:v>
                </c:pt>
                <c:pt idx="944">
                  <c:v>435</c:v>
                </c:pt>
                <c:pt idx="945">
                  <c:v>197</c:v>
                </c:pt>
                <c:pt idx="946">
                  <c:v>201</c:v>
                </c:pt>
                <c:pt idx="947">
                  <c:v>249</c:v>
                </c:pt>
                <c:pt idx="948">
                  <c:v>552</c:v>
                </c:pt>
                <c:pt idx="949">
                  <c:v>249</c:v>
                </c:pt>
                <c:pt idx="950">
                  <c:v>198</c:v>
                </c:pt>
                <c:pt idx="951">
                  <c:v>456</c:v>
                </c:pt>
                <c:pt idx="952">
                  <c:v>249</c:v>
                </c:pt>
                <c:pt idx="953">
                  <c:v>513</c:v>
                </c:pt>
                <c:pt idx="954">
                  <c:v>553</c:v>
                </c:pt>
                <c:pt idx="955">
                  <c:v>249</c:v>
                </c:pt>
                <c:pt idx="956">
                  <c:v>402</c:v>
                </c:pt>
                <c:pt idx="957">
                  <c:v>198</c:v>
                </c:pt>
                <c:pt idx="958">
                  <c:v>437</c:v>
                </c:pt>
                <c:pt idx="959">
                  <c:v>205</c:v>
                </c:pt>
                <c:pt idx="960">
                  <c:v>547</c:v>
                </c:pt>
                <c:pt idx="961">
                  <c:v>214</c:v>
                </c:pt>
                <c:pt idx="962">
                  <c:v>487</c:v>
                </c:pt>
                <c:pt idx="963">
                  <c:v>555</c:v>
                </c:pt>
                <c:pt idx="964">
                  <c:v>115</c:v>
                </c:pt>
                <c:pt idx="965">
                  <c:v>530</c:v>
                </c:pt>
                <c:pt idx="966">
                  <c:v>387</c:v>
                </c:pt>
                <c:pt idx="967">
                  <c:v>465</c:v>
                </c:pt>
                <c:pt idx="968">
                  <c:v>375</c:v>
                </c:pt>
                <c:pt idx="969">
                  <c:v>181</c:v>
                </c:pt>
                <c:pt idx="970">
                  <c:v>507</c:v>
                </c:pt>
                <c:pt idx="971">
                  <c:v>557</c:v>
                </c:pt>
                <c:pt idx="972">
                  <c:v>802</c:v>
                </c:pt>
                <c:pt idx="973">
                  <c:v>533</c:v>
                </c:pt>
                <c:pt idx="974">
                  <c:v>436</c:v>
                </c:pt>
                <c:pt idx="975">
                  <c:v>802</c:v>
                </c:pt>
                <c:pt idx="976">
                  <c:v>542</c:v>
                </c:pt>
                <c:pt idx="977">
                  <c:v>249</c:v>
                </c:pt>
                <c:pt idx="978">
                  <c:v>248</c:v>
                </c:pt>
                <c:pt idx="979">
                  <c:v>225</c:v>
                </c:pt>
                <c:pt idx="980">
                  <c:v>479</c:v>
                </c:pt>
                <c:pt idx="981">
                  <c:v>201</c:v>
                </c:pt>
                <c:pt idx="982">
                  <c:v>569</c:v>
                </c:pt>
              </c:numCache>
            </c:numRef>
          </c:xVal>
          <c:yVal>
            <c:numRef>
              <c:f>'C0 - Pricing'!$CR$9:$CR$3263</c:f>
              <c:numCache>
                <c:formatCode>General</c:formatCode>
                <c:ptCount val="3255"/>
                <c:pt idx="0">
                  <c:v>27.93</c:v>
                </c:pt>
                <c:pt idx="1">
                  <c:v>28.21</c:v>
                </c:pt>
                <c:pt idx="2">
                  <c:v>27.93</c:v>
                </c:pt>
                <c:pt idx="3">
                  <c:v>27.93</c:v>
                </c:pt>
                <c:pt idx="4">
                  <c:v>27.93</c:v>
                </c:pt>
                <c:pt idx="5">
                  <c:v>26.93</c:v>
                </c:pt>
                <c:pt idx="6">
                  <c:v>26.93</c:v>
                </c:pt>
                <c:pt idx="7">
                  <c:v>27.93</c:v>
                </c:pt>
                <c:pt idx="8">
                  <c:v>28.36</c:v>
                </c:pt>
                <c:pt idx="9">
                  <c:v>28.21</c:v>
                </c:pt>
                <c:pt idx="10">
                  <c:v>27.93</c:v>
                </c:pt>
                <c:pt idx="11">
                  <c:v>28.21</c:v>
                </c:pt>
                <c:pt idx="12">
                  <c:v>28.21</c:v>
                </c:pt>
                <c:pt idx="13">
                  <c:v>27.93</c:v>
                </c:pt>
                <c:pt idx="14">
                  <c:v>27.93</c:v>
                </c:pt>
                <c:pt idx="15">
                  <c:v>27.64</c:v>
                </c:pt>
                <c:pt idx="16">
                  <c:v>28.21</c:v>
                </c:pt>
                <c:pt idx="17">
                  <c:v>28.64</c:v>
                </c:pt>
                <c:pt idx="18">
                  <c:v>27.93</c:v>
                </c:pt>
                <c:pt idx="19">
                  <c:v>27.93</c:v>
                </c:pt>
                <c:pt idx="20">
                  <c:v>27.93</c:v>
                </c:pt>
                <c:pt idx="21">
                  <c:v>28.64</c:v>
                </c:pt>
                <c:pt idx="22">
                  <c:v>28.64</c:v>
                </c:pt>
                <c:pt idx="23">
                  <c:v>27.64</c:v>
                </c:pt>
                <c:pt idx="24">
                  <c:v>27.93</c:v>
                </c:pt>
                <c:pt idx="25">
                  <c:v>27.93</c:v>
                </c:pt>
                <c:pt idx="26">
                  <c:v>28.21</c:v>
                </c:pt>
                <c:pt idx="27">
                  <c:v>28.21</c:v>
                </c:pt>
                <c:pt idx="28">
                  <c:v>26.21</c:v>
                </c:pt>
                <c:pt idx="29">
                  <c:v>28.21</c:v>
                </c:pt>
                <c:pt idx="30">
                  <c:v>28.21</c:v>
                </c:pt>
                <c:pt idx="31">
                  <c:v>28.21</c:v>
                </c:pt>
                <c:pt idx="32">
                  <c:v>31.14</c:v>
                </c:pt>
                <c:pt idx="33">
                  <c:v>30.81</c:v>
                </c:pt>
                <c:pt idx="34">
                  <c:v>30.81</c:v>
                </c:pt>
                <c:pt idx="35">
                  <c:v>29.31</c:v>
                </c:pt>
                <c:pt idx="36">
                  <c:v>30.43</c:v>
                </c:pt>
                <c:pt idx="37">
                  <c:v>36.56</c:v>
                </c:pt>
                <c:pt idx="38">
                  <c:v>28.36</c:v>
                </c:pt>
                <c:pt idx="39">
                  <c:v>27.93</c:v>
                </c:pt>
                <c:pt idx="40">
                  <c:v>28.21</c:v>
                </c:pt>
                <c:pt idx="41">
                  <c:v>28.36</c:v>
                </c:pt>
                <c:pt idx="42">
                  <c:v>27.93</c:v>
                </c:pt>
                <c:pt idx="43">
                  <c:v>27.93</c:v>
                </c:pt>
                <c:pt idx="44">
                  <c:v>28.64</c:v>
                </c:pt>
                <c:pt idx="45">
                  <c:v>27.93</c:v>
                </c:pt>
                <c:pt idx="46">
                  <c:v>27.93</c:v>
                </c:pt>
                <c:pt idx="47">
                  <c:v>28.21</c:v>
                </c:pt>
                <c:pt idx="48">
                  <c:v>27.93</c:v>
                </c:pt>
                <c:pt idx="49">
                  <c:v>27.93</c:v>
                </c:pt>
                <c:pt idx="50">
                  <c:v>27.93</c:v>
                </c:pt>
                <c:pt idx="51">
                  <c:v>27.93</c:v>
                </c:pt>
                <c:pt idx="52">
                  <c:v>27.93</c:v>
                </c:pt>
                <c:pt idx="53">
                  <c:v>32.36</c:v>
                </c:pt>
                <c:pt idx="54">
                  <c:v>32.14</c:v>
                </c:pt>
                <c:pt idx="55">
                  <c:v>31.41</c:v>
                </c:pt>
                <c:pt idx="56">
                  <c:v>31.41</c:v>
                </c:pt>
                <c:pt idx="57">
                  <c:v>32.36</c:v>
                </c:pt>
                <c:pt idx="58">
                  <c:v>34.21</c:v>
                </c:pt>
                <c:pt idx="59">
                  <c:v>29.66</c:v>
                </c:pt>
                <c:pt idx="60">
                  <c:v>34.64</c:v>
                </c:pt>
                <c:pt idx="61">
                  <c:v>31.31</c:v>
                </c:pt>
                <c:pt idx="62">
                  <c:v>32.14</c:v>
                </c:pt>
                <c:pt idx="63">
                  <c:v>32.36</c:v>
                </c:pt>
                <c:pt idx="64">
                  <c:v>30.81</c:v>
                </c:pt>
                <c:pt idx="65">
                  <c:v>32.159999999999997</c:v>
                </c:pt>
                <c:pt idx="66">
                  <c:v>31.31</c:v>
                </c:pt>
                <c:pt idx="67">
                  <c:v>29.8</c:v>
                </c:pt>
                <c:pt idx="68">
                  <c:v>32.159999999999997</c:v>
                </c:pt>
                <c:pt idx="69">
                  <c:v>31.41</c:v>
                </c:pt>
                <c:pt idx="70">
                  <c:v>31.31</c:v>
                </c:pt>
                <c:pt idx="71">
                  <c:v>30.54</c:v>
                </c:pt>
                <c:pt idx="72">
                  <c:v>30.54</c:v>
                </c:pt>
                <c:pt idx="73">
                  <c:v>32.43</c:v>
                </c:pt>
                <c:pt idx="74">
                  <c:v>32.159999999999997</c:v>
                </c:pt>
                <c:pt idx="75">
                  <c:v>31.74</c:v>
                </c:pt>
                <c:pt idx="76">
                  <c:v>31.31</c:v>
                </c:pt>
                <c:pt idx="77">
                  <c:v>31.31</c:v>
                </c:pt>
                <c:pt idx="78">
                  <c:v>31.31</c:v>
                </c:pt>
                <c:pt idx="79">
                  <c:v>32.14</c:v>
                </c:pt>
                <c:pt idx="80">
                  <c:v>29.03</c:v>
                </c:pt>
                <c:pt idx="81">
                  <c:v>31.31</c:v>
                </c:pt>
                <c:pt idx="82">
                  <c:v>29.99</c:v>
                </c:pt>
                <c:pt idx="83">
                  <c:v>29.99</c:v>
                </c:pt>
                <c:pt idx="84">
                  <c:v>30.41</c:v>
                </c:pt>
                <c:pt idx="85">
                  <c:v>30.54</c:v>
                </c:pt>
                <c:pt idx="86">
                  <c:v>30.81</c:v>
                </c:pt>
                <c:pt idx="87">
                  <c:v>27.79</c:v>
                </c:pt>
                <c:pt idx="88">
                  <c:v>28.21</c:v>
                </c:pt>
                <c:pt idx="89">
                  <c:v>28.64</c:v>
                </c:pt>
                <c:pt idx="90">
                  <c:v>28.21</c:v>
                </c:pt>
                <c:pt idx="91">
                  <c:v>27.93</c:v>
                </c:pt>
                <c:pt idx="92">
                  <c:v>31.14</c:v>
                </c:pt>
                <c:pt idx="93">
                  <c:v>29.31</c:v>
                </c:pt>
                <c:pt idx="94">
                  <c:v>31.14</c:v>
                </c:pt>
                <c:pt idx="95">
                  <c:v>30.43</c:v>
                </c:pt>
                <c:pt idx="96">
                  <c:v>30.03</c:v>
                </c:pt>
                <c:pt idx="97">
                  <c:v>29.13</c:v>
                </c:pt>
                <c:pt idx="98">
                  <c:v>31.21</c:v>
                </c:pt>
                <c:pt idx="99">
                  <c:v>31.21</c:v>
                </c:pt>
                <c:pt idx="100">
                  <c:v>29.13</c:v>
                </c:pt>
                <c:pt idx="101">
                  <c:v>29.31</c:v>
                </c:pt>
                <c:pt idx="102">
                  <c:v>30.69</c:v>
                </c:pt>
                <c:pt idx="103">
                  <c:v>31.99</c:v>
                </c:pt>
                <c:pt idx="104">
                  <c:v>29.13</c:v>
                </c:pt>
                <c:pt idx="105">
                  <c:v>30.74</c:v>
                </c:pt>
                <c:pt idx="106">
                  <c:v>29.64</c:v>
                </c:pt>
                <c:pt idx="107">
                  <c:v>30.76</c:v>
                </c:pt>
                <c:pt idx="108">
                  <c:v>31.99</c:v>
                </c:pt>
                <c:pt idx="109">
                  <c:v>30.43</c:v>
                </c:pt>
                <c:pt idx="110">
                  <c:v>31.99</c:v>
                </c:pt>
                <c:pt idx="111">
                  <c:v>30.43</c:v>
                </c:pt>
                <c:pt idx="112">
                  <c:v>30.03</c:v>
                </c:pt>
                <c:pt idx="113">
                  <c:v>27.59</c:v>
                </c:pt>
                <c:pt idx="114">
                  <c:v>30.03</c:v>
                </c:pt>
                <c:pt idx="115">
                  <c:v>31.5</c:v>
                </c:pt>
                <c:pt idx="116">
                  <c:v>29.13</c:v>
                </c:pt>
                <c:pt idx="117">
                  <c:v>30.43</c:v>
                </c:pt>
                <c:pt idx="118">
                  <c:v>30.76</c:v>
                </c:pt>
                <c:pt idx="119">
                  <c:v>29.96</c:v>
                </c:pt>
                <c:pt idx="120">
                  <c:v>25.86</c:v>
                </c:pt>
                <c:pt idx="121">
                  <c:v>29.13</c:v>
                </c:pt>
                <c:pt idx="122">
                  <c:v>30.76</c:v>
                </c:pt>
                <c:pt idx="123">
                  <c:v>29.31</c:v>
                </c:pt>
                <c:pt idx="124">
                  <c:v>30.03</c:v>
                </c:pt>
                <c:pt idx="125">
                  <c:v>30.03</c:v>
                </c:pt>
                <c:pt idx="126">
                  <c:v>30.43</c:v>
                </c:pt>
                <c:pt idx="127">
                  <c:v>29.96</c:v>
                </c:pt>
                <c:pt idx="128">
                  <c:v>31.21</c:v>
                </c:pt>
                <c:pt idx="129">
                  <c:v>30.43</c:v>
                </c:pt>
                <c:pt idx="130">
                  <c:v>31.14</c:v>
                </c:pt>
                <c:pt idx="131">
                  <c:v>31.5</c:v>
                </c:pt>
                <c:pt idx="132">
                  <c:v>30.03</c:v>
                </c:pt>
                <c:pt idx="133">
                  <c:v>30.76</c:v>
                </c:pt>
                <c:pt idx="134">
                  <c:v>29.13</c:v>
                </c:pt>
                <c:pt idx="135">
                  <c:v>30.04</c:v>
                </c:pt>
                <c:pt idx="136">
                  <c:v>30.76</c:v>
                </c:pt>
                <c:pt idx="137">
                  <c:v>30.76</c:v>
                </c:pt>
                <c:pt idx="138">
                  <c:v>30.76</c:v>
                </c:pt>
                <c:pt idx="139">
                  <c:v>31.99</c:v>
                </c:pt>
                <c:pt idx="140">
                  <c:v>29.31</c:v>
                </c:pt>
                <c:pt idx="141">
                  <c:v>30.43</c:v>
                </c:pt>
                <c:pt idx="142">
                  <c:v>29.13</c:v>
                </c:pt>
                <c:pt idx="143">
                  <c:v>31.14</c:v>
                </c:pt>
                <c:pt idx="144">
                  <c:v>31.99</c:v>
                </c:pt>
                <c:pt idx="145">
                  <c:v>29.31</c:v>
                </c:pt>
                <c:pt idx="146">
                  <c:v>31.21</c:v>
                </c:pt>
                <c:pt idx="147">
                  <c:v>31.14</c:v>
                </c:pt>
                <c:pt idx="148">
                  <c:v>28.21</c:v>
                </c:pt>
                <c:pt idx="149">
                  <c:v>28.36</c:v>
                </c:pt>
                <c:pt idx="150">
                  <c:v>27.93</c:v>
                </c:pt>
                <c:pt idx="151">
                  <c:v>27.93</c:v>
                </c:pt>
                <c:pt idx="152">
                  <c:v>27.93</c:v>
                </c:pt>
                <c:pt idx="153">
                  <c:v>29.36</c:v>
                </c:pt>
                <c:pt idx="154">
                  <c:v>28.21</c:v>
                </c:pt>
                <c:pt idx="155">
                  <c:v>31.14</c:v>
                </c:pt>
                <c:pt idx="156">
                  <c:v>28.21</c:v>
                </c:pt>
                <c:pt idx="157">
                  <c:v>27.93</c:v>
                </c:pt>
                <c:pt idx="158">
                  <c:v>28.36</c:v>
                </c:pt>
                <c:pt idx="159">
                  <c:v>28.36</c:v>
                </c:pt>
                <c:pt idx="160">
                  <c:v>27.93</c:v>
                </c:pt>
                <c:pt idx="161">
                  <c:v>27.93</c:v>
                </c:pt>
                <c:pt idx="162">
                  <c:v>28.21</c:v>
                </c:pt>
                <c:pt idx="163">
                  <c:v>28.21</c:v>
                </c:pt>
                <c:pt idx="164">
                  <c:v>33.909999999999997</c:v>
                </c:pt>
                <c:pt idx="165">
                  <c:v>35.1</c:v>
                </c:pt>
                <c:pt idx="166">
                  <c:v>28.21</c:v>
                </c:pt>
                <c:pt idx="167">
                  <c:v>28.21</c:v>
                </c:pt>
                <c:pt idx="168">
                  <c:v>28.21</c:v>
                </c:pt>
                <c:pt idx="169">
                  <c:v>27.93</c:v>
                </c:pt>
                <c:pt idx="170">
                  <c:v>29.07</c:v>
                </c:pt>
                <c:pt idx="171">
                  <c:v>27.64</c:v>
                </c:pt>
                <c:pt idx="172">
                  <c:v>28.21</c:v>
                </c:pt>
                <c:pt idx="173">
                  <c:v>28.21</c:v>
                </c:pt>
                <c:pt idx="174">
                  <c:v>27.93</c:v>
                </c:pt>
                <c:pt idx="175">
                  <c:v>28.21</c:v>
                </c:pt>
                <c:pt idx="176">
                  <c:v>28.21</c:v>
                </c:pt>
                <c:pt idx="177">
                  <c:v>27.64</c:v>
                </c:pt>
                <c:pt idx="178">
                  <c:v>27.64</c:v>
                </c:pt>
                <c:pt idx="179">
                  <c:v>27.93</c:v>
                </c:pt>
                <c:pt idx="180">
                  <c:v>27.93</c:v>
                </c:pt>
                <c:pt idx="181">
                  <c:v>28.64</c:v>
                </c:pt>
                <c:pt idx="182">
                  <c:v>28.21</c:v>
                </c:pt>
                <c:pt idx="183">
                  <c:v>25.79</c:v>
                </c:pt>
                <c:pt idx="184">
                  <c:v>28.21</c:v>
                </c:pt>
                <c:pt idx="185">
                  <c:v>27.93</c:v>
                </c:pt>
                <c:pt idx="186">
                  <c:v>28.36</c:v>
                </c:pt>
                <c:pt idx="187">
                  <c:v>28.36</c:v>
                </c:pt>
                <c:pt idx="188">
                  <c:v>28.36</c:v>
                </c:pt>
                <c:pt idx="189">
                  <c:v>27.93</c:v>
                </c:pt>
                <c:pt idx="190">
                  <c:v>27.64</c:v>
                </c:pt>
                <c:pt idx="191">
                  <c:v>27.93</c:v>
                </c:pt>
                <c:pt idx="192">
                  <c:v>28.36</c:v>
                </c:pt>
                <c:pt idx="193">
                  <c:v>27.93</c:v>
                </c:pt>
                <c:pt idx="194">
                  <c:v>28.36</c:v>
                </c:pt>
                <c:pt idx="195">
                  <c:v>27.93</c:v>
                </c:pt>
                <c:pt idx="196">
                  <c:v>28.21</c:v>
                </c:pt>
                <c:pt idx="197">
                  <c:v>27.93</c:v>
                </c:pt>
                <c:pt idx="198">
                  <c:v>27.93</c:v>
                </c:pt>
                <c:pt idx="199">
                  <c:v>28.21</c:v>
                </c:pt>
                <c:pt idx="200">
                  <c:v>29.36</c:v>
                </c:pt>
                <c:pt idx="201">
                  <c:v>27.93</c:v>
                </c:pt>
                <c:pt idx="202">
                  <c:v>27.93</c:v>
                </c:pt>
                <c:pt idx="203">
                  <c:v>27.93</c:v>
                </c:pt>
                <c:pt idx="204">
                  <c:v>27.64</c:v>
                </c:pt>
                <c:pt idx="205">
                  <c:v>26.07</c:v>
                </c:pt>
                <c:pt idx="206">
                  <c:v>27.93</c:v>
                </c:pt>
                <c:pt idx="207">
                  <c:v>28.21</c:v>
                </c:pt>
                <c:pt idx="208">
                  <c:v>28.21</c:v>
                </c:pt>
                <c:pt idx="209">
                  <c:v>29.07</c:v>
                </c:pt>
                <c:pt idx="210">
                  <c:v>27.93</c:v>
                </c:pt>
                <c:pt idx="211">
                  <c:v>27.93</c:v>
                </c:pt>
                <c:pt idx="212">
                  <c:v>29.07</c:v>
                </c:pt>
                <c:pt idx="213">
                  <c:v>31.07</c:v>
                </c:pt>
                <c:pt idx="214">
                  <c:v>28.64</c:v>
                </c:pt>
                <c:pt idx="215">
                  <c:v>27.93</c:v>
                </c:pt>
                <c:pt idx="216">
                  <c:v>28.36</c:v>
                </c:pt>
                <c:pt idx="217">
                  <c:v>28.21</c:v>
                </c:pt>
                <c:pt idx="218">
                  <c:v>27.93</c:v>
                </c:pt>
                <c:pt idx="219">
                  <c:v>27.93</c:v>
                </c:pt>
                <c:pt idx="220">
                  <c:v>29.36</c:v>
                </c:pt>
                <c:pt idx="221">
                  <c:v>27.93</c:v>
                </c:pt>
                <c:pt idx="222">
                  <c:v>28.21</c:v>
                </c:pt>
                <c:pt idx="223">
                  <c:v>29.36</c:v>
                </c:pt>
                <c:pt idx="224">
                  <c:v>29.64</c:v>
                </c:pt>
                <c:pt idx="225">
                  <c:v>27.93</c:v>
                </c:pt>
                <c:pt idx="226">
                  <c:v>28.21</c:v>
                </c:pt>
                <c:pt idx="227">
                  <c:v>28.21</c:v>
                </c:pt>
                <c:pt idx="228">
                  <c:v>27.93</c:v>
                </c:pt>
                <c:pt idx="229">
                  <c:v>27.93</c:v>
                </c:pt>
                <c:pt idx="230">
                  <c:v>28.36</c:v>
                </c:pt>
                <c:pt idx="231">
                  <c:v>28.64</c:v>
                </c:pt>
                <c:pt idx="232">
                  <c:v>30.07</c:v>
                </c:pt>
                <c:pt idx="233">
                  <c:v>28.36</c:v>
                </c:pt>
                <c:pt idx="234">
                  <c:v>27.93</c:v>
                </c:pt>
                <c:pt idx="235">
                  <c:v>28.21</c:v>
                </c:pt>
                <c:pt idx="236">
                  <c:v>28.36</c:v>
                </c:pt>
                <c:pt idx="237">
                  <c:v>27.93</c:v>
                </c:pt>
                <c:pt idx="238">
                  <c:v>28.21</c:v>
                </c:pt>
                <c:pt idx="239">
                  <c:v>28.64</c:v>
                </c:pt>
                <c:pt idx="240">
                  <c:v>28.21</c:v>
                </c:pt>
                <c:pt idx="241">
                  <c:v>28.64</c:v>
                </c:pt>
                <c:pt idx="242">
                  <c:v>27.93</c:v>
                </c:pt>
                <c:pt idx="243">
                  <c:v>28.21</c:v>
                </c:pt>
                <c:pt idx="244">
                  <c:v>27.93</c:v>
                </c:pt>
                <c:pt idx="245">
                  <c:v>27.93</c:v>
                </c:pt>
                <c:pt idx="246">
                  <c:v>28.36</c:v>
                </c:pt>
                <c:pt idx="247">
                  <c:v>28.21</c:v>
                </c:pt>
                <c:pt idx="248">
                  <c:v>28.36</c:v>
                </c:pt>
                <c:pt idx="249">
                  <c:v>28.36</c:v>
                </c:pt>
                <c:pt idx="250">
                  <c:v>28.21</c:v>
                </c:pt>
                <c:pt idx="251">
                  <c:v>28.21</c:v>
                </c:pt>
                <c:pt idx="252">
                  <c:v>29.07</c:v>
                </c:pt>
                <c:pt idx="253">
                  <c:v>28.21</c:v>
                </c:pt>
                <c:pt idx="254">
                  <c:v>28.21</c:v>
                </c:pt>
                <c:pt idx="255">
                  <c:v>28.36</c:v>
                </c:pt>
                <c:pt idx="256">
                  <c:v>28.21</c:v>
                </c:pt>
                <c:pt idx="257">
                  <c:v>28.36</c:v>
                </c:pt>
                <c:pt idx="258">
                  <c:v>27.93</c:v>
                </c:pt>
                <c:pt idx="259">
                  <c:v>29.64</c:v>
                </c:pt>
                <c:pt idx="260">
                  <c:v>28.64</c:v>
                </c:pt>
                <c:pt idx="261">
                  <c:v>28.21</c:v>
                </c:pt>
                <c:pt idx="262">
                  <c:v>27.93</c:v>
                </c:pt>
                <c:pt idx="263">
                  <c:v>27.93</c:v>
                </c:pt>
                <c:pt idx="264">
                  <c:v>27.93</c:v>
                </c:pt>
                <c:pt idx="265">
                  <c:v>28.21</c:v>
                </c:pt>
                <c:pt idx="266">
                  <c:v>28.36</c:v>
                </c:pt>
                <c:pt idx="267">
                  <c:v>28.36</c:v>
                </c:pt>
                <c:pt idx="268">
                  <c:v>28.21</c:v>
                </c:pt>
                <c:pt idx="269">
                  <c:v>27.93</c:v>
                </c:pt>
                <c:pt idx="270">
                  <c:v>28.21</c:v>
                </c:pt>
                <c:pt idx="271">
                  <c:v>28.21</c:v>
                </c:pt>
                <c:pt idx="272">
                  <c:v>27.93</c:v>
                </c:pt>
                <c:pt idx="273">
                  <c:v>28.21</c:v>
                </c:pt>
                <c:pt idx="274">
                  <c:v>29.07</c:v>
                </c:pt>
                <c:pt idx="275">
                  <c:v>28.21</c:v>
                </c:pt>
                <c:pt idx="276">
                  <c:v>28.21</c:v>
                </c:pt>
                <c:pt idx="277">
                  <c:v>28.36</c:v>
                </c:pt>
                <c:pt idx="278">
                  <c:v>28.21</c:v>
                </c:pt>
                <c:pt idx="279">
                  <c:v>28.64</c:v>
                </c:pt>
                <c:pt idx="280">
                  <c:v>27.93</c:v>
                </c:pt>
                <c:pt idx="281">
                  <c:v>28.36</c:v>
                </c:pt>
                <c:pt idx="282">
                  <c:v>28.21</c:v>
                </c:pt>
                <c:pt idx="283">
                  <c:v>28.21</c:v>
                </c:pt>
                <c:pt idx="284">
                  <c:v>28.21</c:v>
                </c:pt>
                <c:pt idx="285">
                  <c:v>28.21</c:v>
                </c:pt>
                <c:pt idx="286">
                  <c:v>27.93</c:v>
                </c:pt>
                <c:pt idx="287">
                  <c:v>28.21</c:v>
                </c:pt>
                <c:pt idx="288">
                  <c:v>28.64</c:v>
                </c:pt>
                <c:pt idx="289">
                  <c:v>27.93</c:v>
                </c:pt>
                <c:pt idx="290">
                  <c:v>28.21</c:v>
                </c:pt>
                <c:pt idx="291">
                  <c:v>28.21</c:v>
                </c:pt>
                <c:pt idx="292">
                  <c:v>27.93</c:v>
                </c:pt>
                <c:pt idx="293">
                  <c:v>30.07</c:v>
                </c:pt>
                <c:pt idx="294">
                  <c:v>29.07</c:v>
                </c:pt>
                <c:pt idx="295">
                  <c:v>29.07</c:v>
                </c:pt>
                <c:pt idx="296">
                  <c:v>29.36</c:v>
                </c:pt>
                <c:pt idx="297">
                  <c:v>29.36</c:v>
                </c:pt>
                <c:pt idx="298">
                  <c:v>28.64</c:v>
                </c:pt>
                <c:pt idx="299">
                  <c:v>29.36</c:v>
                </c:pt>
                <c:pt idx="300">
                  <c:v>28.36</c:v>
                </c:pt>
                <c:pt idx="301">
                  <c:v>27.93</c:v>
                </c:pt>
                <c:pt idx="302">
                  <c:v>27.93</c:v>
                </c:pt>
                <c:pt idx="303">
                  <c:v>30.07</c:v>
                </c:pt>
                <c:pt idx="304">
                  <c:v>27.93</c:v>
                </c:pt>
                <c:pt idx="305">
                  <c:v>29.07</c:v>
                </c:pt>
                <c:pt idx="306">
                  <c:v>27.93</c:v>
                </c:pt>
                <c:pt idx="307">
                  <c:v>28.21</c:v>
                </c:pt>
                <c:pt idx="308">
                  <c:v>29.36</c:v>
                </c:pt>
                <c:pt idx="309">
                  <c:v>28.64</c:v>
                </c:pt>
                <c:pt idx="310">
                  <c:v>27.93</c:v>
                </c:pt>
                <c:pt idx="311">
                  <c:v>29.56</c:v>
                </c:pt>
                <c:pt idx="312">
                  <c:v>28.36</c:v>
                </c:pt>
                <c:pt idx="313">
                  <c:v>27.93</c:v>
                </c:pt>
                <c:pt idx="314">
                  <c:v>28.21</c:v>
                </c:pt>
                <c:pt idx="315">
                  <c:v>29.07</c:v>
                </c:pt>
                <c:pt idx="316">
                  <c:v>27.93</c:v>
                </c:pt>
                <c:pt idx="317">
                  <c:v>27.93</c:v>
                </c:pt>
                <c:pt idx="318">
                  <c:v>28.21</c:v>
                </c:pt>
                <c:pt idx="319">
                  <c:v>27.93</c:v>
                </c:pt>
                <c:pt idx="320">
                  <c:v>28.64</c:v>
                </c:pt>
                <c:pt idx="321">
                  <c:v>28.21</c:v>
                </c:pt>
                <c:pt idx="322">
                  <c:v>27.93</c:v>
                </c:pt>
                <c:pt idx="323">
                  <c:v>28.21</c:v>
                </c:pt>
                <c:pt idx="324">
                  <c:v>28.21</c:v>
                </c:pt>
                <c:pt idx="325">
                  <c:v>28.64</c:v>
                </c:pt>
                <c:pt idx="326">
                  <c:v>28.21</c:v>
                </c:pt>
                <c:pt idx="327">
                  <c:v>27.93</c:v>
                </c:pt>
                <c:pt idx="328">
                  <c:v>27.93</c:v>
                </c:pt>
                <c:pt idx="329">
                  <c:v>28.21</c:v>
                </c:pt>
                <c:pt idx="330">
                  <c:v>28.36</c:v>
                </c:pt>
                <c:pt idx="331">
                  <c:v>28.64</c:v>
                </c:pt>
                <c:pt idx="332">
                  <c:v>28.36</c:v>
                </c:pt>
                <c:pt idx="333">
                  <c:v>33</c:v>
                </c:pt>
                <c:pt idx="334">
                  <c:v>31.36</c:v>
                </c:pt>
                <c:pt idx="335">
                  <c:v>28.36</c:v>
                </c:pt>
                <c:pt idx="336">
                  <c:v>27.93</c:v>
                </c:pt>
                <c:pt idx="337">
                  <c:v>27.93</c:v>
                </c:pt>
                <c:pt idx="338">
                  <c:v>28.36</c:v>
                </c:pt>
                <c:pt idx="339">
                  <c:v>30.07</c:v>
                </c:pt>
                <c:pt idx="340">
                  <c:v>27.93</c:v>
                </c:pt>
                <c:pt idx="341">
                  <c:v>29.07</c:v>
                </c:pt>
                <c:pt idx="342">
                  <c:v>27.93</c:v>
                </c:pt>
                <c:pt idx="343">
                  <c:v>27.93</c:v>
                </c:pt>
                <c:pt idx="344">
                  <c:v>28.21</c:v>
                </c:pt>
                <c:pt idx="345">
                  <c:v>29.36</c:v>
                </c:pt>
                <c:pt idx="346">
                  <c:v>28.64</c:v>
                </c:pt>
                <c:pt idx="347">
                  <c:v>27.93</c:v>
                </c:pt>
                <c:pt idx="348">
                  <c:v>27.93</c:v>
                </c:pt>
                <c:pt idx="349">
                  <c:v>28.64</c:v>
                </c:pt>
                <c:pt idx="350">
                  <c:v>27.93</c:v>
                </c:pt>
                <c:pt idx="351">
                  <c:v>27.93</c:v>
                </c:pt>
                <c:pt idx="352">
                  <c:v>28.21</c:v>
                </c:pt>
                <c:pt idx="353">
                  <c:v>28.21</c:v>
                </c:pt>
                <c:pt idx="354">
                  <c:v>28.36</c:v>
                </c:pt>
                <c:pt idx="355">
                  <c:v>28.64</c:v>
                </c:pt>
                <c:pt idx="356">
                  <c:v>29.36</c:v>
                </c:pt>
                <c:pt idx="357">
                  <c:v>29.64</c:v>
                </c:pt>
                <c:pt idx="358">
                  <c:v>28.64</c:v>
                </c:pt>
                <c:pt idx="359">
                  <c:v>28.21</c:v>
                </c:pt>
                <c:pt idx="360">
                  <c:v>29.07</c:v>
                </c:pt>
                <c:pt idx="361">
                  <c:v>28.21</c:v>
                </c:pt>
                <c:pt idx="362">
                  <c:v>27.93</c:v>
                </c:pt>
                <c:pt idx="363">
                  <c:v>29.64</c:v>
                </c:pt>
                <c:pt idx="364">
                  <c:v>27.93</c:v>
                </c:pt>
                <c:pt idx="365">
                  <c:v>27.93</c:v>
                </c:pt>
                <c:pt idx="366">
                  <c:v>28.64</c:v>
                </c:pt>
                <c:pt idx="367">
                  <c:v>28.21</c:v>
                </c:pt>
                <c:pt idx="368">
                  <c:v>28.21</c:v>
                </c:pt>
                <c:pt idx="369">
                  <c:v>27.93</c:v>
                </c:pt>
                <c:pt idx="370">
                  <c:v>28.21</c:v>
                </c:pt>
                <c:pt idx="371">
                  <c:v>28.21</c:v>
                </c:pt>
                <c:pt idx="372">
                  <c:v>27.93</c:v>
                </c:pt>
                <c:pt idx="373">
                  <c:v>27.93</c:v>
                </c:pt>
                <c:pt idx="374">
                  <c:v>28.21</c:v>
                </c:pt>
                <c:pt idx="375">
                  <c:v>28.36</c:v>
                </c:pt>
                <c:pt idx="376">
                  <c:v>28.36</c:v>
                </c:pt>
                <c:pt idx="377">
                  <c:v>28.36</c:v>
                </c:pt>
                <c:pt idx="378">
                  <c:v>27.93</c:v>
                </c:pt>
                <c:pt idx="379">
                  <c:v>28.36</c:v>
                </c:pt>
                <c:pt idx="380">
                  <c:v>28.21</c:v>
                </c:pt>
                <c:pt idx="381">
                  <c:v>28.21</c:v>
                </c:pt>
                <c:pt idx="382">
                  <c:v>29.64</c:v>
                </c:pt>
                <c:pt idx="383">
                  <c:v>27.93</c:v>
                </c:pt>
                <c:pt idx="384">
                  <c:v>27.93</c:v>
                </c:pt>
                <c:pt idx="385">
                  <c:v>28.21</c:v>
                </c:pt>
                <c:pt idx="386">
                  <c:v>27.93</c:v>
                </c:pt>
                <c:pt idx="387">
                  <c:v>28.36</c:v>
                </c:pt>
                <c:pt idx="388">
                  <c:v>28.21</c:v>
                </c:pt>
                <c:pt idx="389">
                  <c:v>29.07</c:v>
                </c:pt>
                <c:pt idx="390">
                  <c:v>27.93</c:v>
                </c:pt>
                <c:pt idx="391">
                  <c:v>28.21</c:v>
                </c:pt>
                <c:pt idx="392">
                  <c:v>28.36</c:v>
                </c:pt>
                <c:pt idx="393">
                  <c:v>27.93</c:v>
                </c:pt>
                <c:pt idx="394">
                  <c:v>27.93</c:v>
                </c:pt>
                <c:pt idx="395">
                  <c:v>27.93</c:v>
                </c:pt>
                <c:pt idx="396">
                  <c:v>28.21</c:v>
                </c:pt>
                <c:pt idx="397">
                  <c:v>27.93</c:v>
                </c:pt>
                <c:pt idx="398">
                  <c:v>28.21</c:v>
                </c:pt>
                <c:pt idx="399">
                  <c:v>27.93</c:v>
                </c:pt>
                <c:pt idx="400">
                  <c:v>27.93</c:v>
                </c:pt>
                <c:pt idx="401">
                  <c:v>27.93</c:v>
                </c:pt>
                <c:pt idx="402">
                  <c:v>29.36</c:v>
                </c:pt>
                <c:pt idx="403">
                  <c:v>28.36</c:v>
                </c:pt>
                <c:pt idx="404">
                  <c:v>27.93</c:v>
                </c:pt>
                <c:pt idx="405">
                  <c:v>28.36</c:v>
                </c:pt>
                <c:pt idx="406">
                  <c:v>27.93</c:v>
                </c:pt>
                <c:pt idx="407">
                  <c:v>28.36</c:v>
                </c:pt>
                <c:pt idx="408">
                  <c:v>29.64</c:v>
                </c:pt>
                <c:pt idx="409">
                  <c:v>28.36</c:v>
                </c:pt>
                <c:pt idx="410">
                  <c:v>28.36</c:v>
                </c:pt>
                <c:pt idx="411">
                  <c:v>28.21</c:v>
                </c:pt>
                <c:pt idx="412">
                  <c:v>28.21</c:v>
                </c:pt>
                <c:pt idx="413">
                  <c:v>28.64</c:v>
                </c:pt>
                <c:pt idx="414">
                  <c:v>27.93</c:v>
                </c:pt>
                <c:pt idx="415">
                  <c:v>29.07</c:v>
                </c:pt>
                <c:pt idx="416">
                  <c:v>27.93</c:v>
                </c:pt>
                <c:pt idx="417">
                  <c:v>27.93</c:v>
                </c:pt>
                <c:pt idx="418">
                  <c:v>28.21</c:v>
                </c:pt>
                <c:pt idx="419">
                  <c:v>28.21</c:v>
                </c:pt>
                <c:pt idx="420">
                  <c:v>27.93</c:v>
                </c:pt>
                <c:pt idx="421">
                  <c:v>28.21</c:v>
                </c:pt>
                <c:pt idx="422">
                  <c:v>28.21</c:v>
                </c:pt>
                <c:pt idx="423">
                  <c:v>27.93</c:v>
                </c:pt>
                <c:pt idx="424">
                  <c:v>28.21</c:v>
                </c:pt>
                <c:pt idx="425">
                  <c:v>30.07</c:v>
                </c:pt>
                <c:pt idx="426">
                  <c:v>29.07</c:v>
                </c:pt>
                <c:pt idx="427">
                  <c:v>29.64</c:v>
                </c:pt>
                <c:pt idx="428">
                  <c:v>27.93</c:v>
                </c:pt>
                <c:pt idx="429">
                  <c:v>27.93</c:v>
                </c:pt>
                <c:pt idx="430">
                  <c:v>27.93</c:v>
                </c:pt>
                <c:pt idx="431">
                  <c:v>28.21</c:v>
                </c:pt>
                <c:pt idx="432">
                  <c:v>27.93</c:v>
                </c:pt>
                <c:pt idx="433">
                  <c:v>28.64</c:v>
                </c:pt>
                <c:pt idx="434">
                  <c:v>28.64</c:v>
                </c:pt>
                <c:pt idx="435">
                  <c:v>28.21</c:v>
                </c:pt>
                <c:pt idx="436">
                  <c:v>28.21</c:v>
                </c:pt>
                <c:pt idx="437">
                  <c:v>28.21</c:v>
                </c:pt>
                <c:pt idx="438">
                  <c:v>27.93</c:v>
                </c:pt>
                <c:pt idx="439">
                  <c:v>28.21</c:v>
                </c:pt>
                <c:pt idx="440">
                  <c:v>29.07</c:v>
                </c:pt>
                <c:pt idx="441">
                  <c:v>30.07</c:v>
                </c:pt>
                <c:pt idx="442">
                  <c:v>29.64</c:v>
                </c:pt>
                <c:pt idx="443">
                  <c:v>29.07</c:v>
                </c:pt>
                <c:pt idx="444">
                  <c:v>28.21</c:v>
                </c:pt>
                <c:pt idx="445">
                  <c:v>27.93</c:v>
                </c:pt>
                <c:pt idx="446">
                  <c:v>28.36</c:v>
                </c:pt>
                <c:pt idx="447">
                  <c:v>27.93</c:v>
                </c:pt>
                <c:pt idx="448">
                  <c:v>28.64</c:v>
                </c:pt>
                <c:pt idx="449">
                  <c:v>28.21</c:v>
                </c:pt>
                <c:pt idx="450">
                  <c:v>27.93</c:v>
                </c:pt>
                <c:pt idx="451">
                  <c:v>27.93</c:v>
                </c:pt>
                <c:pt idx="452">
                  <c:v>27.93</c:v>
                </c:pt>
                <c:pt idx="453">
                  <c:v>27.93</c:v>
                </c:pt>
                <c:pt idx="454">
                  <c:v>27.93</c:v>
                </c:pt>
                <c:pt idx="455">
                  <c:v>28.21</c:v>
                </c:pt>
                <c:pt idx="456">
                  <c:v>27.93</c:v>
                </c:pt>
                <c:pt idx="457">
                  <c:v>28.64</c:v>
                </c:pt>
                <c:pt idx="458">
                  <c:v>27.93</c:v>
                </c:pt>
                <c:pt idx="459">
                  <c:v>28.36</c:v>
                </c:pt>
                <c:pt idx="460">
                  <c:v>27.93</c:v>
                </c:pt>
                <c:pt idx="461">
                  <c:v>27.93</c:v>
                </c:pt>
                <c:pt idx="462">
                  <c:v>28.21</c:v>
                </c:pt>
                <c:pt idx="463">
                  <c:v>30.07</c:v>
                </c:pt>
                <c:pt idx="464">
                  <c:v>28.21</c:v>
                </c:pt>
                <c:pt idx="465">
                  <c:v>28.21</c:v>
                </c:pt>
                <c:pt idx="466">
                  <c:v>28.64</c:v>
                </c:pt>
                <c:pt idx="467">
                  <c:v>28.64</c:v>
                </c:pt>
                <c:pt idx="468">
                  <c:v>28.36</c:v>
                </c:pt>
                <c:pt idx="469">
                  <c:v>29.07</c:v>
                </c:pt>
                <c:pt idx="470">
                  <c:v>27.93</c:v>
                </c:pt>
                <c:pt idx="471">
                  <c:v>28.21</c:v>
                </c:pt>
                <c:pt idx="472">
                  <c:v>28.21</c:v>
                </c:pt>
                <c:pt idx="473">
                  <c:v>29.07</c:v>
                </c:pt>
                <c:pt idx="474">
                  <c:v>28.21</c:v>
                </c:pt>
                <c:pt idx="475">
                  <c:v>27.93</c:v>
                </c:pt>
                <c:pt idx="476">
                  <c:v>28.64</c:v>
                </c:pt>
                <c:pt idx="477">
                  <c:v>28.64</c:v>
                </c:pt>
                <c:pt idx="478">
                  <c:v>28.21</c:v>
                </c:pt>
                <c:pt idx="479">
                  <c:v>30.07</c:v>
                </c:pt>
                <c:pt idx="480">
                  <c:v>27.93</c:v>
                </c:pt>
                <c:pt idx="481">
                  <c:v>27.93</c:v>
                </c:pt>
                <c:pt idx="482">
                  <c:v>28.64</c:v>
                </c:pt>
                <c:pt idx="483">
                  <c:v>27.93</c:v>
                </c:pt>
                <c:pt idx="484">
                  <c:v>27.93</c:v>
                </c:pt>
                <c:pt idx="485">
                  <c:v>28.21</c:v>
                </c:pt>
                <c:pt idx="486">
                  <c:v>29.07</c:v>
                </c:pt>
                <c:pt idx="487">
                  <c:v>27.93</c:v>
                </c:pt>
                <c:pt idx="488">
                  <c:v>28.64</c:v>
                </c:pt>
                <c:pt idx="489">
                  <c:v>27.93</c:v>
                </c:pt>
                <c:pt idx="490">
                  <c:v>28.21</c:v>
                </c:pt>
                <c:pt idx="491">
                  <c:v>28.36</c:v>
                </c:pt>
                <c:pt idx="492">
                  <c:v>27.93</c:v>
                </c:pt>
                <c:pt idx="493">
                  <c:v>28.21</c:v>
                </c:pt>
                <c:pt idx="494">
                  <c:v>27.93</c:v>
                </c:pt>
                <c:pt idx="495">
                  <c:v>27.93</c:v>
                </c:pt>
                <c:pt idx="496">
                  <c:v>27.93</c:v>
                </c:pt>
                <c:pt idx="497">
                  <c:v>28.21</c:v>
                </c:pt>
                <c:pt idx="498">
                  <c:v>27.93</c:v>
                </c:pt>
                <c:pt idx="499">
                  <c:v>28.21</c:v>
                </c:pt>
                <c:pt idx="500">
                  <c:v>28.21</c:v>
                </c:pt>
                <c:pt idx="501">
                  <c:v>27.93</c:v>
                </c:pt>
                <c:pt idx="502">
                  <c:v>28.36</c:v>
                </c:pt>
                <c:pt idx="503">
                  <c:v>27.93</c:v>
                </c:pt>
                <c:pt idx="504">
                  <c:v>27.93</c:v>
                </c:pt>
                <c:pt idx="505">
                  <c:v>28.21</c:v>
                </c:pt>
                <c:pt idx="506">
                  <c:v>28.21</c:v>
                </c:pt>
                <c:pt idx="507">
                  <c:v>28.21</c:v>
                </c:pt>
                <c:pt idx="508">
                  <c:v>27.93</c:v>
                </c:pt>
                <c:pt idx="509">
                  <c:v>29.36</c:v>
                </c:pt>
                <c:pt idx="510">
                  <c:v>29.36</c:v>
                </c:pt>
                <c:pt idx="511">
                  <c:v>28.36</c:v>
                </c:pt>
                <c:pt idx="512">
                  <c:v>29.36</c:v>
                </c:pt>
                <c:pt idx="513">
                  <c:v>27.93</c:v>
                </c:pt>
                <c:pt idx="514">
                  <c:v>28.34</c:v>
                </c:pt>
                <c:pt idx="515">
                  <c:v>28.64</c:v>
                </c:pt>
                <c:pt idx="516">
                  <c:v>28.21</c:v>
                </c:pt>
                <c:pt idx="517">
                  <c:v>28.64</c:v>
                </c:pt>
                <c:pt idx="518">
                  <c:v>28.36</c:v>
                </c:pt>
                <c:pt idx="519">
                  <c:v>28.36</c:v>
                </c:pt>
                <c:pt idx="520">
                  <c:v>28.64</c:v>
                </c:pt>
                <c:pt idx="521">
                  <c:v>28.21</c:v>
                </c:pt>
                <c:pt idx="522">
                  <c:v>27.93</c:v>
                </c:pt>
                <c:pt idx="523">
                  <c:v>28.36</c:v>
                </c:pt>
                <c:pt idx="524">
                  <c:v>27.93</c:v>
                </c:pt>
                <c:pt idx="525">
                  <c:v>28.21</c:v>
                </c:pt>
                <c:pt idx="526">
                  <c:v>28.36</c:v>
                </c:pt>
                <c:pt idx="527">
                  <c:v>28.21</c:v>
                </c:pt>
                <c:pt idx="528">
                  <c:v>27.93</c:v>
                </c:pt>
                <c:pt idx="529">
                  <c:v>28.64</c:v>
                </c:pt>
                <c:pt idx="530">
                  <c:v>28.21</c:v>
                </c:pt>
                <c:pt idx="531">
                  <c:v>28.21</c:v>
                </c:pt>
                <c:pt idx="532">
                  <c:v>29.36</c:v>
                </c:pt>
                <c:pt idx="533">
                  <c:v>29.36</c:v>
                </c:pt>
                <c:pt idx="534">
                  <c:v>28.21</c:v>
                </c:pt>
                <c:pt idx="535">
                  <c:v>28.21</c:v>
                </c:pt>
                <c:pt idx="536">
                  <c:v>28.36</c:v>
                </c:pt>
                <c:pt idx="537">
                  <c:v>28.36</c:v>
                </c:pt>
                <c:pt idx="538">
                  <c:v>28.21</c:v>
                </c:pt>
                <c:pt idx="539">
                  <c:v>28.21</c:v>
                </c:pt>
                <c:pt idx="540">
                  <c:v>27.93</c:v>
                </c:pt>
                <c:pt idx="541">
                  <c:v>27.93</c:v>
                </c:pt>
                <c:pt idx="542">
                  <c:v>27.93</c:v>
                </c:pt>
                <c:pt idx="543">
                  <c:v>29.64</c:v>
                </c:pt>
                <c:pt idx="544">
                  <c:v>28.21</c:v>
                </c:pt>
                <c:pt idx="545">
                  <c:v>27.93</c:v>
                </c:pt>
                <c:pt idx="546">
                  <c:v>28.21</c:v>
                </c:pt>
                <c:pt idx="547">
                  <c:v>28.64</c:v>
                </c:pt>
                <c:pt idx="548">
                  <c:v>28.21</c:v>
                </c:pt>
                <c:pt idx="549">
                  <c:v>29.64</c:v>
                </c:pt>
                <c:pt idx="550">
                  <c:v>29.07</c:v>
                </c:pt>
                <c:pt idx="551">
                  <c:v>28.36</c:v>
                </c:pt>
                <c:pt idx="552">
                  <c:v>28.21</c:v>
                </c:pt>
                <c:pt idx="553">
                  <c:v>27.93</c:v>
                </c:pt>
                <c:pt idx="554">
                  <c:v>29.07</c:v>
                </c:pt>
                <c:pt idx="555">
                  <c:v>28.21</c:v>
                </c:pt>
                <c:pt idx="556">
                  <c:v>27.93</c:v>
                </c:pt>
                <c:pt idx="557">
                  <c:v>28.21</c:v>
                </c:pt>
                <c:pt idx="558">
                  <c:v>28.21</c:v>
                </c:pt>
                <c:pt idx="559">
                  <c:v>28.64</c:v>
                </c:pt>
                <c:pt idx="560">
                  <c:v>28.64</c:v>
                </c:pt>
                <c:pt idx="561">
                  <c:v>28.36</c:v>
                </c:pt>
                <c:pt idx="562">
                  <c:v>31.07</c:v>
                </c:pt>
                <c:pt idx="563">
                  <c:v>27.93</c:v>
                </c:pt>
                <c:pt idx="564">
                  <c:v>27.93</c:v>
                </c:pt>
                <c:pt idx="565">
                  <c:v>27.93</c:v>
                </c:pt>
                <c:pt idx="566">
                  <c:v>28.36</c:v>
                </c:pt>
                <c:pt idx="567">
                  <c:v>28.21</c:v>
                </c:pt>
                <c:pt idx="568">
                  <c:v>28.64</c:v>
                </c:pt>
                <c:pt idx="569">
                  <c:v>31.07</c:v>
                </c:pt>
                <c:pt idx="570">
                  <c:v>28.36</c:v>
                </c:pt>
                <c:pt idx="571">
                  <c:v>28.21</c:v>
                </c:pt>
                <c:pt idx="572">
                  <c:v>29.64</c:v>
                </c:pt>
                <c:pt idx="573">
                  <c:v>29.64</c:v>
                </c:pt>
                <c:pt idx="574">
                  <c:v>28.36</c:v>
                </c:pt>
                <c:pt idx="575">
                  <c:v>28.64</c:v>
                </c:pt>
                <c:pt idx="576">
                  <c:v>31.07</c:v>
                </c:pt>
                <c:pt idx="577">
                  <c:v>27.93</c:v>
                </c:pt>
                <c:pt idx="578">
                  <c:v>27.93</c:v>
                </c:pt>
                <c:pt idx="579">
                  <c:v>27.93</c:v>
                </c:pt>
                <c:pt idx="580">
                  <c:v>27.93</c:v>
                </c:pt>
                <c:pt idx="581">
                  <c:v>28.36</c:v>
                </c:pt>
                <c:pt idx="582">
                  <c:v>27.93</c:v>
                </c:pt>
                <c:pt idx="583">
                  <c:v>27.93</c:v>
                </c:pt>
                <c:pt idx="584">
                  <c:v>29.07</c:v>
                </c:pt>
                <c:pt idx="585">
                  <c:v>28.36</c:v>
                </c:pt>
                <c:pt idx="586">
                  <c:v>27.93</c:v>
                </c:pt>
                <c:pt idx="587">
                  <c:v>29.36</c:v>
                </c:pt>
                <c:pt idx="588">
                  <c:v>28.36</c:v>
                </c:pt>
                <c:pt idx="589">
                  <c:v>30.07</c:v>
                </c:pt>
                <c:pt idx="590">
                  <c:v>28.36</c:v>
                </c:pt>
                <c:pt idx="591">
                  <c:v>28.64</c:v>
                </c:pt>
                <c:pt idx="592">
                  <c:v>28.21</c:v>
                </c:pt>
                <c:pt idx="593">
                  <c:v>27.93</c:v>
                </c:pt>
                <c:pt idx="594">
                  <c:v>27.93</c:v>
                </c:pt>
                <c:pt idx="595">
                  <c:v>29.36</c:v>
                </c:pt>
                <c:pt idx="596">
                  <c:v>32.31</c:v>
                </c:pt>
                <c:pt idx="597">
                  <c:v>28.21</c:v>
                </c:pt>
                <c:pt idx="598">
                  <c:v>27.93</c:v>
                </c:pt>
                <c:pt idx="599">
                  <c:v>29.07</c:v>
                </c:pt>
                <c:pt idx="600">
                  <c:v>27.93</c:v>
                </c:pt>
                <c:pt idx="601">
                  <c:v>29.07</c:v>
                </c:pt>
                <c:pt idx="602">
                  <c:v>27.93</c:v>
                </c:pt>
                <c:pt idx="603">
                  <c:v>27.93</c:v>
                </c:pt>
                <c:pt idx="604">
                  <c:v>28.64</c:v>
                </c:pt>
                <c:pt idx="605">
                  <c:v>28.21</c:v>
                </c:pt>
                <c:pt idx="606">
                  <c:v>27.93</c:v>
                </c:pt>
                <c:pt idx="607">
                  <c:v>29.36</c:v>
                </c:pt>
                <c:pt idx="608">
                  <c:v>27.93</c:v>
                </c:pt>
                <c:pt idx="609">
                  <c:v>28.36</c:v>
                </c:pt>
                <c:pt idx="610">
                  <c:v>28.21</c:v>
                </c:pt>
                <c:pt idx="611">
                  <c:v>28.21</c:v>
                </c:pt>
                <c:pt idx="612">
                  <c:v>29.07</c:v>
                </c:pt>
                <c:pt idx="613">
                  <c:v>27.93</c:v>
                </c:pt>
                <c:pt idx="614">
                  <c:v>29.07</c:v>
                </c:pt>
                <c:pt idx="615">
                  <c:v>28.21</c:v>
                </c:pt>
                <c:pt idx="616">
                  <c:v>28.21</c:v>
                </c:pt>
                <c:pt idx="617">
                  <c:v>29.07</c:v>
                </c:pt>
                <c:pt idx="618">
                  <c:v>28.21</c:v>
                </c:pt>
                <c:pt idx="619">
                  <c:v>29.07</c:v>
                </c:pt>
                <c:pt idx="620">
                  <c:v>28.36</c:v>
                </c:pt>
                <c:pt idx="621">
                  <c:v>27.93</c:v>
                </c:pt>
                <c:pt idx="622">
                  <c:v>29.36</c:v>
                </c:pt>
                <c:pt idx="623">
                  <c:v>29.36</c:v>
                </c:pt>
                <c:pt idx="624">
                  <c:v>27.93</c:v>
                </c:pt>
                <c:pt idx="625">
                  <c:v>28.64</c:v>
                </c:pt>
                <c:pt idx="626">
                  <c:v>29.64</c:v>
                </c:pt>
                <c:pt idx="627">
                  <c:v>27.93</c:v>
                </c:pt>
                <c:pt idx="628">
                  <c:v>27.93</c:v>
                </c:pt>
                <c:pt idx="629">
                  <c:v>28.64</c:v>
                </c:pt>
                <c:pt idx="630">
                  <c:v>27.93</c:v>
                </c:pt>
                <c:pt idx="631">
                  <c:v>27.93</c:v>
                </c:pt>
                <c:pt idx="632">
                  <c:v>29.07</c:v>
                </c:pt>
                <c:pt idx="633">
                  <c:v>28.21</c:v>
                </c:pt>
                <c:pt idx="634">
                  <c:v>27.93</c:v>
                </c:pt>
                <c:pt idx="635">
                  <c:v>27.93</c:v>
                </c:pt>
                <c:pt idx="636">
                  <c:v>28.64</c:v>
                </c:pt>
                <c:pt idx="637">
                  <c:v>28.21</c:v>
                </c:pt>
                <c:pt idx="638">
                  <c:v>27.93</c:v>
                </c:pt>
                <c:pt idx="639">
                  <c:v>28.36</c:v>
                </c:pt>
                <c:pt idx="640">
                  <c:v>27.93</c:v>
                </c:pt>
                <c:pt idx="641">
                  <c:v>28.36</c:v>
                </c:pt>
                <c:pt idx="642">
                  <c:v>27.93</c:v>
                </c:pt>
                <c:pt idx="643">
                  <c:v>28.21</c:v>
                </c:pt>
                <c:pt idx="644">
                  <c:v>29.07</c:v>
                </c:pt>
                <c:pt idx="645">
                  <c:v>28.21</c:v>
                </c:pt>
                <c:pt idx="646">
                  <c:v>28.21</c:v>
                </c:pt>
                <c:pt idx="647">
                  <c:v>27.93</c:v>
                </c:pt>
                <c:pt idx="648">
                  <c:v>28.21</c:v>
                </c:pt>
                <c:pt idx="649">
                  <c:v>27.64</c:v>
                </c:pt>
                <c:pt idx="650">
                  <c:v>29.36</c:v>
                </c:pt>
                <c:pt idx="651">
                  <c:v>28.21</c:v>
                </c:pt>
                <c:pt idx="652">
                  <c:v>28.21</c:v>
                </c:pt>
                <c:pt idx="653">
                  <c:v>28.64</c:v>
                </c:pt>
                <c:pt idx="654">
                  <c:v>28.21</c:v>
                </c:pt>
                <c:pt idx="655">
                  <c:v>29.36</c:v>
                </c:pt>
                <c:pt idx="656">
                  <c:v>27.93</c:v>
                </c:pt>
                <c:pt idx="657">
                  <c:v>28.36</c:v>
                </c:pt>
                <c:pt idx="658">
                  <c:v>27.93</c:v>
                </c:pt>
                <c:pt idx="659">
                  <c:v>28.36</c:v>
                </c:pt>
                <c:pt idx="660">
                  <c:v>28.21</c:v>
                </c:pt>
                <c:pt idx="661">
                  <c:v>27.93</c:v>
                </c:pt>
                <c:pt idx="662">
                  <c:v>27.93</c:v>
                </c:pt>
                <c:pt idx="663">
                  <c:v>28.21</c:v>
                </c:pt>
                <c:pt idx="664">
                  <c:v>28.21</c:v>
                </c:pt>
                <c:pt idx="665">
                  <c:v>29.64</c:v>
                </c:pt>
                <c:pt idx="666">
                  <c:v>28.21</c:v>
                </c:pt>
                <c:pt idx="667">
                  <c:v>28.36</c:v>
                </c:pt>
                <c:pt idx="668">
                  <c:v>28.21</c:v>
                </c:pt>
                <c:pt idx="669">
                  <c:v>28.21</c:v>
                </c:pt>
                <c:pt idx="670">
                  <c:v>28.21</c:v>
                </c:pt>
                <c:pt idx="671">
                  <c:v>27.93</c:v>
                </c:pt>
                <c:pt idx="672">
                  <c:v>27.93</c:v>
                </c:pt>
                <c:pt idx="673">
                  <c:v>27.93</c:v>
                </c:pt>
                <c:pt idx="674">
                  <c:v>27.93</c:v>
                </c:pt>
                <c:pt idx="675">
                  <c:v>29.36</c:v>
                </c:pt>
                <c:pt idx="676">
                  <c:v>28.21</c:v>
                </c:pt>
                <c:pt idx="677">
                  <c:v>28.21</c:v>
                </c:pt>
                <c:pt idx="678">
                  <c:v>29.36</c:v>
                </c:pt>
                <c:pt idx="679">
                  <c:v>30.5</c:v>
                </c:pt>
                <c:pt idx="680">
                  <c:v>28.21</c:v>
                </c:pt>
                <c:pt idx="681">
                  <c:v>28.36</c:v>
                </c:pt>
                <c:pt idx="682">
                  <c:v>27.93</c:v>
                </c:pt>
                <c:pt idx="683">
                  <c:v>27.93</c:v>
                </c:pt>
                <c:pt idx="684">
                  <c:v>28.36</c:v>
                </c:pt>
                <c:pt idx="685">
                  <c:v>28.21</c:v>
                </c:pt>
                <c:pt idx="686">
                  <c:v>27.93</c:v>
                </c:pt>
                <c:pt idx="687">
                  <c:v>28.21</c:v>
                </c:pt>
                <c:pt idx="688">
                  <c:v>29.07</c:v>
                </c:pt>
                <c:pt idx="689">
                  <c:v>29.36</c:v>
                </c:pt>
                <c:pt idx="690">
                  <c:v>28.21</c:v>
                </c:pt>
                <c:pt idx="691">
                  <c:v>27.93</c:v>
                </c:pt>
                <c:pt idx="692">
                  <c:v>27.93</c:v>
                </c:pt>
                <c:pt idx="693">
                  <c:v>27.93</c:v>
                </c:pt>
                <c:pt idx="694">
                  <c:v>28.36</c:v>
                </c:pt>
                <c:pt idx="695">
                  <c:v>28.21</c:v>
                </c:pt>
                <c:pt idx="696">
                  <c:v>29.07</c:v>
                </c:pt>
                <c:pt idx="697">
                  <c:v>29.07</c:v>
                </c:pt>
                <c:pt idx="698">
                  <c:v>28.36</c:v>
                </c:pt>
                <c:pt idx="699">
                  <c:v>28.64</c:v>
                </c:pt>
                <c:pt idx="700">
                  <c:v>29.07</c:v>
                </c:pt>
                <c:pt idx="701">
                  <c:v>29.07</c:v>
                </c:pt>
                <c:pt idx="702">
                  <c:v>28.64</c:v>
                </c:pt>
                <c:pt idx="703">
                  <c:v>27.93</c:v>
                </c:pt>
                <c:pt idx="704">
                  <c:v>29.36</c:v>
                </c:pt>
                <c:pt idx="705">
                  <c:v>28.36</c:v>
                </c:pt>
                <c:pt idx="706">
                  <c:v>27.93</c:v>
                </c:pt>
                <c:pt idx="707">
                  <c:v>28.21</c:v>
                </c:pt>
                <c:pt idx="708">
                  <c:v>27.93</c:v>
                </c:pt>
                <c:pt idx="709">
                  <c:v>28.21</c:v>
                </c:pt>
                <c:pt idx="710">
                  <c:v>28.36</c:v>
                </c:pt>
                <c:pt idx="711">
                  <c:v>28.21</c:v>
                </c:pt>
                <c:pt idx="712">
                  <c:v>28.21</c:v>
                </c:pt>
                <c:pt idx="713">
                  <c:v>28.21</c:v>
                </c:pt>
                <c:pt idx="714">
                  <c:v>28.64</c:v>
                </c:pt>
                <c:pt idx="715">
                  <c:v>28.21</c:v>
                </c:pt>
                <c:pt idx="716">
                  <c:v>28.21</c:v>
                </c:pt>
                <c:pt idx="717">
                  <c:v>29.36</c:v>
                </c:pt>
                <c:pt idx="718">
                  <c:v>28.64</c:v>
                </c:pt>
                <c:pt idx="719">
                  <c:v>28.21</c:v>
                </c:pt>
                <c:pt idx="720">
                  <c:v>28.36</c:v>
                </c:pt>
                <c:pt idx="721">
                  <c:v>29.07</c:v>
                </c:pt>
                <c:pt idx="722">
                  <c:v>29.07</c:v>
                </c:pt>
                <c:pt idx="723">
                  <c:v>27.93</c:v>
                </c:pt>
                <c:pt idx="724">
                  <c:v>27.93</c:v>
                </c:pt>
                <c:pt idx="725">
                  <c:v>28.21</c:v>
                </c:pt>
                <c:pt idx="726">
                  <c:v>27.93</c:v>
                </c:pt>
                <c:pt idx="727">
                  <c:v>27.93</c:v>
                </c:pt>
                <c:pt idx="728">
                  <c:v>29.07</c:v>
                </c:pt>
                <c:pt idx="729">
                  <c:v>27.93</c:v>
                </c:pt>
                <c:pt idx="730">
                  <c:v>28.21</c:v>
                </c:pt>
                <c:pt idx="731">
                  <c:v>28.21</c:v>
                </c:pt>
                <c:pt idx="732">
                  <c:v>28.36</c:v>
                </c:pt>
                <c:pt idx="733">
                  <c:v>27.93</c:v>
                </c:pt>
                <c:pt idx="734">
                  <c:v>29.07</c:v>
                </c:pt>
                <c:pt idx="735">
                  <c:v>27.93</c:v>
                </c:pt>
                <c:pt idx="736">
                  <c:v>27.93</c:v>
                </c:pt>
                <c:pt idx="737">
                  <c:v>27.93</c:v>
                </c:pt>
                <c:pt idx="738">
                  <c:v>28.21</c:v>
                </c:pt>
                <c:pt idx="739">
                  <c:v>27.93</c:v>
                </c:pt>
                <c:pt idx="740">
                  <c:v>27.93</c:v>
                </c:pt>
                <c:pt idx="741">
                  <c:v>27.93</c:v>
                </c:pt>
                <c:pt idx="742">
                  <c:v>28.36</c:v>
                </c:pt>
                <c:pt idx="743">
                  <c:v>29.07</c:v>
                </c:pt>
                <c:pt idx="744">
                  <c:v>28.21</c:v>
                </c:pt>
                <c:pt idx="745">
                  <c:v>28.21</c:v>
                </c:pt>
                <c:pt idx="746">
                  <c:v>27.93</c:v>
                </c:pt>
                <c:pt idx="747">
                  <c:v>28.21</c:v>
                </c:pt>
                <c:pt idx="748">
                  <c:v>27.93</c:v>
                </c:pt>
                <c:pt idx="749">
                  <c:v>29.07</c:v>
                </c:pt>
                <c:pt idx="750">
                  <c:v>28.21</c:v>
                </c:pt>
                <c:pt idx="751">
                  <c:v>27.93</c:v>
                </c:pt>
                <c:pt idx="752">
                  <c:v>28.64</c:v>
                </c:pt>
                <c:pt idx="753">
                  <c:v>28.21</c:v>
                </c:pt>
                <c:pt idx="754">
                  <c:v>27.93</c:v>
                </c:pt>
                <c:pt idx="755">
                  <c:v>27.93</c:v>
                </c:pt>
                <c:pt idx="756">
                  <c:v>28.64</c:v>
                </c:pt>
                <c:pt idx="757">
                  <c:v>28.36</c:v>
                </c:pt>
                <c:pt idx="758">
                  <c:v>28.21</c:v>
                </c:pt>
                <c:pt idx="759">
                  <c:v>29.64</c:v>
                </c:pt>
                <c:pt idx="760">
                  <c:v>28.64</c:v>
                </c:pt>
                <c:pt idx="761">
                  <c:v>28.64</c:v>
                </c:pt>
                <c:pt idx="762">
                  <c:v>28.21</c:v>
                </c:pt>
                <c:pt idx="763">
                  <c:v>28.21</c:v>
                </c:pt>
                <c:pt idx="764">
                  <c:v>27.93</c:v>
                </c:pt>
                <c:pt idx="765">
                  <c:v>28.21</c:v>
                </c:pt>
                <c:pt idx="766">
                  <c:v>28.36</c:v>
                </c:pt>
                <c:pt idx="767">
                  <c:v>29.07</c:v>
                </c:pt>
                <c:pt idx="768">
                  <c:v>28.21</c:v>
                </c:pt>
                <c:pt idx="769">
                  <c:v>28.64</c:v>
                </c:pt>
                <c:pt idx="770">
                  <c:v>27.93</c:v>
                </c:pt>
                <c:pt idx="771">
                  <c:v>28.21</c:v>
                </c:pt>
                <c:pt idx="772">
                  <c:v>27.93</c:v>
                </c:pt>
                <c:pt idx="773">
                  <c:v>27.93</c:v>
                </c:pt>
                <c:pt idx="774">
                  <c:v>27.93</c:v>
                </c:pt>
                <c:pt idx="775">
                  <c:v>27.93</c:v>
                </c:pt>
                <c:pt idx="776">
                  <c:v>28.21</c:v>
                </c:pt>
                <c:pt idx="777">
                  <c:v>29.36</c:v>
                </c:pt>
                <c:pt idx="778">
                  <c:v>28.21</c:v>
                </c:pt>
                <c:pt idx="779">
                  <c:v>27.93</c:v>
                </c:pt>
                <c:pt idx="780">
                  <c:v>28.21</c:v>
                </c:pt>
                <c:pt idx="781">
                  <c:v>28.21</c:v>
                </c:pt>
                <c:pt idx="782">
                  <c:v>28.36</c:v>
                </c:pt>
                <c:pt idx="783">
                  <c:v>28.36</c:v>
                </c:pt>
                <c:pt idx="784">
                  <c:v>27.93</c:v>
                </c:pt>
                <c:pt idx="785">
                  <c:v>29.07</c:v>
                </c:pt>
                <c:pt idx="786">
                  <c:v>28.64</c:v>
                </c:pt>
                <c:pt idx="787">
                  <c:v>27.93</c:v>
                </c:pt>
                <c:pt idx="788">
                  <c:v>29.07</c:v>
                </c:pt>
                <c:pt idx="789">
                  <c:v>28.36</c:v>
                </c:pt>
                <c:pt idx="790">
                  <c:v>28.21</c:v>
                </c:pt>
                <c:pt idx="791">
                  <c:v>27.93</c:v>
                </c:pt>
                <c:pt idx="792">
                  <c:v>27.93</c:v>
                </c:pt>
                <c:pt idx="793">
                  <c:v>29.07</c:v>
                </c:pt>
                <c:pt idx="794">
                  <c:v>28.21</c:v>
                </c:pt>
                <c:pt idx="795">
                  <c:v>28.21</c:v>
                </c:pt>
                <c:pt idx="796">
                  <c:v>28.21</c:v>
                </c:pt>
                <c:pt idx="797">
                  <c:v>28.36</c:v>
                </c:pt>
                <c:pt idx="798">
                  <c:v>28.21</c:v>
                </c:pt>
                <c:pt idx="799">
                  <c:v>28.21</c:v>
                </c:pt>
                <c:pt idx="800">
                  <c:v>30.07</c:v>
                </c:pt>
                <c:pt idx="801">
                  <c:v>28.64</c:v>
                </c:pt>
                <c:pt idx="802">
                  <c:v>27.93</c:v>
                </c:pt>
                <c:pt idx="803">
                  <c:v>28.21</c:v>
                </c:pt>
                <c:pt idx="804">
                  <c:v>28.21</c:v>
                </c:pt>
                <c:pt idx="805">
                  <c:v>28.21</c:v>
                </c:pt>
                <c:pt idx="806">
                  <c:v>27.93</c:v>
                </c:pt>
                <c:pt idx="807">
                  <c:v>27.93</c:v>
                </c:pt>
                <c:pt idx="808">
                  <c:v>27.93</c:v>
                </c:pt>
                <c:pt idx="809">
                  <c:v>28.21</c:v>
                </c:pt>
                <c:pt idx="810">
                  <c:v>27.93</c:v>
                </c:pt>
                <c:pt idx="811">
                  <c:v>29.36</c:v>
                </c:pt>
                <c:pt idx="812">
                  <c:v>27.93</c:v>
                </c:pt>
                <c:pt idx="813">
                  <c:v>28.21</c:v>
                </c:pt>
                <c:pt idx="814">
                  <c:v>28.36</c:v>
                </c:pt>
                <c:pt idx="815">
                  <c:v>29.07</c:v>
                </c:pt>
                <c:pt idx="816">
                  <c:v>30.07</c:v>
                </c:pt>
                <c:pt idx="817">
                  <c:v>28.21</c:v>
                </c:pt>
                <c:pt idx="818">
                  <c:v>29.36</c:v>
                </c:pt>
                <c:pt idx="819">
                  <c:v>29.36</c:v>
                </c:pt>
                <c:pt idx="820">
                  <c:v>28.21</c:v>
                </c:pt>
                <c:pt idx="821">
                  <c:v>28.36</c:v>
                </c:pt>
                <c:pt idx="822">
                  <c:v>27.93</c:v>
                </c:pt>
                <c:pt idx="823">
                  <c:v>30.07</c:v>
                </c:pt>
                <c:pt idx="824">
                  <c:v>27.93</c:v>
                </c:pt>
                <c:pt idx="825">
                  <c:v>28.36</c:v>
                </c:pt>
                <c:pt idx="826">
                  <c:v>27.93</c:v>
                </c:pt>
                <c:pt idx="827">
                  <c:v>28.21</c:v>
                </c:pt>
                <c:pt idx="828">
                  <c:v>27.93</c:v>
                </c:pt>
                <c:pt idx="829">
                  <c:v>27.93</c:v>
                </c:pt>
                <c:pt idx="830">
                  <c:v>28.36</c:v>
                </c:pt>
                <c:pt idx="831">
                  <c:v>28.21</c:v>
                </c:pt>
                <c:pt idx="832">
                  <c:v>27.93</c:v>
                </c:pt>
                <c:pt idx="833">
                  <c:v>28.64</c:v>
                </c:pt>
                <c:pt idx="834">
                  <c:v>27.93</c:v>
                </c:pt>
                <c:pt idx="835">
                  <c:v>27.93</c:v>
                </c:pt>
                <c:pt idx="836">
                  <c:v>28.21</c:v>
                </c:pt>
                <c:pt idx="837">
                  <c:v>28.21</c:v>
                </c:pt>
                <c:pt idx="838">
                  <c:v>28.21</c:v>
                </c:pt>
                <c:pt idx="839">
                  <c:v>28.64</c:v>
                </c:pt>
                <c:pt idx="840">
                  <c:v>29.36</c:v>
                </c:pt>
                <c:pt idx="841">
                  <c:v>27.93</c:v>
                </c:pt>
                <c:pt idx="842">
                  <c:v>27.93</c:v>
                </c:pt>
                <c:pt idx="843">
                  <c:v>28.21</c:v>
                </c:pt>
                <c:pt idx="844">
                  <c:v>28.64</c:v>
                </c:pt>
                <c:pt idx="845">
                  <c:v>28.21</c:v>
                </c:pt>
                <c:pt idx="846">
                  <c:v>27.93</c:v>
                </c:pt>
                <c:pt idx="847">
                  <c:v>29.07</c:v>
                </c:pt>
                <c:pt idx="848">
                  <c:v>28.36</c:v>
                </c:pt>
                <c:pt idx="849">
                  <c:v>27.93</c:v>
                </c:pt>
                <c:pt idx="850">
                  <c:v>27.93</c:v>
                </c:pt>
                <c:pt idx="851">
                  <c:v>27.93</c:v>
                </c:pt>
                <c:pt idx="852">
                  <c:v>29.07</c:v>
                </c:pt>
                <c:pt idx="853">
                  <c:v>27.93</c:v>
                </c:pt>
                <c:pt idx="854">
                  <c:v>29.07</c:v>
                </c:pt>
                <c:pt idx="855">
                  <c:v>28.64</c:v>
                </c:pt>
                <c:pt idx="856">
                  <c:v>28.21</c:v>
                </c:pt>
                <c:pt idx="857">
                  <c:v>27.93</c:v>
                </c:pt>
                <c:pt idx="858">
                  <c:v>28.21</c:v>
                </c:pt>
                <c:pt idx="859">
                  <c:v>29.07</c:v>
                </c:pt>
                <c:pt idx="860">
                  <c:v>28.21</c:v>
                </c:pt>
                <c:pt idx="861">
                  <c:v>28.36</c:v>
                </c:pt>
                <c:pt idx="862">
                  <c:v>28.36</c:v>
                </c:pt>
                <c:pt idx="863">
                  <c:v>27.93</c:v>
                </c:pt>
                <c:pt idx="864">
                  <c:v>27.93</c:v>
                </c:pt>
                <c:pt idx="865">
                  <c:v>27.93</c:v>
                </c:pt>
                <c:pt idx="866">
                  <c:v>28.21</c:v>
                </c:pt>
                <c:pt idx="867">
                  <c:v>27.93</c:v>
                </c:pt>
                <c:pt idx="868">
                  <c:v>28.21</c:v>
                </c:pt>
                <c:pt idx="869">
                  <c:v>28.64</c:v>
                </c:pt>
                <c:pt idx="870">
                  <c:v>27.93</c:v>
                </c:pt>
                <c:pt idx="871">
                  <c:v>28.21</c:v>
                </c:pt>
                <c:pt idx="872">
                  <c:v>28.21</c:v>
                </c:pt>
                <c:pt idx="873">
                  <c:v>28.21</c:v>
                </c:pt>
                <c:pt idx="874">
                  <c:v>27.93</c:v>
                </c:pt>
                <c:pt idx="875">
                  <c:v>29.36</c:v>
                </c:pt>
                <c:pt idx="876">
                  <c:v>29.07</c:v>
                </c:pt>
                <c:pt idx="877">
                  <c:v>27.93</c:v>
                </c:pt>
                <c:pt idx="878">
                  <c:v>28.64</c:v>
                </c:pt>
                <c:pt idx="879">
                  <c:v>28.21</c:v>
                </c:pt>
                <c:pt idx="880">
                  <c:v>27.93</c:v>
                </c:pt>
                <c:pt idx="881">
                  <c:v>28.21</c:v>
                </c:pt>
                <c:pt idx="882">
                  <c:v>29.36</c:v>
                </c:pt>
                <c:pt idx="883">
                  <c:v>27.93</c:v>
                </c:pt>
                <c:pt idx="884">
                  <c:v>28.21</c:v>
                </c:pt>
                <c:pt idx="885">
                  <c:v>29.64</c:v>
                </c:pt>
                <c:pt idx="886">
                  <c:v>28.21</c:v>
                </c:pt>
                <c:pt idx="887">
                  <c:v>29.07</c:v>
                </c:pt>
                <c:pt idx="888">
                  <c:v>27.93</c:v>
                </c:pt>
                <c:pt idx="889">
                  <c:v>27.86</c:v>
                </c:pt>
                <c:pt idx="890">
                  <c:v>28.21</c:v>
                </c:pt>
                <c:pt idx="891">
                  <c:v>27.93</c:v>
                </c:pt>
                <c:pt idx="892">
                  <c:v>29.36</c:v>
                </c:pt>
                <c:pt idx="893">
                  <c:v>27.93</c:v>
                </c:pt>
                <c:pt idx="894">
                  <c:v>27.93</c:v>
                </c:pt>
                <c:pt idx="895">
                  <c:v>27.93</c:v>
                </c:pt>
                <c:pt idx="896">
                  <c:v>28.36</c:v>
                </c:pt>
                <c:pt idx="897">
                  <c:v>27.93</c:v>
                </c:pt>
                <c:pt idx="898">
                  <c:v>26.14</c:v>
                </c:pt>
                <c:pt idx="899">
                  <c:v>28.21</c:v>
                </c:pt>
                <c:pt idx="900">
                  <c:v>27.93</c:v>
                </c:pt>
                <c:pt idx="901">
                  <c:v>25</c:v>
                </c:pt>
                <c:pt idx="902">
                  <c:v>28.21</c:v>
                </c:pt>
                <c:pt idx="903">
                  <c:v>28.64</c:v>
                </c:pt>
                <c:pt idx="904">
                  <c:v>25.69</c:v>
                </c:pt>
                <c:pt idx="905">
                  <c:v>25.7</c:v>
                </c:pt>
                <c:pt idx="906">
                  <c:v>27.93</c:v>
                </c:pt>
                <c:pt idx="907">
                  <c:v>28.21</c:v>
                </c:pt>
                <c:pt idx="908">
                  <c:v>28.21</c:v>
                </c:pt>
                <c:pt idx="909">
                  <c:v>28.64</c:v>
                </c:pt>
                <c:pt idx="910">
                  <c:v>28.21</c:v>
                </c:pt>
                <c:pt idx="911">
                  <c:v>27.93</c:v>
                </c:pt>
                <c:pt idx="912">
                  <c:v>27.64</c:v>
                </c:pt>
                <c:pt idx="913">
                  <c:v>29.64</c:v>
                </c:pt>
                <c:pt idx="914">
                  <c:v>27.79</c:v>
                </c:pt>
                <c:pt idx="915">
                  <c:v>25.86</c:v>
                </c:pt>
                <c:pt idx="916">
                  <c:v>27.93</c:v>
                </c:pt>
                <c:pt idx="917">
                  <c:v>28.64</c:v>
                </c:pt>
                <c:pt idx="918">
                  <c:v>27.06</c:v>
                </c:pt>
                <c:pt idx="919">
                  <c:v>28.21</c:v>
                </c:pt>
                <c:pt idx="920">
                  <c:v>28.21</c:v>
                </c:pt>
                <c:pt idx="921">
                  <c:v>25.99</c:v>
                </c:pt>
                <c:pt idx="922">
                  <c:v>28.21</c:v>
                </c:pt>
                <c:pt idx="923">
                  <c:v>28.21</c:v>
                </c:pt>
                <c:pt idx="924">
                  <c:v>27.93</c:v>
                </c:pt>
                <c:pt idx="925">
                  <c:v>26.51</c:v>
                </c:pt>
                <c:pt idx="926">
                  <c:v>26.36</c:v>
                </c:pt>
                <c:pt idx="927">
                  <c:v>27.93</c:v>
                </c:pt>
                <c:pt idx="928">
                  <c:v>27.93</c:v>
                </c:pt>
                <c:pt idx="929">
                  <c:v>27.64</c:v>
                </c:pt>
                <c:pt idx="930">
                  <c:v>27.93</c:v>
                </c:pt>
                <c:pt idx="931">
                  <c:v>27.93</c:v>
                </c:pt>
                <c:pt idx="932">
                  <c:v>27.93</c:v>
                </c:pt>
                <c:pt idx="933">
                  <c:v>25.79</c:v>
                </c:pt>
                <c:pt idx="934">
                  <c:v>28.21</c:v>
                </c:pt>
                <c:pt idx="935">
                  <c:v>28.64</c:v>
                </c:pt>
                <c:pt idx="936">
                  <c:v>27.93</c:v>
                </c:pt>
                <c:pt idx="937">
                  <c:v>28.64</c:v>
                </c:pt>
                <c:pt idx="938">
                  <c:v>27.93</c:v>
                </c:pt>
                <c:pt idx="939">
                  <c:v>28.64</c:v>
                </c:pt>
                <c:pt idx="940">
                  <c:v>25.86</c:v>
                </c:pt>
                <c:pt idx="941">
                  <c:v>28.21</c:v>
                </c:pt>
                <c:pt idx="942">
                  <c:v>28.64</c:v>
                </c:pt>
                <c:pt idx="943">
                  <c:v>28.21</c:v>
                </c:pt>
                <c:pt idx="944">
                  <c:v>28.21</c:v>
                </c:pt>
                <c:pt idx="945">
                  <c:v>27.93</c:v>
                </c:pt>
                <c:pt idx="946">
                  <c:v>28.21</c:v>
                </c:pt>
                <c:pt idx="947">
                  <c:v>25.13</c:v>
                </c:pt>
                <c:pt idx="948">
                  <c:v>27.93</c:v>
                </c:pt>
                <c:pt idx="949">
                  <c:v>28.21</c:v>
                </c:pt>
                <c:pt idx="950">
                  <c:v>27.93</c:v>
                </c:pt>
                <c:pt idx="951">
                  <c:v>27.93</c:v>
                </c:pt>
                <c:pt idx="952">
                  <c:v>28.64</c:v>
                </c:pt>
                <c:pt idx="953">
                  <c:v>27.93</c:v>
                </c:pt>
                <c:pt idx="954">
                  <c:v>27.93</c:v>
                </c:pt>
                <c:pt idx="955">
                  <c:v>27.93</c:v>
                </c:pt>
                <c:pt idx="956">
                  <c:v>28.21</c:v>
                </c:pt>
                <c:pt idx="957">
                  <c:v>27.93</c:v>
                </c:pt>
                <c:pt idx="958">
                  <c:v>28.36</c:v>
                </c:pt>
                <c:pt idx="959">
                  <c:v>28.36</c:v>
                </c:pt>
                <c:pt idx="960">
                  <c:v>27.93</c:v>
                </c:pt>
                <c:pt idx="961">
                  <c:v>26.64</c:v>
                </c:pt>
                <c:pt idx="962">
                  <c:v>27.64</c:v>
                </c:pt>
                <c:pt idx="963">
                  <c:v>27.93</c:v>
                </c:pt>
                <c:pt idx="964">
                  <c:v>31.41</c:v>
                </c:pt>
                <c:pt idx="965">
                  <c:v>27.64</c:v>
                </c:pt>
                <c:pt idx="966">
                  <c:v>28.21</c:v>
                </c:pt>
                <c:pt idx="967">
                  <c:v>27.93</c:v>
                </c:pt>
                <c:pt idx="968">
                  <c:v>29.07</c:v>
                </c:pt>
                <c:pt idx="969">
                  <c:v>27.93</c:v>
                </c:pt>
                <c:pt idx="970">
                  <c:v>27.64</c:v>
                </c:pt>
                <c:pt idx="971">
                  <c:v>27.93</c:v>
                </c:pt>
                <c:pt idx="972">
                  <c:v>27.93</c:v>
                </c:pt>
                <c:pt idx="973">
                  <c:v>28.21</c:v>
                </c:pt>
                <c:pt idx="974">
                  <c:v>27.64</c:v>
                </c:pt>
                <c:pt idx="975">
                  <c:v>27.93</c:v>
                </c:pt>
                <c:pt idx="976">
                  <c:v>27.93</c:v>
                </c:pt>
                <c:pt idx="977">
                  <c:v>27.93</c:v>
                </c:pt>
                <c:pt idx="978">
                  <c:v>27.93</c:v>
                </c:pt>
                <c:pt idx="979">
                  <c:v>28.64</c:v>
                </c:pt>
                <c:pt idx="980">
                  <c:v>29.07</c:v>
                </c:pt>
                <c:pt idx="981">
                  <c:v>28.21</c:v>
                </c:pt>
                <c:pt idx="982">
                  <c:v>28.21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5F-4D81-BE4D-4DDB7E7AE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028559"/>
        <c:axId val="1314026639"/>
      </c:scatterChart>
      <c:valAx>
        <c:axId val="131402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Nombre de spiritueux proposés par le magasin</a:t>
                </a:r>
              </a:p>
            </c:rich>
          </c:tx>
          <c:layout>
            <c:manualLayout>
              <c:xMode val="edge"/>
              <c:yMode val="edge"/>
              <c:x val="0.26347549596152753"/>
              <c:y val="0.91547542342828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6639"/>
        <c:crosses val="autoZero"/>
        <c:crossBetween val="midCat"/>
      </c:valAx>
      <c:valAx>
        <c:axId val="1314026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Prix par litre</a:t>
                </a:r>
              </a:p>
            </c:rich>
          </c:tx>
          <c:layout>
            <c:manualLayout>
              <c:xMode val="edge"/>
              <c:yMode val="edge"/>
              <c:x val="1.6761763118766426E-2"/>
              <c:y val="0.315119049402879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513586487040302E-2"/>
          <c:y val="3.4165058072039116E-2"/>
          <c:w val="0.94897282702591934"/>
          <c:h val="0.7727145667139401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'C0 - Pricing'!$CW$8</c:f>
              <c:strCache>
                <c:ptCount val="1"/>
                <c:pt idx="0">
                  <c:v>COINTREAU - Liqueur - 70cl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Pricing'!$CW$9:$CW$22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886</c:v>
                </c:pt>
                <c:pt idx="5">
                  <c:v>95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6-45C2-8C48-C242E30A8141}"/>
            </c:ext>
          </c:extLst>
        </c:ser>
        <c:ser>
          <c:idx val="1"/>
          <c:order val="1"/>
          <c:tx>
            <c:strRef>
              <c:f>'C0 - Pricing'!$CX$8</c:f>
              <c:strCache>
                <c:ptCount val="1"/>
                <c:pt idx="0">
                  <c:v>Autres produits Cointreau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Pricing'!$CX$9:$CX$22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280</c:v>
                </c:pt>
                <c:pt idx="6">
                  <c:v>231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A6-45C2-8C48-C242E30A8141}"/>
            </c:ext>
          </c:extLst>
        </c:ser>
        <c:ser>
          <c:idx val="2"/>
          <c:order val="2"/>
          <c:tx>
            <c:strRef>
              <c:f>'C0 - Pricing'!$CY$8</c:f>
              <c:strCache>
                <c:ptCount val="1"/>
                <c:pt idx="0">
                  <c:v>Concurrents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Pricing'!$CY$9:$CY$22</c:f>
              <c:numCache>
                <c:formatCode>General</c:formatCode>
                <c:ptCount val="14"/>
                <c:pt idx="0">
                  <c:v>4108</c:v>
                </c:pt>
                <c:pt idx="1">
                  <c:v>12310</c:v>
                </c:pt>
                <c:pt idx="2">
                  <c:v>11903</c:v>
                </c:pt>
                <c:pt idx="3">
                  <c:v>9175</c:v>
                </c:pt>
                <c:pt idx="4">
                  <c:v>2086</c:v>
                </c:pt>
                <c:pt idx="5">
                  <c:v>2196</c:v>
                </c:pt>
                <c:pt idx="6">
                  <c:v>599</c:v>
                </c:pt>
                <c:pt idx="7">
                  <c:v>770</c:v>
                </c:pt>
                <c:pt idx="8">
                  <c:v>117</c:v>
                </c:pt>
                <c:pt idx="9">
                  <c:v>38</c:v>
                </c:pt>
                <c:pt idx="10">
                  <c:v>15</c:v>
                </c:pt>
                <c:pt idx="11">
                  <c:v>2</c:v>
                </c:pt>
                <c:pt idx="12">
                  <c:v>10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A6-45C2-8C48-C242E30A8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77123951"/>
        <c:axId val="1377124911"/>
      </c:barChart>
      <c:catAx>
        <c:axId val="1377123951"/>
        <c:scaling>
          <c:orientation val="minMax"/>
        </c:scaling>
        <c:delete val="0"/>
        <c:axPos val="b"/>
        <c:numFmt formatCode="#\ 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4911"/>
        <c:crosses val="autoZero"/>
        <c:auto val="1"/>
        <c:lblAlgn val="ctr"/>
        <c:lblOffset val="100"/>
        <c:noMultiLvlLbl val="0"/>
      </c:catAx>
      <c:valAx>
        <c:axId val="1377124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3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093886345647182E-2"/>
          <c:y val="0.93321232495298945"/>
          <c:w val="0.89100639684237859"/>
          <c:h val="6.3681760676825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39041388138244E-2"/>
          <c:y val="3.3463714865195365E-2"/>
          <c:w val="0.89769971080453226"/>
          <c:h val="0.71882886100485521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338</c:v>
                </c:pt>
                <c:pt idx="6">
                  <c:v>630</c:v>
                </c:pt>
                <c:pt idx="7">
                  <c:v>407</c:v>
                </c:pt>
                <c:pt idx="8">
                  <c:v>120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B-4F26-8337-8506B73EE737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611</c:v>
                </c:pt>
                <c:pt idx="1">
                  <c:v>9828</c:v>
                </c:pt>
                <c:pt idx="2">
                  <c:v>8328</c:v>
                </c:pt>
                <c:pt idx="3">
                  <c:v>9798</c:v>
                </c:pt>
                <c:pt idx="4">
                  <c:v>7960</c:v>
                </c:pt>
                <c:pt idx="5">
                  <c:v>2792</c:v>
                </c:pt>
                <c:pt idx="6">
                  <c:v>1591</c:v>
                </c:pt>
                <c:pt idx="7">
                  <c:v>1219</c:v>
                </c:pt>
                <c:pt idx="8">
                  <c:v>494</c:v>
                </c:pt>
                <c:pt idx="9">
                  <c:v>678</c:v>
                </c:pt>
                <c:pt idx="10">
                  <c:v>181</c:v>
                </c:pt>
                <c:pt idx="11">
                  <c:v>63</c:v>
                </c:pt>
                <c:pt idx="12">
                  <c:v>5</c:v>
                </c:pt>
                <c:pt idx="13">
                  <c:v>13</c:v>
                </c:pt>
                <c:pt idx="14">
                  <c:v>2</c:v>
                </c:pt>
                <c:pt idx="15">
                  <c:v>10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9</c:v>
                </c:pt>
                <c:pt idx="23">
                  <c:v>7</c:v>
                </c:pt>
                <c:pt idx="24">
                  <c:v>101</c:v>
                </c:pt>
                <c:pt idx="25">
                  <c:v>16</c:v>
                </c:pt>
                <c:pt idx="26">
                  <c:v>2</c:v>
                </c:pt>
                <c:pt idx="27">
                  <c:v>0</c:v>
                </c:pt>
                <c:pt idx="28">
                  <c:v>8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10</c:v>
                </c:pt>
                <c:pt idx="33">
                  <c:v>3</c:v>
                </c:pt>
                <c:pt idx="34">
                  <c:v>2</c:v>
                </c:pt>
                <c:pt idx="35">
                  <c:v>4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33250841511402"/>
          <c:y val="0.87678238596526525"/>
          <c:w val="0.60298335940833447"/>
          <c:h val="6.2374496098015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1-421A-B8EB-B8D3290A9E6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1-421A-B8EB-B8D3290A9E6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0.17963997517070143</c:v>
                </c:pt>
                <c:pt idx="1">
                  <c:v>0.8203600248292986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61-421A-B8EB-B8D3290A9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'C0 - Pricing'!$EP$8</c:f>
              <c:strCache>
                <c:ptCount val="1"/>
                <c:pt idx="0">
                  <c:v>WILLIAM PEEL - Scotch whisky - 50cl moins cher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Pricing'!$EP$9:$EP$69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E-4010-B86E-6E9595E7E86A}"/>
            </c:ext>
          </c:extLst>
        </c:ser>
        <c:ser>
          <c:idx val="1"/>
          <c:order val="1"/>
          <c:tx>
            <c:strRef>
              <c:f>'C0 - Pricing'!$EQ$8</c:f>
              <c:strCache>
                <c:ptCount val="1"/>
                <c:pt idx="0">
                  <c:v>Même prix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Pricing'!$EQ$9:$EQ$69</c:f>
              <c:numCache>
                <c:formatCode>General</c:formatCode>
                <c:ptCount val="61"/>
                <c:pt idx="29">
                  <c:v>0</c:v>
                </c:pt>
                <c:pt idx="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E-4010-B86E-6E9595E7E86A}"/>
            </c:ext>
          </c:extLst>
        </c:ser>
        <c:ser>
          <c:idx val="2"/>
          <c:order val="2"/>
          <c:tx>
            <c:strRef>
              <c:f>'C0 - Pricing'!$ER$8</c:f>
              <c:strCache>
                <c:ptCount val="1"/>
                <c:pt idx="0">
                  <c:v>WILLIAM PEEL - Scotch whisky - 50cl plus cher cher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Pricing'!$ER$9:$ER$69</c:f>
              <c:numCache>
                <c:formatCode>General</c:formatCode>
                <c:ptCount val="61"/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AE-4010-B86E-6E9595E7E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44597984"/>
        <c:axId val="844598464"/>
      </c:barChart>
      <c:catAx>
        <c:axId val="84459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4598464"/>
        <c:crosses val="autoZero"/>
        <c:auto val="1"/>
        <c:lblAlgn val="ctr"/>
        <c:lblOffset val="100"/>
        <c:noMultiLvlLbl val="0"/>
      </c:catAx>
      <c:valAx>
        <c:axId val="844598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597984"/>
        <c:crosses val="autoZero"/>
        <c:crossBetween val="between"/>
      </c:valAx>
      <c:spPr>
        <a:noFill/>
      </c:spPr>
    </c:plotArea>
    <c:legend>
      <c:legendPos val="t"/>
      <c:layout>
        <c:manualLayout>
          <c:xMode val="edge"/>
          <c:yMode val="edge"/>
          <c:x val="0"/>
          <c:y val="1.6636958851255108E-2"/>
          <c:w val="1"/>
          <c:h val="0.1081459091857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/>
  </c:chart>
  <c:spPr>
    <a:noFill/>
    <a:ln>
      <a:noFill/>
    </a:ln>
  </c:spPr>
  <c:txPr>
    <a:bodyPr/>
    <a:lstStyle/>
    <a:p>
      <a:pPr>
        <a:defRPr sz="1200"/>
      </a:pPr>
      <a:endParaRPr lang="fr-FR"/>
    </a:p>
  </c:txPr>
  <c:externalData r:id="rId1">
    <c:autoUpdate val="1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72901786117068"/>
          <c:y val="0.22513387198151602"/>
          <c:w val="0.5885419642776587"/>
          <c:h val="0.5497315537577206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F6-4D87-B001-D350103296DD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F6-4D87-B001-D350103296DD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F6-4D87-B001-D350103296DD}"/>
              </c:ext>
            </c:extLst>
          </c:dPt>
          <c:dLbls>
            <c:dLbl>
              <c:idx val="0"/>
              <c:layout>
                <c:manualLayout>
                  <c:x val="0.37524047841080116"/>
                  <c:y val="-0.18490447739175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8F6-4D87-B001-D350103296DD}"/>
                </c:ext>
              </c:extLst>
            </c:dLbl>
            <c:dLbl>
              <c:idx val="1"/>
              <c:layout>
                <c:manualLayout>
                  <c:x val="-0.37444503533544948"/>
                  <c:y val="0.627401895699638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8F6-4D87-B001-D350103296DD}"/>
                </c:ext>
              </c:extLst>
            </c:dLbl>
            <c:dLbl>
              <c:idx val="2"/>
              <c:layout>
                <c:manualLayout>
                  <c:x val="-0.31960239898400228"/>
                  <c:y val="-0.637668732020358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8F6-4D87-B001-D35010329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'C0 - Pricing'!$EP$7:$ER$7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F6-4D87-B001-D35010329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</c:plotArea>
    <c:plotVisOnly val="1"/>
    <c:dispBlanksAs val="gap"/>
    <c:showDLblsOverMax val="0"/>
    <c:extLst/>
  </c:chart>
  <c:spPr>
    <a:noFill/>
    <a:ln>
      <a:noFill/>
    </a:ln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3"/>
          <c:order val="0"/>
          <c:tx>
            <c:strRef>
              <c:f>'C0 - Pricing'!$EZ$6</c:f>
              <c:strCache>
                <c:ptCount val="1"/>
                <c:pt idx="0">
                  <c:v>Hausse seuil 10€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Pricing'!$EZ$9:$EZ$21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4E-41DA-A5B9-8821010B6A47}"/>
            </c:ext>
          </c:extLst>
        </c:ser>
        <c:ser>
          <c:idx val="2"/>
          <c:order val="1"/>
          <c:tx>
            <c:strRef>
              <c:f>'C0 - Pricing'!$EY$6</c:f>
              <c:strCache>
                <c:ptCount val="1"/>
                <c:pt idx="0">
                  <c:v>Hausse seuil 5€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Pricing'!$EY$9:$EY$21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4E-41DA-A5B9-8821010B6A47}"/>
            </c:ext>
          </c:extLst>
        </c:ser>
        <c:ser>
          <c:idx val="1"/>
          <c:order val="2"/>
          <c:tx>
            <c:strRef>
              <c:f>'C0 - Pricing'!$EX$6</c:f>
              <c:strCache>
                <c:ptCount val="1"/>
                <c:pt idx="0">
                  <c:v>Hausse seuil 1€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Pricing'!$EX$9:$EX$21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4E-41DA-A5B9-8821010B6A47}"/>
            </c:ext>
          </c:extLst>
        </c:ser>
        <c:ser>
          <c:idx val="0"/>
          <c:order val="3"/>
          <c:tx>
            <c:strRef>
              <c:f>'C0 - Pricing'!$EW$6</c:f>
              <c:strCache>
                <c:ptCount val="1"/>
                <c:pt idx="0">
                  <c:v>Aucun seuil franchi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Pricing'!$EW$9:$EW$21</c:f>
              <c:numCache>
                <c:formatCode>#,##0</c:formatCode>
                <c:ptCount val="13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28</c:v>
                </c:pt>
                <c:pt idx="4">
                  <c:v>34</c:v>
                </c:pt>
                <c:pt idx="5">
                  <c:v>36</c:v>
                </c:pt>
                <c:pt idx="6">
                  <c:v>36</c:v>
                </c:pt>
                <c:pt idx="7">
                  <c:v>35</c:v>
                </c:pt>
                <c:pt idx="8">
                  <c:v>32</c:v>
                </c:pt>
                <c:pt idx="9">
                  <c:v>31</c:v>
                </c:pt>
                <c:pt idx="10">
                  <c:v>27</c:v>
                </c:pt>
                <c:pt idx="11">
                  <c:v>28</c:v>
                </c:pt>
                <c:pt idx="1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4E-41DA-A5B9-8821010B6A47}"/>
            </c:ext>
          </c:extLst>
        </c:ser>
        <c:ser>
          <c:idx val="4"/>
          <c:order val="4"/>
          <c:tx>
            <c:strRef>
              <c:f>'C0 - Pricing'!$FA$6</c:f>
              <c:strCache>
                <c:ptCount val="1"/>
                <c:pt idx="0">
                  <c:v>Baisse seuil 1€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Pricing'!$FA$9:$FA$21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4E-41DA-A5B9-8821010B6A47}"/>
            </c:ext>
          </c:extLst>
        </c:ser>
        <c:ser>
          <c:idx val="5"/>
          <c:order val="5"/>
          <c:tx>
            <c:strRef>
              <c:f>'C0 - Pricing'!$FB$6</c:f>
              <c:strCache>
                <c:ptCount val="1"/>
                <c:pt idx="0">
                  <c:v>Baisse seuil 5€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Pricing'!$FB$9:$FB$21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34E-41DA-A5B9-8821010B6A47}"/>
            </c:ext>
          </c:extLst>
        </c:ser>
        <c:ser>
          <c:idx val="6"/>
          <c:order val="6"/>
          <c:tx>
            <c:strRef>
              <c:f>'C0 - Pricing'!$FC$6</c:f>
              <c:strCache>
                <c:ptCount val="1"/>
                <c:pt idx="0">
                  <c:v>Baisse seuil 10€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Pricing'!$FC$9:$FC$21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4E-41DA-A5B9-8821010B6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04553359"/>
        <c:axId val="1504552879"/>
      </c:barChart>
      <c:catAx>
        <c:axId val="1504553359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04552879"/>
        <c:crosses val="autoZero"/>
        <c:auto val="0"/>
        <c:lblAlgn val="ctr"/>
        <c:lblOffset val="100"/>
        <c:noMultiLvlLbl val="0"/>
      </c:catAx>
      <c:valAx>
        <c:axId val="150455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04553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Promotions'!$J$6:$J$15</c:f>
              <c:numCache>
                <c:formatCode>0%</c:formatCode>
                <c:ptCount val="10"/>
                <c:pt idx="0">
                  <c:v>#N/A</c:v>
                </c:pt>
                <c:pt idx="1">
                  <c:v>0.24308571428571432</c:v>
                </c:pt>
                <c:pt idx="2">
                  <c:v>0.22332857142857143</c:v>
                </c:pt>
                <c:pt idx="3">
                  <c:v>0.20414999999999994</c:v>
                </c:pt>
                <c:pt idx="4">
                  <c:v>0.20129999999999998</c:v>
                </c:pt>
                <c:pt idx="5">
                  <c:v>0.18820714285714285</c:v>
                </c:pt>
                <c:pt idx="6">
                  <c:v>0.17109285714285716</c:v>
                </c:pt>
                <c:pt idx="7">
                  <c:v>0.15185000000000001</c:v>
                </c:pt>
                <c:pt idx="8">
                  <c:v>0.14406428571428573</c:v>
                </c:pt>
                <c:pt idx="9">
                  <c:v>0.1115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7-4783-B7E8-DB8849A7041A}"/>
            </c:ext>
          </c:extLst>
        </c:ser>
        <c:ser>
          <c:idx val="1"/>
          <c:order val="1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Promotions'!$K$6:$K$15</c:f>
              <c:numCache>
                <c:formatCode>0%</c:formatCode>
                <c:ptCount val="10"/>
                <c:pt idx="0">
                  <c:v>0.29354285714285711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37-4783-B7E8-DB8849A70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6823984"/>
        <c:axId val="916824944"/>
      </c:barChart>
      <c:catAx>
        <c:axId val="91682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6824944"/>
        <c:crosses val="autoZero"/>
        <c:auto val="1"/>
        <c:lblAlgn val="ctr"/>
        <c:lblOffset val="100"/>
        <c:noMultiLvlLbl val="0"/>
      </c:catAx>
      <c:valAx>
        <c:axId val="9168249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1682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11"/>
          <c:order val="0"/>
          <c:tx>
            <c:strRef>
              <c:f>'D0 - Promotions'!$W$5</c:f>
              <c:strCache>
                <c:ptCount val="1"/>
                <c:pt idx="0">
                  <c:v>20250616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Promotions'!$W$16:$W$23</c:f>
              <c:numCache>
                <c:formatCode>#,##0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Promotions'!$W$6:$W$13</c:f>
              <c:numCache>
                <c:formatCode>0%</c:formatCode>
                <c:ptCount val="8"/>
                <c:pt idx="0">
                  <c:v>6.6312997347480109E-3</c:v>
                </c:pt>
                <c:pt idx="1">
                  <c:v>0.72727272727272729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5.3571428571428568E-2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618C-49E5-921F-5A3090D4DAE5}"/>
            </c:ext>
          </c:extLst>
        </c:ser>
        <c:ser>
          <c:idx val="0"/>
          <c:order val="1"/>
          <c:tx>
            <c:strRef>
              <c:f>'D0 - Promotions'!$X$5</c:f>
              <c:strCache>
                <c:ptCount val="1"/>
                <c:pt idx="0">
                  <c:v>20250623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Promotions'!$X$16:$X$23</c:f>
              <c:numCache>
                <c:formatCode>#,##0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Promotions'!$X$6:$X$13</c:f>
              <c:numCache>
                <c:formatCode>0%</c:formatCode>
                <c:ptCount val="8"/>
                <c:pt idx="0">
                  <c:v>1.3245033112582781E-3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618C-49E5-921F-5A3090D4DAE5}"/>
            </c:ext>
          </c:extLst>
        </c:ser>
        <c:ser>
          <c:idx val="1"/>
          <c:order val="2"/>
          <c:tx>
            <c:strRef>
              <c:f>'D0 - Promotions'!$Y$5</c:f>
              <c:strCache>
                <c:ptCount val="1"/>
                <c:pt idx="0">
                  <c:v>20250630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Promotions'!$Y$16:$Y$23</c:f>
              <c:numCache>
                <c:formatCode>#,##0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Promotions'!$Y$6:$Y$13</c:f>
              <c:numCache>
                <c:formatCode>0%</c:formatCode>
                <c:ptCount val="8"/>
                <c:pt idx="0">
                  <c:v>1.3315579227696406E-3</c:v>
                </c:pt>
                <c:pt idx="1">
                  <c:v>5.5555555555555552E-2</c:v>
                </c:pt>
                <c:pt idx="2">
                  <c:v>0</c:v>
                </c:pt>
                <c:pt idx="3">
                  <c:v>0</c:v>
                </c:pt>
                <c:pt idx="4">
                  <c:v>2.7027027027027029E-2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618C-49E5-921F-5A3090D4DAE5}"/>
            </c:ext>
          </c:extLst>
        </c:ser>
        <c:ser>
          <c:idx val="2"/>
          <c:order val="3"/>
          <c:tx>
            <c:strRef>
              <c:f>'D0 - Promotions'!$Z$5</c:f>
              <c:strCache>
                <c:ptCount val="1"/>
                <c:pt idx="0">
                  <c:v>20250707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Promotions'!$Z$16:$Z$23</c:f>
              <c:numCache>
                <c:formatCode>#,##0</c:formatCode>
                <c:ptCount val="8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Promotions'!$Z$6:$Z$13</c:f>
              <c:numCache>
                <c:formatCode>0%</c:formatCode>
                <c:ptCount val="8"/>
                <c:pt idx="0">
                  <c:v>7.2944297082228118E-2</c:v>
                </c:pt>
                <c:pt idx="1">
                  <c:v>0.8771929824561403</c:v>
                </c:pt>
                <c:pt idx="2">
                  <c:v>0.41111111111111109</c:v>
                </c:pt>
                <c:pt idx="3">
                  <c:v>0</c:v>
                </c:pt>
                <c:pt idx="4">
                  <c:v>0.97674418604651159</c:v>
                </c:pt>
                <c:pt idx="5">
                  <c:v>0</c:v>
                </c:pt>
                <c:pt idx="6">
                  <c:v>8.3596214511041003E-2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618C-49E5-921F-5A3090D4DAE5}"/>
            </c:ext>
          </c:extLst>
        </c:ser>
        <c:ser>
          <c:idx val="3"/>
          <c:order val="4"/>
          <c:tx>
            <c:strRef>
              <c:f>'D0 - Promotions'!$AA$5</c:f>
              <c:strCache>
                <c:ptCount val="1"/>
                <c:pt idx="0">
                  <c:v>20250714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Promotions'!$AA$16:$AA$23</c:f>
              <c:numCache>
                <c:formatCode>#,##0</c:formatCode>
                <c:ptCount val="8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Promotions'!$AA$6:$AA$13</c:f>
              <c:numCache>
                <c:formatCode>0%</c:formatCode>
                <c:ptCount val="8"/>
                <c:pt idx="0">
                  <c:v>7.209612817089453E-2</c:v>
                </c:pt>
                <c:pt idx="1">
                  <c:v>0.8571428571428571</c:v>
                </c:pt>
                <c:pt idx="2">
                  <c:v>0.42307692307692307</c:v>
                </c:pt>
                <c:pt idx="3">
                  <c:v>0</c:v>
                </c:pt>
                <c:pt idx="4">
                  <c:v>0.95454545454545459</c:v>
                </c:pt>
                <c:pt idx="5">
                  <c:v>0</c:v>
                </c:pt>
                <c:pt idx="6">
                  <c:v>8.3457526080476907E-2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618C-49E5-921F-5A3090D4DAE5}"/>
            </c:ext>
          </c:extLst>
        </c:ser>
        <c:ser>
          <c:idx val="4"/>
          <c:order val="5"/>
          <c:tx>
            <c:strRef>
              <c:f>'D0 - Promotions'!$AB$5</c:f>
              <c:strCache>
                <c:ptCount val="1"/>
                <c:pt idx="0">
                  <c:v>20250721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Promotions'!$AB$16:$AB$23</c:f>
              <c:numCache>
                <c:formatCode>#,##0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Promotions'!$AB$6:$AB$13</c:f>
              <c:numCache>
                <c:formatCode>0%</c:formatCode>
                <c:ptCount val="8"/>
                <c:pt idx="0">
                  <c:v>0.14552736982643524</c:v>
                </c:pt>
                <c:pt idx="1">
                  <c:v>0.78181818181818186</c:v>
                </c:pt>
                <c:pt idx="2">
                  <c:v>0.12195121951219512</c:v>
                </c:pt>
                <c:pt idx="3">
                  <c:v>0</c:v>
                </c:pt>
                <c:pt idx="4">
                  <c:v>0.85</c:v>
                </c:pt>
                <c:pt idx="5">
                  <c:v>0</c:v>
                </c:pt>
                <c:pt idx="6">
                  <c:v>0.12285714285714286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618C-49E5-921F-5A3090D4DAE5}"/>
            </c:ext>
          </c:extLst>
        </c:ser>
        <c:ser>
          <c:idx val="5"/>
          <c:order val="6"/>
          <c:tx>
            <c:strRef>
              <c:f>'D0 - Promotions'!$AC$5</c:f>
              <c:strCache>
                <c:ptCount val="1"/>
                <c:pt idx="0">
                  <c:v>20250728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Promotions'!$AC$16:$AC$23</c:f>
              <c:numCache>
                <c:formatCode>#,##0</c:formatCode>
                <c:ptCount val="8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Promotions'!$AC$6:$AC$13</c:f>
              <c:numCache>
                <c:formatCode>0%</c:formatCode>
                <c:ptCount val="8"/>
                <c:pt idx="0">
                  <c:v>0.19521912350597609</c:v>
                </c:pt>
                <c:pt idx="1">
                  <c:v>0</c:v>
                </c:pt>
                <c:pt idx="2">
                  <c:v>0.20869565217391303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0.1301859799713877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618C-49E5-921F-5A3090D4DAE5}"/>
            </c:ext>
          </c:extLst>
        </c:ser>
        <c:ser>
          <c:idx val="6"/>
          <c:order val="7"/>
          <c:tx>
            <c:strRef>
              <c:f>'D0 - Promotions'!$AD$5</c:f>
              <c:strCache>
                <c:ptCount val="1"/>
                <c:pt idx="0">
                  <c:v>20250804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Promotions'!$AD$16:$AD$23</c:f>
              <c:numCache>
                <c:formatCode>#,##0</c:formatCode>
                <c:ptCount val="8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Promotions'!$AD$6:$AD$13</c:f>
              <c:numCache>
                <c:formatCode>0%</c:formatCode>
                <c:ptCount val="8"/>
                <c:pt idx="0">
                  <c:v>4.7808764940239043E-2</c:v>
                </c:pt>
                <c:pt idx="1">
                  <c:v>0</c:v>
                </c:pt>
                <c:pt idx="2">
                  <c:v>0.20858895705521471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2.8612303290414878E-3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618C-49E5-921F-5A3090D4DAE5}"/>
            </c:ext>
          </c:extLst>
        </c:ser>
        <c:ser>
          <c:idx val="7"/>
          <c:order val="8"/>
          <c:tx>
            <c:strRef>
              <c:f>'D0 - Promotions'!$AE$5</c:f>
              <c:strCache>
                <c:ptCount val="1"/>
                <c:pt idx="0">
                  <c:v>20250811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Promotions'!$AE$16:$AE$23</c:f>
              <c:numCache>
                <c:formatCode>#,##0</c:formatCode>
                <c:ptCount val="8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Promotions'!$AE$6:$AE$13</c:f>
              <c:numCache>
                <c:formatCode>0%</c:formatCode>
                <c:ptCount val="8"/>
                <c:pt idx="0">
                  <c:v>4.8064085447263018E-2</c:v>
                </c:pt>
                <c:pt idx="1">
                  <c:v>0</c:v>
                </c:pt>
                <c:pt idx="2">
                  <c:v>0.22297297297297297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618C-49E5-921F-5A3090D4DAE5}"/>
            </c:ext>
          </c:extLst>
        </c:ser>
        <c:ser>
          <c:idx val="8"/>
          <c:order val="9"/>
          <c:tx>
            <c:strRef>
              <c:f>'D0 - Promotions'!$AF$5</c:f>
              <c:strCache>
                <c:ptCount val="1"/>
                <c:pt idx="0">
                  <c:v>20250818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Promotions'!$AF$16:$AF$23</c:f>
              <c:numCache>
                <c:formatCode>#,##0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Promotions'!$AF$6:$AF$13</c:f>
              <c:numCache>
                <c:formatCode>0%</c:formatCode>
                <c:ptCount val="8"/>
                <c:pt idx="0">
                  <c:v>6.7114093959731542E-3</c:v>
                </c:pt>
                <c:pt idx="1">
                  <c:v>0</c:v>
                </c:pt>
                <c:pt idx="2">
                  <c:v>6.1538461538461542E-2</c:v>
                </c:pt>
                <c:pt idx="3">
                  <c:v>0</c:v>
                </c:pt>
                <c:pt idx="4">
                  <c:v>0</c:v>
                </c:pt>
                <c:pt idx="5">
                  <c:v>4.0816326530612242E-2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618C-49E5-921F-5A3090D4DAE5}"/>
            </c:ext>
          </c:extLst>
        </c:ser>
        <c:ser>
          <c:idx val="9"/>
          <c:order val="10"/>
          <c:tx>
            <c:strRef>
              <c:f>'D0 - Promotions'!$AG$5</c:f>
              <c:strCache>
                <c:ptCount val="1"/>
                <c:pt idx="0">
                  <c:v>20250825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Promotions'!$AG$16:$AG$23</c:f>
              <c:numCache>
                <c:formatCode>#,##0</c:formatCode>
                <c:ptCount val="8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Promotions'!$AG$6:$AG$13</c:f>
              <c:numCache>
                <c:formatCode>0%</c:formatCode>
                <c:ptCount val="8"/>
                <c:pt idx="0">
                  <c:v>0.8127490039840638</c:v>
                </c:pt>
                <c:pt idx="1">
                  <c:v>3.8461538461538464E-2</c:v>
                </c:pt>
                <c:pt idx="2">
                  <c:v>0.40579710144927539</c:v>
                </c:pt>
                <c:pt idx="3">
                  <c:v>0</c:v>
                </c:pt>
                <c:pt idx="4">
                  <c:v>0</c:v>
                </c:pt>
                <c:pt idx="5">
                  <c:v>9.6153846153846159E-2</c:v>
                </c:pt>
                <c:pt idx="6">
                  <c:v>0.81300813008130079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618C-49E5-921F-5A3090D4DAE5}"/>
            </c:ext>
          </c:extLst>
        </c:ser>
        <c:ser>
          <c:idx val="10"/>
          <c:order val="11"/>
          <c:tx>
            <c:strRef>
              <c:f>'D0 - Promotions'!$AH$5</c:f>
              <c:strCache>
                <c:ptCount val="1"/>
                <c:pt idx="0">
                  <c:v>20250901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Promotions'!$AH$16:$AH$23</c:f>
              <c:numCache>
                <c:formatCode>#,##0</c:formatCode>
                <c:ptCount val="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Promotions'!$AH$6:$AH$13</c:f>
              <c:numCache>
                <c:formatCode>0%</c:formatCode>
                <c:ptCount val="8"/>
                <c:pt idx="0">
                  <c:v>0.83066666666666666</c:v>
                </c:pt>
                <c:pt idx="1">
                  <c:v>3.6363636363636362E-2</c:v>
                </c:pt>
                <c:pt idx="2">
                  <c:v>0.6207865168539326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0.73865199449793673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618C-49E5-921F-5A3090D4D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axId val="1920122383"/>
        <c:axId val="1920120943"/>
      </c:bubbleChart>
      <c:valAx>
        <c:axId val="1920122383"/>
        <c:scaling>
          <c:orientation val="minMax"/>
          <c:max val="13"/>
        </c:scaling>
        <c:delete val="1"/>
        <c:axPos val="b"/>
        <c:numFmt formatCode="dd\ mmm\ yy" sourceLinked="0"/>
        <c:majorTickMark val="out"/>
        <c:minorTickMark val="none"/>
        <c:tickLblPos val="nextTo"/>
        <c:crossAx val="1920120943"/>
        <c:crosses val="autoZero"/>
        <c:crossBetween val="midCat"/>
      </c:valAx>
      <c:valAx>
        <c:axId val="1920120943"/>
        <c:scaling>
          <c:orientation val="minMax"/>
          <c:max val="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920122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Distributeur'!$Z$17</c:f>
              <c:strCache>
                <c:ptCount val="1"/>
                <c:pt idx="0">
                  <c:v>Whisky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E-494B-9CCC-93A35CF89F0E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E-494B-9CCC-93A35CF89F0E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AE-494B-9CCC-93A35CF89F0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AE-494B-9CCC-93A35CF89F0E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AE-494B-9CCC-93A35CF89F0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AE-494B-9CCC-93A35CF89F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Distributeur'!$Z$18:$Z$20</c:f>
              <c:numCache>
                <c:formatCode>0%</c:formatCode>
                <c:ptCount val="3"/>
                <c:pt idx="0">
                  <c:v>0.6179775280898876</c:v>
                </c:pt>
                <c:pt idx="1">
                  <c:v>3.3707865168539325E-2</c:v>
                </c:pt>
                <c:pt idx="2">
                  <c:v>0.34831460674157305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AE-494B-9CCC-93A35CF89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994141142711427"/>
          <c:y val="3.3208897036729947E-2"/>
          <c:w val="0.57941686871701004"/>
          <c:h val="0.827886868198950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'D0 - Promotions'!$S$5</c:f>
              <c:strCache>
                <c:ptCount val="1"/>
                <c:pt idx="0">
                  <c:v>Marque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Promotions'!$S$6:$S$13</c:f>
              <c:numCache>
                <c:formatCode>0%</c:formatCode>
                <c:ptCount val="8"/>
                <c:pt idx="0">
                  <c:v>#N/A</c:v>
                </c:pt>
                <c:pt idx="1">
                  <c:v>#N/A</c:v>
                </c:pt>
                <c:pt idx="2">
                  <c:v>0.47027741083223251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F-4526-B88C-AF89A5226461}"/>
            </c:ext>
          </c:extLst>
        </c:ser>
        <c:ser>
          <c:idx val="1"/>
          <c:order val="1"/>
          <c:tx>
            <c:strRef>
              <c:f>'D0 - Promotions'!$T$5</c:f>
              <c:strCache>
                <c:ptCount val="1"/>
                <c:pt idx="0">
                  <c:v>Concurrent direct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Promotions'!$T$6:$T$13</c:f>
              <c:numCache>
                <c:formatCode>0%</c:formatCode>
                <c:ptCount val="8"/>
                <c:pt idx="0">
                  <c:v>0.99075297225891679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0.96036988110964328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F-4526-B88C-AF89A5226461}"/>
            </c:ext>
          </c:extLst>
        </c:ser>
        <c:ser>
          <c:idx val="2"/>
          <c:order val="2"/>
          <c:tx>
            <c:strRef>
              <c:f>'D0 - Promotions'!$U$5</c:f>
              <c:strCache>
                <c:ptCount val="1"/>
                <c:pt idx="0">
                  <c:v>Concurrent indirect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Promotions'!$U$6:$U$13</c:f>
              <c:numCache>
                <c:formatCode>0%</c:formatCode>
                <c:ptCount val="8"/>
                <c:pt idx="0">
                  <c:v>#N/A</c:v>
                </c:pt>
                <c:pt idx="1">
                  <c:v>7.2655217965653898E-2</c:v>
                </c:pt>
                <c:pt idx="2">
                  <c:v>#N/A</c:v>
                </c:pt>
                <c:pt idx="3">
                  <c:v>2.6420079260237782E-2</c:v>
                </c:pt>
                <c:pt idx="4">
                  <c:v>4.8877146631439897E-2</c:v>
                </c:pt>
                <c:pt idx="5">
                  <c:v>6.8692206076618231E-2</c:v>
                </c:pt>
                <c:pt idx="6">
                  <c:v>#N/A</c:v>
                </c:pt>
                <c:pt idx="7">
                  <c:v>4.3593130779392336E-2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F-4526-B88C-AF89A5226461}"/>
            </c:ext>
          </c:extLst>
        </c:ser>
        <c:ser>
          <c:idx val="3"/>
          <c:order val="3"/>
          <c:tx>
            <c:strRef>
              <c:f>'D0 - Promotions'!$V$5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5C9FF8D-D005-4035-9208-9DBF191DBC3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83F-4526-B88C-AF89A52264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69942DE-1BFD-4D48-9FD3-9CCCDFDCCA0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83F-4526-B88C-AF89A52264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7E6F94A-BD73-44A8-8B85-C17C7BD64C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83F-4526-B88C-AF89A522646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EC105A4-53A2-439A-A01F-BE83DB60C5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83F-4526-B88C-AF89A522646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9A99E0-98D6-4DE1-97AC-869872E788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83F-4526-B88C-AF89A522646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AAC5253-5D43-49FA-AA26-9210DD2C7B2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83F-4526-B88C-AF89A522646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94EB394-0A0B-4DF0-A63F-A6F319F5D0F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83F-4526-B88C-AF89A522646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FD5B687-CD5D-4BE5-AFDA-4362327F141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83F-4526-B88C-AF89A52264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Promotions'!$V$6:$V$13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'D0 - Promotions'!$R$6:$R$13</c15:f>
                <c15:dlblRangeCache>
                  <c:ptCount val="8"/>
                  <c:pt idx="0">
                    <c:v>99%</c:v>
                  </c:pt>
                  <c:pt idx="1">
                    <c:v>7%</c:v>
                  </c:pt>
                  <c:pt idx="2">
                    <c:v>47%</c:v>
                  </c:pt>
                  <c:pt idx="3">
                    <c:v>3%</c:v>
                  </c:pt>
                  <c:pt idx="4">
                    <c:v>5%</c:v>
                  </c:pt>
                  <c:pt idx="5">
                    <c:v>7%</c:v>
                  </c:pt>
                  <c:pt idx="6">
                    <c:v>96%</c:v>
                  </c:pt>
                  <c:pt idx="7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483F-4526-B88C-AF89A5226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20037487"/>
        <c:axId val="1920044207"/>
      </c:barChart>
      <c:catAx>
        <c:axId val="19200374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20044207"/>
        <c:crosses val="autoZero"/>
        <c:auto val="1"/>
        <c:lblAlgn val="ctr"/>
        <c:lblOffset val="100"/>
        <c:noMultiLvlLbl val="0"/>
      </c:catAx>
      <c:valAx>
        <c:axId val="192004420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20037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"/>
          <c:y val="0.88413042610081427"/>
          <c:w val="0.47288207167030416"/>
          <c:h val="0.11389109061789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'D0 - Promotions'!$AN$5</c:f>
              <c:strCache>
                <c:ptCount val="1"/>
                <c:pt idx="0">
                  <c:v>Fréquence remise immédiate</c:v>
                </c:pt>
              </c:strCache>
            </c:strRef>
          </c:tx>
          <c:spPr>
            <a:solidFill>
              <a:srgbClr val="E4E7F8"/>
            </a:solidFill>
            <a:ln>
              <a:solidFill>
                <a:srgbClr val="E4E7F8"/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Promotions'!$AN$6:$AN$15</c:f>
              <c:numCache>
                <c:formatCode>0%</c:formatCode>
                <c:ptCount val="10"/>
                <c:pt idx="0">
                  <c:v>0.29392758718996481</c:v>
                </c:pt>
                <c:pt idx="1">
                  <c:v>0.28364116094986808</c:v>
                </c:pt>
                <c:pt idx="2">
                  <c:v>0.28118393234672306</c:v>
                </c:pt>
                <c:pt idx="3">
                  <c:v>0.21828908554572271</c:v>
                </c:pt>
                <c:pt idx="4">
                  <c:v>0.21636363636363637</c:v>
                </c:pt>
                <c:pt idx="5">
                  <c:v>0.19574468085106383</c:v>
                </c:pt>
                <c:pt idx="6">
                  <c:v>4.0973630831643001E-2</c:v>
                </c:pt>
                <c:pt idx="7">
                  <c:v>0.19405940594059407</c:v>
                </c:pt>
                <c:pt idx="8">
                  <c:v>0.18769716088328076</c:v>
                </c:pt>
                <c:pt idx="9">
                  <c:v>0.17721518987341772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4-42A0-A510-2B2935730165}"/>
            </c:ext>
          </c:extLst>
        </c:ser>
        <c:ser>
          <c:idx val="1"/>
          <c:order val="1"/>
          <c:tx>
            <c:strRef>
              <c:f>'D0 - Promotions'!$AO$5</c:f>
              <c:strCache>
                <c:ptCount val="1"/>
                <c:pt idx="0">
                  <c:v>Fréquence lots virtuels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Promotions'!$AO$6:$AO$15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0.15334685598377285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82368767"/>
        <c:axId val="1682365887"/>
      </c:barChart>
      <c:lineChart>
        <c:grouping val="standard"/>
        <c:varyColors val="0"/>
        <c:ser>
          <c:idx val="2"/>
          <c:order val="2"/>
          <c:tx>
            <c:strRef>
              <c:f>'D0 - Promotions'!$AP$5</c:f>
              <c:strCache>
                <c:ptCount val="1"/>
                <c:pt idx="0">
                  <c:v>Générosité RI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Promotions'!$AP$6:$AP$15</c:f>
              <c:numCache>
                <c:formatCode>0%</c:formatCode>
                <c:ptCount val="10"/>
                <c:pt idx="0">
                  <c:v>0.12609439909458653</c:v>
                </c:pt>
                <c:pt idx="1">
                  <c:v>9.3348894266331556E-2</c:v>
                </c:pt>
                <c:pt idx="2">
                  <c:v>5.9427606444371145E-2</c:v>
                </c:pt>
                <c:pt idx="3">
                  <c:v>0.1</c:v>
                </c:pt>
                <c:pt idx="4">
                  <c:v>0.1002779411764706</c:v>
                </c:pt>
                <c:pt idx="5">
                  <c:v>0.18141655913978497</c:v>
                </c:pt>
                <c:pt idx="6">
                  <c:v>0.146740342628495</c:v>
                </c:pt>
                <c:pt idx="7">
                  <c:v>0.13385714285714287</c:v>
                </c:pt>
                <c:pt idx="8">
                  <c:v>0.12718502761001196</c:v>
                </c:pt>
                <c:pt idx="9">
                  <c:v>0.24581416056408983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842479"/>
        <c:axId val="2094843919"/>
      </c:lineChart>
      <c:catAx>
        <c:axId val="1682368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5887"/>
        <c:crosses val="autoZero"/>
        <c:auto val="1"/>
        <c:lblAlgn val="ctr"/>
        <c:lblOffset val="100"/>
        <c:noMultiLvlLbl val="0"/>
      </c:catAx>
      <c:valAx>
        <c:axId val="168236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Fréquence promotionnelle</a:t>
                </a:r>
              </a:p>
            </c:rich>
          </c:tx>
          <c:layout>
            <c:manualLayout>
              <c:xMode val="edge"/>
              <c:yMode val="edge"/>
              <c:x val="5.0487517607273307E-3"/>
              <c:y val="0.21735077810948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8767"/>
        <c:crosses val="autoZero"/>
        <c:crossBetween val="between"/>
      </c:valAx>
      <c:valAx>
        <c:axId val="20948439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accent1"/>
                    </a:solidFill>
                  </a:rPr>
                  <a:t>Générosité de la remise immédiate</a:t>
                </a:r>
              </a:p>
            </c:rich>
          </c:tx>
          <c:layout>
            <c:manualLayout>
              <c:xMode val="edge"/>
              <c:yMode val="edge"/>
              <c:x val="0.97816366511028008"/>
              <c:y val="8.089319144355261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1"/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94842479"/>
        <c:crosses val="max"/>
        <c:crossBetween val="between"/>
      </c:valAx>
      <c:catAx>
        <c:axId val="2094842479"/>
        <c:scaling>
          <c:orientation val="minMax"/>
        </c:scaling>
        <c:delete val="1"/>
        <c:axPos val="b"/>
        <c:majorTickMark val="out"/>
        <c:minorTickMark val="none"/>
        <c:tickLblPos val="nextTo"/>
        <c:crossAx val="2094843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'D0 - Promotions'!$BL$5</c:f>
              <c:strCache>
                <c:ptCount val="1"/>
                <c:pt idx="0">
                  <c:v>RI</c:v>
                </c:pt>
              </c:strCache>
            </c:strRef>
          </c:tx>
          <c:spPr>
            <a:solidFill>
              <a:srgbClr val="E77E8A">
                <a:alpha val="30196"/>
              </a:srgbClr>
            </a:solidFill>
            <a:ln w="381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Promotions'!$BL$6:$BL$77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0.82222222222222219</c:v>
                </c:pt>
                <c:pt idx="28">
                  <c:v>0.75862068965517238</c:v>
                </c:pt>
                <c:pt idx="29">
                  <c:v>0.19230769230769232</c:v>
                </c:pt>
                <c:pt idx="30">
                  <c:v>0.36363636363636365</c:v>
                </c:pt>
                <c:pt idx="31">
                  <c:v>0.2982456140350877</c:v>
                </c:pt>
                <c:pt idx="32">
                  <c:v>0.32038834951456313</c:v>
                </c:pt>
                <c:pt idx="33">
                  <c:v>0.11764705882352941</c:v>
                </c:pt>
                <c:pt idx="34">
                  <c:v>0.18478260869565216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0.82399999999999995</c:v>
                </c:pt>
                <c:pt idx="59">
                  <c:v>0.99103139013452912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8-D523-425A-9D6D-585BE6B3988B}"/>
            </c:ext>
          </c:extLst>
        </c:ser>
        <c:ser>
          <c:idx val="1"/>
          <c:order val="1"/>
          <c:tx>
            <c:strRef>
              <c:f>'D0 - Promotions'!$BM$5</c:f>
              <c:strCache>
                <c:ptCount val="1"/>
                <c:pt idx="0">
                  <c:v>LV</c:v>
                </c:pt>
              </c:strCache>
            </c:strRef>
          </c:tx>
          <c:spPr>
            <a:solidFill>
              <a:srgbClr val="576CD4">
                <a:alpha val="3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Promotions'!$BM$6:$BM$77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91-D523-425A-9D6D-585BE6B39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08612384"/>
        <c:axId val="1308616224"/>
      </c:bubbleChart>
      <c:valAx>
        <c:axId val="1308612384"/>
        <c:scaling>
          <c:orientation val="minMax"/>
          <c:max val="13"/>
          <c:min val="0"/>
        </c:scaling>
        <c:delete val="1"/>
        <c:axPos val="t"/>
        <c:numFmt formatCode="General" sourceLinked="1"/>
        <c:majorTickMark val="none"/>
        <c:minorTickMark val="none"/>
        <c:tickLblPos val="nextTo"/>
        <c:crossAx val="1308616224"/>
        <c:crosses val="autoZero"/>
        <c:crossBetween val="midCat"/>
      </c:valAx>
      <c:valAx>
        <c:axId val="1308616224"/>
        <c:scaling>
          <c:orientation val="maxMin"/>
          <c:max val="7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08612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'D0 - Promotions'!$CF$5</c:f>
              <c:strCache>
                <c:ptCount val="1"/>
                <c:pt idx="0">
                  <c:v>Fréquence promotionnelle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Promotions'!$CE$6:$CE$18</c:f>
              <c:strCache>
                <c:ptCount val="13"/>
                <c:pt idx="0">
                  <c:v>Pays de la Loire</c:v>
                </c:pt>
                <c:pt idx="1">
                  <c:v>Normandie</c:v>
                </c:pt>
                <c:pt idx="2">
                  <c:v>Bourgogne-Franche-Comté</c:v>
                </c:pt>
                <c:pt idx="3">
                  <c:v>Bretagne</c:v>
                </c:pt>
                <c:pt idx="4">
                  <c:v>Nouvelle-Aquitaine</c:v>
                </c:pt>
                <c:pt idx="5">
                  <c:v>Île-de-France</c:v>
                </c:pt>
                <c:pt idx="6">
                  <c:v>Grand Est</c:v>
                </c:pt>
                <c:pt idx="7">
                  <c:v>Occitanie</c:v>
                </c:pt>
                <c:pt idx="8">
                  <c:v>Centre-Val de Loire</c:v>
                </c:pt>
                <c:pt idx="9">
                  <c:v>Hauts-de-France</c:v>
                </c:pt>
                <c:pt idx="10">
                  <c:v>Corse</c:v>
                </c:pt>
                <c:pt idx="11">
                  <c:v>Auvergne-Rhône-Alpes</c:v>
                </c:pt>
                <c:pt idx="12">
                  <c:v>Provence-Alpes-Côte d'Azur</c:v>
                </c:pt>
              </c:strCache>
            </c:strRef>
          </c:cat>
          <c:val>
            <c:numRef>
              <c:f>'D0 - Promotions'!$CF$6:$CF$18</c:f>
              <c:numCache>
                <c:formatCode>0%</c:formatCode>
                <c:ptCount val="13"/>
                <c:pt idx="0">
                  <c:v>0.49696969696969695</c:v>
                </c:pt>
                <c:pt idx="1">
                  <c:v>0.43065693430656932</c:v>
                </c:pt>
                <c:pt idx="2">
                  <c:v>0.35714285714285715</c:v>
                </c:pt>
                <c:pt idx="3">
                  <c:v>0.35238095238095241</c:v>
                </c:pt>
                <c:pt idx="4">
                  <c:v>0.28767123287671231</c:v>
                </c:pt>
                <c:pt idx="5">
                  <c:v>0.25547445255474455</c:v>
                </c:pt>
                <c:pt idx="6">
                  <c:v>0.24864864864864866</c:v>
                </c:pt>
                <c:pt idx="7">
                  <c:v>0.24</c:v>
                </c:pt>
                <c:pt idx="8">
                  <c:v>0.22105263157894736</c:v>
                </c:pt>
                <c:pt idx="9">
                  <c:v>0.21146953405017921</c:v>
                </c:pt>
                <c:pt idx="10">
                  <c:v>0.21052631578947367</c:v>
                </c:pt>
                <c:pt idx="11">
                  <c:v>0.2</c:v>
                </c:pt>
                <c:pt idx="12">
                  <c:v>0.18309859154929578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6-4534-B8D2-51218F3D8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30882015"/>
        <c:axId val="2030882495"/>
      </c:barChart>
      <c:catAx>
        <c:axId val="20308820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30882495"/>
        <c:crosses val="autoZero"/>
        <c:auto val="1"/>
        <c:lblAlgn val="ctr"/>
        <c:lblOffset val="100"/>
        <c:noMultiLvlLbl val="0"/>
      </c:catAx>
      <c:valAx>
        <c:axId val="2030882495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03088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402431654806035"/>
          <c:y val="3.6599734610011168E-2"/>
          <c:w val="0.77739030043924917"/>
          <c:h val="0.693714699916408"/>
        </c:manualLayout>
      </c:layout>
      <c:bubbleChart>
        <c:varyColors val="0"/>
        <c:ser>
          <c:idx val="0"/>
          <c:order val="0"/>
          <c:tx>
            <c:strRef>
              <c:f>'D0 - Promotions'!$DI$5</c:f>
              <c:strCache>
                <c:ptCount val="1"/>
                <c:pt idx="0">
                  <c:v>Croissance DN</c:v>
                </c:pt>
              </c:strCache>
            </c:strRef>
          </c:tx>
          <c:spPr>
            <a:solidFill>
              <a:srgbClr val="2FB3B0">
                <a:alpha val="5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Promotions'!$DG$6:$DG$103</c:f>
              <c:numCache>
                <c:formatCode>0%</c:formatCode>
                <c:ptCount val="98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  <c:pt idx="56">
                  <c:v>0.42700000000000005</c:v>
                </c:pt>
                <c:pt idx="57">
                  <c:v>0.13800000000000001</c:v>
                </c:pt>
                <c:pt idx="58">
                  <c:v>0.38299999999999995</c:v>
                </c:pt>
                <c:pt idx="59">
                  <c:v>0.13699999999999998</c:v>
                </c:pt>
                <c:pt idx="60">
                  <c:v>0.55799999999999994</c:v>
                </c:pt>
                <c:pt idx="61">
                  <c:v>0.19600000000000001</c:v>
                </c:pt>
                <c:pt idx="62">
                  <c:v>0.16800000000000001</c:v>
                </c:pt>
                <c:pt idx="63">
                  <c:v>0.248</c:v>
                </c:pt>
                <c:pt idx="64">
                  <c:v>0.39200000000000002</c:v>
                </c:pt>
                <c:pt idx="65">
                  <c:v>0.18899999999999997</c:v>
                </c:pt>
                <c:pt idx="66">
                  <c:v>0.157</c:v>
                </c:pt>
                <c:pt idx="67">
                  <c:v>6.6000000000000003E-2</c:v>
                </c:pt>
                <c:pt idx="68">
                  <c:v>0.35200000000000004</c:v>
                </c:pt>
                <c:pt idx="69">
                  <c:v>0.26100000000000001</c:v>
                </c:pt>
                <c:pt idx="70">
                  <c:v>0.23499999999999999</c:v>
                </c:pt>
                <c:pt idx="71">
                  <c:v>0.42799999999999999</c:v>
                </c:pt>
                <c:pt idx="72">
                  <c:v>0.48599999999999999</c:v>
                </c:pt>
                <c:pt idx="73">
                  <c:v>0.38600000000000001</c:v>
                </c:pt>
                <c:pt idx="74">
                  <c:v>0.13800000000000001</c:v>
                </c:pt>
                <c:pt idx="75">
                  <c:v>0.38500000000000001</c:v>
                </c:pt>
                <c:pt idx="76">
                  <c:v>0.154</c:v>
                </c:pt>
                <c:pt idx="77">
                  <c:v>0.18600000000000003</c:v>
                </c:pt>
                <c:pt idx="78">
                  <c:v>0.16</c:v>
                </c:pt>
                <c:pt idx="79">
                  <c:v>6.7000000000000004E-2</c:v>
                </c:pt>
                <c:pt idx="80">
                  <c:v>0.371</c:v>
                </c:pt>
                <c:pt idx="81">
                  <c:v>0.38200000000000001</c:v>
                </c:pt>
                <c:pt idx="82">
                  <c:v>0.23300000000000001</c:v>
                </c:pt>
                <c:pt idx="83">
                  <c:v>0.442</c:v>
                </c:pt>
                <c:pt idx="84">
                  <c:v>0.49099999999999999</c:v>
                </c:pt>
                <c:pt idx="85">
                  <c:v>0.41700000000000004</c:v>
                </c:pt>
                <c:pt idx="86">
                  <c:v>0.14499999999999999</c:v>
                </c:pt>
                <c:pt idx="87">
                  <c:v>0.39200000000000002</c:v>
                </c:pt>
                <c:pt idx="88">
                  <c:v>0.154</c:v>
                </c:pt>
                <c:pt idx="89">
                  <c:v>0.19399999999999998</c:v>
                </c:pt>
                <c:pt idx="90">
                  <c:v>0.15</c:v>
                </c:pt>
                <c:pt idx="91">
                  <c:v>0.255</c:v>
                </c:pt>
                <c:pt idx="92">
                  <c:v>0.45</c:v>
                </c:pt>
                <c:pt idx="93">
                  <c:v>0.184</c:v>
                </c:pt>
                <c:pt idx="94">
                  <c:v>0.152</c:v>
                </c:pt>
                <c:pt idx="95">
                  <c:v>0.28800000000000003</c:v>
                </c:pt>
                <c:pt idx="96">
                  <c:v>0.34100000000000003</c:v>
                </c:pt>
                <c:pt idx="97">
                  <c:v>1</c:v>
                </c:pt>
              </c:numCache>
            </c:numRef>
          </c:xVal>
          <c:yVal>
            <c:numRef>
              <c:f>'D0 - Promotions'!$DI$6:$DI$103</c:f>
              <c:numCache>
                <c:formatCode>0.0"pp"</c:formatCode>
                <c:ptCount val="98"/>
                <c:pt idx="0">
                  <c:v>0.2</c:v>
                </c:pt>
                <c:pt idx="1">
                  <c:v>0.66</c:v>
                </c:pt>
                <c:pt idx="2">
                  <c:v>1.21</c:v>
                </c:pt>
                <c:pt idx="3">
                  <c:v>#N/A</c:v>
                </c:pt>
                <c:pt idx="4">
                  <c:v>#N/A</c:v>
                </c:pt>
                <c:pt idx="5">
                  <c:v>2.93</c:v>
                </c:pt>
                <c:pt idx="6">
                  <c:v>#N/A</c:v>
                </c:pt>
                <c:pt idx="7">
                  <c:v>0.76</c:v>
                </c:pt>
                <c:pt idx="8">
                  <c:v>3.69</c:v>
                </c:pt>
                <c:pt idx="9">
                  <c:v>0.05</c:v>
                </c:pt>
                <c:pt idx="10">
                  <c:v>#N/A</c:v>
                </c:pt>
                <c:pt idx="11">
                  <c:v>0.21</c:v>
                </c:pt>
                <c:pt idx="12">
                  <c:v>0.28000000000000003</c:v>
                </c:pt>
                <c:pt idx="13">
                  <c:v>#N/A</c:v>
                </c:pt>
                <c:pt idx="14">
                  <c:v>0.23</c:v>
                </c:pt>
                <c:pt idx="15">
                  <c:v>#N/A</c:v>
                </c:pt>
                <c:pt idx="16">
                  <c:v>0.87</c:v>
                </c:pt>
                <c:pt idx="17">
                  <c:v>1.08</c:v>
                </c:pt>
                <c:pt idx="18">
                  <c:v>#N/A</c:v>
                </c:pt>
                <c:pt idx="19">
                  <c:v>#N/A</c:v>
                </c:pt>
                <c:pt idx="20">
                  <c:v>3.56</c:v>
                </c:pt>
                <c:pt idx="21">
                  <c:v>#N/A</c:v>
                </c:pt>
                <c:pt idx="22">
                  <c:v>0.16</c:v>
                </c:pt>
                <c:pt idx="23">
                  <c:v>7.0000000000000007E-2</c:v>
                </c:pt>
                <c:pt idx="24">
                  <c:v>#N/A</c:v>
                </c:pt>
                <c:pt idx="25">
                  <c:v>#N/A</c:v>
                </c:pt>
                <c:pt idx="26">
                  <c:v>1.25</c:v>
                </c:pt>
                <c:pt idx="27">
                  <c:v>#N/A</c:v>
                </c:pt>
                <c:pt idx="28">
                  <c:v>#N/A</c:v>
                </c:pt>
                <c:pt idx="29">
                  <c:v>0.31</c:v>
                </c:pt>
                <c:pt idx="30">
                  <c:v>5.67</c:v>
                </c:pt>
                <c:pt idx="31">
                  <c:v>#N/A</c:v>
                </c:pt>
                <c:pt idx="32">
                  <c:v>#N/A</c:v>
                </c:pt>
                <c:pt idx="33">
                  <c:v>0.32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0.19</c:v>
                </c:pt>
                <c:pt idx="39">
                  <c:v>1.68</c:v>
                </c:pt>
                <c:pt idx="40">
                  <c:v>0.91</c:v>
                </c:pt>
                <c:pt idx="41">
                  <c:v>#N/A</c:v>
                </c:pt>
                <c:pt idx="42">
                  <c:v>#N/A</c:v>
                </c:pt>
                <c:pt idx="43">
                  <c:v>3.27</c:v>
                </c:pt>
                <c:pt idx="44">
                  <c:v>#N/A</c:v>
                </c:pt>
                <c:pt idx="45">
                  <c:v>0.13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1.1599999999999999</c:v>
                </c:pt>
                <c:pt idx="53">
                  <c:v>#N/A</c:v>
                </c:pt>
                <c:pt idx="54">
                  <c:v>6.7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0.33</c:v>
                </c:pt>
                <c:pt idx="60">
                  <c:v>2.97</c:v>
                </c:pt>
                <c:pt idx="61">
                  <c:v>#N/A</c:v>
                </c:pt>
                <c:pt idx="62">
                  <c:v>1.05</c:v>
                </c:pt>
                <c:pt idx="63">
                  <c:v>0.13</c:v>
                </c:pt>
                <c:pt idx="64">
                  <c:v>#N/A</c:v>
                </c:pt>
                <c:pt idx="65">
                  <c:v>1.69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2.5</c:v>
                </c:pt>
                <c:pt idx="74">
                  <c:v>#N/A</c:v>
                </c:pt>
                <c:pt idx="75">
                  <c:v>0.34</c:v>
                </c:pt>
                <c:pt idx="76">
                  <c:v>0.4</c:v>
                </c:pt>
                <c:pt idx="77">
                  <c:v>0.23</c:v>
                </c:pt>
                <c:pt idx="78">
                  <c:v>5.4</c:v>
                </c:pt>
                <c:pt idx="79">
                  <c:v>4.74</c:v>
                </c:pt>
                <c:pt idx="80">
                  <c:v>3.76</c:v>
                </c:pt>
                <c:pt idx="81">
                  <c:v>2.0499999999999998</c:v>
                </c:pt>
                <c:pt idx="82">
                  <c:v>#N/A</c:v>
                </c:pt>
                <c:pt idx="83">
                  <c:v>#N/A</c:v>
                </c:pt>
                <c:pt idx="84">
                  <c:v>0.38</c:v>
                </c:pt>
                <c:pt idx="85">
                  <c:v>4.8</c:v>
                </c:pt>
                <c:pt idx="86">
                  <c:v>3.42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7.0000000000000007E-2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</c:numCache>
            </c:numRef>
          </c:yVal>
          <c:bubbleSize>
            <c:numRef>
              <c:f>'D0 - Promotions'!$DM$6:$DM$103</c:f>
              <c:numCache>
                <c:formatCode>0%</c:formatCode>
                <c:ptCount val="98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  <c:pt idx="56">
                  <c:v>0.55030000000000001</c:v>
                </c:pt>
                <c:pt idx="57">
                  <c:v>0.2079</c:v>
                </c:pt>
                <c:pt idx="58">
                  <c:v>0.6663</c:v>
                </c:pt>
                <c:pt idx="59">
                  <c:v>9.2300000000000007E-2</c:v>
                </c:pt>
                <c:pt idx="60">
                  <c:v>0.32799999999999996</c:v>
                </c:pt>
                <c:pt idx="61">
                  <c:v>5.5599999999999997E-2</c:v>
                </c:pt>
                <c:pt idx="62">
                  <c:v>0.92090000000000005</c:v>
                </c:pt>
                <c:pt idx="63">
                  <c:v>0.59289999999999998</c:v>
                </c:pt>
                <c:pt idx="64">
                  <c:v>0.24249999999999999</c:v>
                </c:pt>
                <c:pt idx="65">
                  <c:v>0.73170000000000002</c:v>
                </c:pt>
                <c:pt idx="66">
                  <c:v>0.39510000000000001</c:v>
                </c:pt>
                <c:pt idx="67">
                  <c:v>0.8538</c:v>
                </c:pt>
                <c:pt idx="68">
                  <c:v>0.14679999999999999</c:v>
                </c:pt>
                <c:pt idx="69">
                  <c:v>0.1273</c:v>
                </c:pt>
                <c:pt idx="70">
                  <c:v>0.1978</c:v>
                </c:pt>
                <c:pt idx="71">
                  <c:v>8.3100000000000007E-2</c:v>
                </c:pt>
                <c:pt idx="72">
                  <c:v>0.3624</c:v>
                </c:pt>
                <c:pt idx="73">
                  <c:v>0.80220000000000002</c:v>
                </c:pt>
                <c:pt idx="74">
                  <c:v>0.2162</c:v>
                </c:pt>
                <c:pt idx="75">
                  <c:v>0.33770000000000006</c:v>
                </c:pt>
                <c:pt idx="76">
                  <c:v>8.900000000000001E-2</c:v>
                </c:pt>
                <c:pt idx="77">
                  <c:v>5.8200000000000002E-2</c:v>
                </c:pt>
                <c:pt idx="78">
                  <c:v>0.39649999999999996</c:v>
                </c:pt>
                <c:pt idx="79">
                  <c:v>0.85620000000000007</c:v>
                </c:pt>
                <c:pt idx="80">
                  <c:v>0.15060000000000001</c:v>
                </c:pt>
                <c:pt idx="81">
                  <c:v>0.14949999999999999</c:v>
                </c:pt>
                <c:pt idx="82">
                  <c:v>0.19789999999999999</c:v>
                </c:pt>
                <c:pt idx="83">
                  <c:v>8.3900000000000002E-2</c:v>
                </c:pt>
                <c:pt idx="84">
                  <c:v>0.36680000000000001</c:v>
                </c:pt>
                <c:pt idx="85">
                  <c:v>0.81629999999999991</c:v>
                </c:pt>
                <c:pt idx="86">
                  <c:v>0.21679999999999999</c:v>
                </c:pt>
                <c:pt idx="87">
                  <c:v>0.33429999999999999</c:v>
                </c:pt>
                <c:pt idx="88">
                  <c:v>8.5000000000000006E-2</c:v>
                </c:pt>
                <c:pt idx="89">
                  <c:v>5.5899999999999998E-2</c:v>
                </c:pt>
                <c:pt idx="90">
                  <c:v>0.34250000000000003</c:v>
                </c:pt>
                <c:pt idx="91">
                  <c:v>0.21230000000000002</c:v>
                </c:pt>
                <c:pt idx="92">
                  <c:v>8.6199999999999999E-2</c:v>
                </c:pt>
                <c:pt idx="93">
                  <c:v>0.18260000000000001</c:v>
                </c:pt>
                <c:pt idx="94">
                  <c:v>9.01E-2</c:v>
                </c:pt>
                <c:pt idx="95">
                  <c:v>0.47950000000000004</c:v>
                </c:pt>
                <c:pt idx="96">
                  <c:v>7.1800000000000003E-2</c:v>
                </c:pt>
                <c:pt idx="97">
                  <c:v>7.0699999999999999E-2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75FA-4652-8EF7-28474255819B}"/>
            </c:ext>
          </c:extLst>
        </c:ser>
        <c:ser>
          <c:idx val="1"/>
          <c:order val="1"/>
          <c:tx>
            <c:strRef>
              <c:f>'D0 - Promotions'!$DJ$5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bg1">
                <a:lumMod val="75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Promotions'!$DJ$6:$DJ$61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75FA-4652-8EF7-28474255819B}"/>
            </c:ext>
          </c:extLst>
        </c:ser>
        <c:ser>
          <c:idx val="2"/>
          <c:order val="2"/>
          <c:tx>
            <c:strRef>
              <c:f>'D0 - Promotions'!$DK$5</c:f>
              <c:strCache>
                <c:ptCount val="1"/>
                <c:pt idx="0">
                  <c:v>Décroissance DN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Promotions'!$DK$6:$DK$61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-0.31</c:v>
                </c:pt>
                <c:pt idx="4">
                  <c:v>-0.03</c:v>
                </c:pt>
                <c:pt idx="5">
                  <c:v>#N/A</c:v>
                </c:pt>
                <c:pt idx="6">
                  <c:v>-0.05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-7.0000000000000007E-2</c:v>
                </c:pt>
                <c:pt idx="11">
                  <c:v>#N/A</c:v>
                </c:pt>
                <c:pt idx="12">
                  <c:v>#N/A</c:v>
                </c:pt>
                <c:pt idx="13">
                  <c:v>-0.57999999999999996</c:v>
                </c:pt>
                <c:pt idx="14">
                  <c:v>#N/A</c:v>
                </c:pt>
                <c:pt idx="15">
                  <c:v>-2.33</c:v>
                </c:pt>
                <c:pt idx="16">
                  <c:v>#N/A</c:v>
                </c:pt>
                <c:pt idx="17">
                  <c:v>#N/A</c:v>
                </c:pt>
                <c:pt idx="18">
                  <c:v>-5.17</c:v>
                </c:pt>
                <c:pt idx="19">
                  <c:v>-0.22</c:v>
                </c:pt>
                <c:pt idx="20">
                  <c:v>#N/A</c:v>
                </c:pt>
                <c:pt idx="21">
                  <c:v>-0.05</c:v>
                </c:pt>
                <c:pt idx="22">
                  <c:v>#N/A</c:v>
                </c:pt>
                <c:pt idx="23">
                  <c:v>#N/A</c:v>
                </c:pt>
                <c:pt idx="24">
                  <c:v>-0.05</c:v>
                </c:pt>
                <c:pt idx="25">
                  <c:v>-1.1599999999999999</c:v>
                </c:pt>
                <c:pt idx="26">
                  <c:v>#N/A</c:v>
                </c:pt>
                <c:pt idx="27">
                  <c:v>-0.26</c:v>
                </c:pt>
                <c:pt idx="28">
                  <c:v>-0.31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-0.16</c:v>
                </c:pt>
                <c:pt idx="33">
                  <c:v>#N/A</c:v>
                </c:pt>
                <c:pt idx="34">
                  <c:v>-0.56999999999999995</c:v>
                </c:pt>
                <c:pt idx="35">
                  <c:v>-2.68</c:v>
                </c:pt>
                <c:pt idx="36">
                  <c:v>-0.03</c:v>
                </c:pt>
                <c:pt idx="37">
                  <c:v>-8.9600000000000009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-3.24</c:v>
                </c:pt>
                <c:pt idx="42">
                  <c:v>-0.56000000000000005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-2.95</c:v>
                </c:pt>
                <c:pt idx="47">
                  <c:v>-0.93</c:v>
                </c:pt>
                <c:pt idx="48">
                  <c:v>-0.18</c:v>
                </c:pt>
                <c:pt idx="49">
                  <c:v>-0.22</c:v>
                </c:pt>
                <c:pt idx="50">
                  <c:v>-0.28000000000000003</c:v>
                </c:pt>
                <c:pt idx="51">
                  <c:v>-8.99</c:v>
                </c:pt>
                <c:pt idx="52">
                  <c:v>#N/A</c:v>
                </c:pt>
                <c:pt idx="53">
                  <c:v>-0.37</c:v>
                </c:pt>
                <c:pt idx="54">
                  <c:v>#N/A</c:v>
                </c:pt>
                <c:pt idx="55">
                  <c:v>-0.5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75FA-4652-8EF7-28474255819B}"/>
            </c:ext>
          </c:extLst>
        </c:ser>
        <c:ser>
          <c:idx val="3"/>
          <c:order val="3"/>
          <c:tx>
            <c:strRef>
              <c:f>'D0 - Promotions'!$DL$5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Promotions'!$DL$6:$DL$61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-3.45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-3.46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75FA-4652-8EF7-284742558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sizeRepresents val="w"/>
        <c:axId val="1656070271"/>
        <c:axId val="1656071231"/>
      </c:bubbleChart>
      <c:valAx>
        <c:axId val="165607027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Part des magasins en promotion</a:t>
                </a:r>
              </a:p>
            </c:rich>
          </c:tx>
          <c:layout>
            <c:manualLayout>
              <c:xMode val="edge"/>
              <c:yMode val="edge"/>
              <c:x val="0.35146413399356008"/>
              <c:y val="0.81444399628220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1231"/>
        <c:crosses val="autoZero"/>
        <c:crossBetween val="midCat"/>
      </c:valAx>
      <c:valAx>
        <c:axId val="16560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Évolution de la DN VS  sem. précédente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&quot;pp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920222601040851E-2"/>
          <c:y val="0.91535742887372928"/>
          <c:w val="0.85015955479791827"/>
          <c:h val="6.08860752094184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555555555555554"/>
          <c:y val="2.9599721504123516E-2"/>
          <c:w val="0.46388888888888891"/>
          <c:h val="0.940800556991753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'D0 - Promotions'!$DO$5</c:f>
              <c:strCache>
                <c:ptCount val="1"/>
                <c:pt idx="0">
                  <c:v>Perte supérieure à 5%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Promotions'!$DP$5:$DQ$5</c:f>
              <c:numCache>
                <c:formatCode>General</c:formatCode>
                <c:ptCount val="2"/>
                <c:pt idx="0" formatCode="0%">
                  <c:v>1.7857142857142856E-2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9-4105-B2AD-4DD7DB29F94E}"/>
            </c:ext>
          </c:extLst>
        </c:ser>
        <c:ser>
          <c:idx val="1"/>
          <c:order val="1"/>
          <c:tx>
            <c:strRef>
              <c:f>'D0 - Promotions'!$DO$6</c:f>
              <c:strCache>
                <c:ptCount val="1"/>
                <c:pt idx="0">
                  <c:v>Perte inférieure à 5%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Promotions'!$DP$6:$DQ$6</c:f>
              <c:numCache>
                <c:formatCode>0%</c:formatCode>
                <c:ptCount val="2"/>
                <c:pt idx="0">
                  <c:v>0.39285714285714285</c:v>
                </c:pt>
                <c:pt idx="1">
                  <c:v>0.4107142857142857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79-4105-B2AD-4DD7DB29F94E}"/>
            </c:ext>
          </c:extLst>
        </c:ser>
        <c:ser>
          <c:idx val="2"/>
          <c:order val="2"/>
          <c:tx>
            <c:strRef>
              <c:f>'D0 - Promotions'!$DO$7</c:f>
              <c:strCache>
                <c:ptCount val="1"/>
                <c:pt idx="0">
                  <c:v>Distribution stable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Promotions'!$DP$7:$DQ$7</c:f>
              <c:numCache>
                <c:formatCode>0%</c:formatCode>
                <c:ptCount val="2"/>
                <c:pt idx="0">
                  <c:v>0.10714285714285714</c:v>
                </c:pt>
                <c:pt idx="1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79-4105-B2AD-4DD7DB29F94E}"/>
            </c:ext>
          </c:extLst>
        </c:ser>
        <c:ser>
          <c:idx val="3"/>
          <c:order val="3"/>
          <c:tx>
            <c:strRef>
              <c:f>'D0 - Promotions'!$DO$8</c:f>
              <c:strCache>
                <c:ptCount val="1"/>
                <c:pt idx="0">
                  <c:v>Gain inférieur à 5%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Promotions'!$DP$8:$DQ$8</c:f>
              <c:numCache>
                <c:formatCode>0%</c:formatCode>
                <c:ptCount val="2"/>
                <c:pt idx="0">
                  <c:v>0.375</c:v>
                </c:pt>
                <c:pt idx="1">
                  <c:v>0.48214285714285715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F79-4105-B2AD-4DD7DB29F94E}"/>
            </c:ext>
          </c:extLst>
        </c:ser>
        <c:ser>
          <c:idx val="4"/>
          <c:order val="4"/>
          <c:tx>
            <c:strRef>
              <c:f>'D0 - Promotions'!$DO$9</c:f>
              <c:strCache>
                <c:ptCount val="1"/>
                <c:pt idx="0">
                  <c:v>Gain supérieur à 5%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Promotions'!$DP$9:$DQ$9</c:f>
              <c:numCache>
                <c:formatCode>General</c:formatCode>
                <c:ptCount val="2"/>
                <c:pt idx="0" formatCode="0%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79-4105-B2AD-4DD7DB29F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08305551"/>
        <c:axId val="1508303631"/>
      </c:barChart>
      <c:catAx>
        <c:axId val="1508305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08303631"/>
        <c:crosses val="autoZero"/>
        <c:auto val="1"/>
        <c:lblAlgn val="ctr"/>
        <c:lblOffset val="100"/>
        <c:noMultiLvlLbl val="0"/>
      </c:catAx>
      <c:valAx>
        <c:axId val="150830363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08305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5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2633420822398"/>
          <c:y val="4.1666666666666664E-2"/>
          <c:w val="0.85750699912510941"/>
          <c:h val="0.716022495383720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'D0 - Promotions'!$BW$5</c:f>
              <c:strCache>
                <c:ptCount val="1"/>
                <c:pt idx="0">
                  <c:v>Perdus dans les 15 jours suivants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Promotions'!$BW$6:$BW$19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50</c:v>
                </c:pt>
                <c:pt idx="4">
                  <c:v>119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</c:v>
                </c:pt>
                <c:pt idx="9">
                  <c:v>61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7-45E4-962E-640233BBAC48}"/>
            </c:ext>
          </c:extLst>
        </c:ser>
        <c:ser>
          <c:idx val="1"/>
          <c:order val="1"/>
          <c:tx>
            <c:strRef>
              <c:f>'D0 - Promotions'!$BX$5</c:f>
              <c:strCache>
                <c:ptCount val="1"/>
                <c:pt idx="0">
                  <c:v>Conservés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Promotions'!$BX$6:$BX$19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361</c:v>
                </c:pt>
                <c:pt idx="4">
                  <c:v>355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182</c:v>
                </c:pt>
                <c:pt idx="9">
                  <c:v>193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07-45E4-962E-640233BBA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873763472"/>
        <c:axId val="1873764912"/>
      </c:barChart>
      <c:catAx>
        <c:axId val="1873763472"/>
        <c:scaling>
          <c:orientation val="maxMin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4912"/>
        <c:crosses val="autoZero"/>
        <c:auto val="0"/>
        <c:lblAlgn val="ctr"/>
        <c:lblOffset val="100"/>
        <c:noMultiLvlLbl val="0"/>
      </c:catAx>
      <c:valAx>
        <c:axId val="187376491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Magasins en promotion</a:t>
                </a:r>
              </a:p>
            </c:rich>
          </c:tx>
          <c:layout>
            <c:manualLayout>
              <c:xMode val="edge"/>
              <c:yMode val="edge"/>
              <c:x val="1.3888825947035711E-2"/>
              <c:y val="2.181795366123499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2633420822398"/>
          <c:y val="4.1666666666666664E-2"/>
          <c:w val="0.85750699912510941"/>
          <c:h val="0.716022495383720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'D0 - Promotions'!$BT$5</c:f>
              <c:strCache>
                <c:ptCount val="1"/>
                <c:pt idx="0">
                  <c:v>Gagné il y a moins de 15 jours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Promotions'!$BT$6:$BT$19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124</c:v>
                </c:pt>
                <c:pt idx="4">
                  <c:v>179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37</c:v>
                </c:pt>
                <c:pt idx="9">
                  <c:v>85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77-481C-B9B8-3F88F41F4C04}"/>
            </c:ext>
          </c:extLst>
        </c:ser>
        <c:ser>
          <c:idx val="1"/>
          <c:order val="1"/>
          <c:tx>
            <c:strRef>
              <c:f>'D0 - Promotions'!$BU$5</c:f>
              <c:strCache>
                <c:ptCount val="1"/>
                <c:pt idx="0">
                  <c:v>Déjà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Promotions'!$BU$6:$BU$19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287</c:v>
                </c:pt>
                <c:pt idx="4">
                  <c:v>295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205</c:v>
                </c:pt>
                <c:pt idx="9">
                  <c:v>169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77-481C-B9B8-3F88F41F4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873763472"/>
        <c:axId val="1873764912"/>
      </c:barChart>
      <c:catAx>
        <c:axId val="1873763472"/>
        <c:scaling>
          <c:orientation val="maxMin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4912"/>
        <c:crosses val="autoZero"/>
        <c:auto val="0"/>
        <c:lblAlgn val="ctr"/>
        <c:lblOffset val="100"/>
        <c:noMultiLvlLbl val="0"/>
      </c:catAx>
      <c:valAx>
        <c:axId val="187376491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Magasins en promotion</a:t>
                </a:r>
              </a:p>
            </c:rich>
          </c:tx>
          <c:layout>
            <c:manualLayout>
              <c:xMode val="edge"/>
              <c:yMode val="edge"/>
              <c:x val="1.3888825947035711E-2"/>
              <c:y val="2.181795366123499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547178437086652E-2"/>
          <c:y val="3.5976233149591294E-2"/>
          <c:w val="0.91315489210222534"/>
          <c:h val="0.80398901416706248"/>
        </c:manualLayout>
      </c:layout>
      <c:lineChart>
        <c:grouping val="standard"/>
        <c:varyColors val="0"/>
        <c:ser>
          <c:idx val="0"/>
          <c:order val="0"/>
          <c:tx>
            <c:strRef>
              <c:f>'D0 - Promotions'!$CY$5</c:f>
              <c:strCache>
                <c:ptCount val="1"/>
                <c:pt idx="0">
                  <c:v>Position moyenne 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'D0 - Promotions'!$CW$6:$CW$17</c:f>
              <c:numCache>
                <c:formatCode>dd\ mmm\ yy</c:formatCode>
                <c:ptCount val="12"/>
                <c:pt idx="0">
                  <c:v>45824</c:v>
                </c:pt>
                <c:pt idx="1">
                  <c:v>45831</c:v>
                </c:pt>
                <c:pt idx="2">
                  <c:v>45838</c:v>
                </c:pt>
                <c:pt idx="3">
                  <c:v>45845</c:v>
                </c:pt>
                <c:pt idx="4">
                  <c:v>45852</c:v>
                </c:pt>
                <c:pt idx="5">
                  <c:v>45859</c:v>
                </c:pt>
                <c:pt idx="6">
                  <c:v>45866</c:v>
                </c:pt>
                <c:pt idx="7">
                  <c:v>45873</c:v>
                </c:pt>
                <c:pt idx="8">
                  <c:v>45880</c:v>
                </c:pt>
                <c:pt idx="9">
                  <c:v>45887</c:v>
                </c:pt>
                <c:pt idx="10">
                  <c:v>45894</c:v>
                </c:pt>
                <c:pt idx="11">
                  <c:v>45901</c:v>
                </c:pt>
              </c:numCache>
            </c:numRef>
          </c:cat>
          <c:val>
            <c:numRef>
              <c:f>'D0 - Promotions'!$CY$6:$CY$17</c:f>
              <c:numCache>
                <c:formatCode>0%</c:formatCode>
                <c:ptCount val="12"/>
                <c:pt idx="0">
                  <c:v>0.91700000000000004</c:v>
                </c:pt>
                <c:pt idx="1">
                  <c:v>0.92803529411764718</c:v>
                </c:pt>
                <c:pt idx="2">
                  <c:v>0.93498947368421059</c:v>
                </c:pt>
                <c:pt idx="3">
                  <c:v>0.93290000000000006</c:v>
                </c:pt>
                <c:pt idx="4">
                  <c:v>0.93199090909090909</c:v>
                </c:pt>
                <c:pt idx="5">
                  <c:v>0.93897333333333333</c:v>
                </c:pt>
                <c:pt idx="6">
                  <c:v>0.90592666666666677</c:v>
                </c:pt>
                <c:pt idx="7">
                  <c:v>0.9290233333333332</c:v>
                </c:pt>
                <c:pt idx="8">
                  <c:v>0.93025333333333327</c:v>
                </c:pt>
                <c:pt idx="9">
                  <c:v>0.92733448275862063</c:v>
                </c:pt>
                <c:pt idx="10">
                  <c:v>0.92121111111111109</c:v>
                </c:pt>
                <c:pt idx="11">
                  <c:v>0.9133119999999999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F0B-467B-A2B5-C71C564E8A9F}"/>
            </c:ext>
          </c:extLst>
        </c:ser>
        <c:ser>
          <c:idx val="1"/>
          <c:order val="1"/>
          <c:tx>
            <c:strRef>
              <c:f>'D0 - Promotions'!$CZ$5</c:f>
              <c:strCache>
                <c:ptCount val="1"/>
                <c:pt idx="0">
                  <c:v>Mise en avant promo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'D0 - Promotions'!$CW$6:$CW$17</c:f>
              <c:numCache>
                <c:formatCode>dd\ mmm\ yy</c:formatCode>
                <c:ptCount val="12"/>
                <c:pt idx="0">
                  <c:v>45824</c:v>
                </c:pt>
                <c:pt idx="1">
                  <c:v>45831</c:v>
                </c:pt>
                <c:pt idx="2">
                  <c:v>45838</c:v>
                </c:pt>
                <c:pt idx="3">
                  <c:v>45845</c:v>
                </c:pt>
                <c:pt idx="4">
                  <c:v>45852</c:v>
                </c:pt>
                <c:pt idx="5">
                  <c:v>45859</c:v>
                </c:pt>
                <c:pt idx="6">
                  <c:v>45866</c:v>
                </c:pt>
                <c:pt idx="7">
                  <c:v>45873</c:v>
                </c:pt>
                <c:pt idx="8">
                  <c:v>45880</c:v>
                </c:pt>
                <c:pt idx="9">
                  <c:v>45887</c:v>
                </c:pt>
                <c:pt idx="10">
                  <c:v>45894</c:v>
                </c:pt>
                <c:pt idx="11">
                  <c:v>45901</c:v>
                </c:pt>
              </c:numCache>
            </c:numRef>
          </c:cat>
          <c:val>
            <c:numRef>
              <c:f>'D0 - Promotions'!$CZ$6:$CZ$17</c:f>
              <c:numCache>
                <c:formatCode>0%</c:formatCode>
                <c:ptCount val="1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0.95754166666666674</c:v>
                </c:pt>
                <c:pt idx="6">
                  <c:v>0.95211999999999986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0B-467B-A2B5-C71C564E8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8756336"/>
        <c:axId val="1978757296"/>
      </c:lineChart>
      <c:dateAx>
        <c:axId val="1978756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dd\ mmm\ 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8757296"/>
        <c:crosses val="autoZero"/>
        <c:auto val="1"/>
        <c:lblOffset val="100"/>
        <c:baseTimeUnit val="days"/>
      </c:dateAx>
      <c:valAx>
        <c:axId val="197875729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875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 rot="0" vert="horz"/>
    <a:lstStyle/>
    <a:p>
      <a:pPr>
        <a:defRPr sz="1100"/>
      </a:pPr>
      <a:endParaRPr lang="fr-FR"/>
    </a:p>
  </c:txPr>
  <c:externalData r:id="rId3">
    <c:autoUpdate val="1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Distributeur'!$AA$17</c:f>
              <c:strCache>
                <c:ptCount val="1"/>
                <c:pt idx="0">
                  <c:v>Spiritueux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7F-4E80-8121-17E1E373906B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7F-4E80-8121-17E1E373906B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7F-4E80-8121-17E1E37390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07F-4E80-8121-17E1E373906B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07F-4E80-8121-17E1E37390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07F-4E80-8121-17E1E37390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Distributeur'!$AA$18:$AA$20</c:f>
              <c:numCache>
                <c:formatCode>0%</c:formatCode>
                <c:ptCount val="3"/>
                <c:pt idx="0">
                  <c:v>0.49479166666666669</c:v>
                </c:pt>
                <c:pt idx="1">
                  <c:v>5.46875E-2</c:v>
                </c:pt>
                <c:pt idx="2">
                  <c:v>0.44791666666666669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7F-4E80-8121-17E1E3739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Context'!$D$6:$D$18</cx:f>
        <cx:lvl ptCount="13" formatCode="# ##0">
          <cx:pt idx="0">51</cx:pt>
          <cx:pt idx="1">96</cx:pt>
          <cx:pt idx="2">62</cx:pt>
          <cx:pt idx="3">84</cx:pt>
          <cx:pt idx="4">5</cx:pt>
          <cx:pt idx="5">60</cx:pt>
          <cx:pt idx="6">60</cx:pt>
          <cx:pt idx="7">98</cx:pt>
          <cx:pt idx="8">38</cx:pt>
          <cx:pt idx="9">60</cx:pt>
          <cx:pt idx="10">32</cx:pt>
          <cx:pt idx="11">81</cx:pt>
          <cx:pt idx="12">29</cx:pt>
        </cx:lvl>
      </cx:numDim>
    </cx:data>
  </cx:chartData>
  <cx:chart>
    <cx:plotArea>
      <cx:plotAreaRegion>
        <cx:series layoutId="regionMap" uniqueId="{1BE88761-D3EE-4365-890A-9AC5427E82DD}">
          <cx:tx>
            <cx:txData>
              <cx:f>'A1 - Context'!$D$5</cx:f>
              <cx:v>Magasins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2"/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2"/>
                  </a:solidFill>
                  <a:latin typeface="Aptos Black" panose="020B0004020202020204" pitchFamily="34" charset="0"/>
                </a:endParaRPr>
              </a:p>
            </cx:txP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51</a:t>
                  </a:r>
                </a:p>
              </cx:txPr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62</a:t>
                  </a:r>
                </a:p>
              </cx:txPr>
            </cx:dataLabel>
            <cx:dataLabel idx="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38</a:t>
                  </a: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1HvZct040uarOOpmboYqgARAoqOrIxrk2XS025Zl3zC0mQRJACRAcHuIeY+5/9+gX2xSXqq0uOyu
juqIKYUj5CMuWD5k5pdf5vn77fS32+b+2r6aVKPd326nX34q+779288/u9vyXl27AyVvrXHmY39w
a9TP5uNHeXv/8529HqUufg4RJj/flte2v59++sff4W3FvTkyt9e9NPrc39v54t75pnffufbNS6+u
75TUmXS9lbc9/uWn1Fh3/9Ore93Lfn4zt/e//PTklp9e/fz8RS8GfdXAvHp/B8+S8ABTnIRJHKNP
P+FPrxqjiy+X+QFGDKOIf76IUPJ16JNrBY8/zEbeXn/947fm82k213d39t45WM2n348efDL5R3+/
NV73D9tWwA7+8tPaXutbWLd0Jv18JTUP819ffFrwz093/B9/f/YH2IJnf3kEyvP9+tGlF5j86/80
98HdffB1kn8aOMlBjHhIccS//DwBJzygKIoSir5AhwC7z0N/Buffn9a3MXr+/DOodnfrn179lWA6
MVZd6zv5Z5oPGEgI5kEZewINOsAYhRF9CsiXCcxf//rvm8tvTz4D4bcLfy0k/HDfgNH8s/Oyv5b6
z4SEHgAiURhF9FtGgw5CHBOOv1oU/P4Kx2erOTF/ZG7ftpxvveMFcC+H+StBuAGHfPdq5fqvu/et
w/wHY1FywJKEc0zJZ3TiJzZFDxiOMASiL1efA/dvzejbeD169BlMj678ldDZXvve/VdCEj/gjBMc
U/YtjMKDOMYhZ+hX+/p6PD4b1x+Y17eRevGCZ3i9uP5XQu309ha8of5TA1QEFCJkMf7Vap7YFLA/
QkP2gNjnn2cU4t+a0beRevToM4weXfkroXN2PbtXd/dAnl8dGWn/zJAVH5A4QUkSJZ9RiJ6AFKCD
BDNgGfwZ+/4jM/o2SC/f8Ayrlzf8lSBLgQ7b++DyunkA7r+AWkLimH8lGk/DFYZgRqLPuH12lU9d
4R+c27fx++ZLnkH4zXv+Sij+E5iSLfR9cFH+63/g1z+b9t593cw/gXbQAwrxLMH8a5r1xPrIASUh
DUmCPqPIAebHWdYfnt23kfyd1zzD8nfu+iuheWbNcA+5/GcYg/Rf/9Pfv7r7X/9cvP26sX8CptEB
pzRGMYUU7JGewQ4QQywEm/0C5nOP+p9N7tuQfnelz4A9+2f6z79WNi3sfX8NVvkngpYc4ATFkJ59
4ZYAziPsgvAgiXiSsF/FqGdkRVjZA336D9Lr3558BstvF/5KJiaMt4V58JifFKnyPkiN6v/1f/9E
qOKDMCJhEpGn9kUOEgRhL/zCYxDCX8f8zP//k5l927h+/03PIfzdzfj/GdLfmdtjZfHJLX9U9mUH
7FNIC5+SlvCA0CSKWRJ/8Y/PxJFvKZxP5/FttL4+9+Te/7aq+/uK76+KeHbdX68+SemPRN/vX/20
QFD3nz36PUX+M2q7O5DbE4IeQfXwjidk4jd/8/yZ+2vX//JTgA+g0kAhSwiBrsB/OKQK4/2nSxRy
OQLAJTjmLGSEgWlqY/vyYdgDjqIkjBmLw4hFIXhWZ/ynS2DJcRITiJQJ5VFMfy1fnJlmLoz+dTe+
fH6lvTozUvful58omHf7+baH1VESP8wAQbbCGbwQxoLrt9cXUCKBu/H/bkkdhsVQIzHwUK547e6o
xVK4XHaimjXeyZlFm6p3G9X3h6SUNLN8Fmau0sKF74x/k+DuNrK0EbGiUkzNeFnN/qiIwckV1SpS
ydGgYraa6/x1UdEMk2ZTRMkR5YPfcqbQagymUiyl7UXTREdoqa+GsL1oUF5kDSvOA5s3wrq2SOmg
bwrN33dombOFqfN64tuKJmjvumSFDM54zM8V8kuGRiYFrXibBk3Ybh4h/I1NI9/YMyjAgNOMKU8g
z3u2ZyXu6TIpJEYXvLWWBptaqXL1/UEA+xfAcJKAYSeEYDiGTwcZcGciZ/JFSE/abEF4TDEz964L
ElD5fy0p/ZvL4Q8qHqcRyEAIzvvjI0BdHDQOxYsoh7jdLoQFK9qRQHx/FPytk8bhlHEMKVjComfD
8Da0pqjpItpIwwHCzX6Gha+0bmk6lKQTJddynfMuTZw9Mk3bi6EplvT70wBv+XxbwbAwlNBCzEJQ
J58udmCYFsiFsNiAqbTj+LTw7ETRxK2iJl/ReDn//oAvcYRqUIIjGkchUNkQKNDj3a1UoMIRLYuo
pPViqlAukMbVltpZb/+DoXhCoxgnHLYYQsHjoXDX5DzOh0WEyrMsaUmxNyW5Jks+33x/pIc3PfUa
lCU0CQFPDH4LPzucyJAxX9wyi6I387Z22q5mWukblrT91lVI7XOjG1FVU3E2jgP9AYhQqnk+PLBK
OEcPrjHC8TMQx1GPLuHJJCIvbZOBs0L7QWl8WPVkqDLjXPUDawR3+2xEBtkkjmMYNcRQrHi6tdXY
s77FfBQS6rKXkzLodRk1bjP1tTyvsG72Grs6HWM3Zt/f6hcjUyhWQcEXsl0CsQDc/RNQc7xEXWeX
UfjWy0rMiAdHYZ50ZUZn2V7OUc1f64Q2mymQ/PT7Y386nE9wpiQKMQFjRRTiA3vm6RIlhwEjNwgX
yCOrfZFyXlixFD7eDWNxHQXLO69pJ5jpRoGM8mlUdtXKj80udFWX8qbmIu5ttDJ5rNKSJHalvOFX
lW3j4yYer21UossQJSffnzp+cUYoIRGFmBtH4HSih3LfY2OgAxij5NoLxleNGZZNPzY2o8xvQyrH
ddR0NCNFsR2L8A2O+irlOEgEc+Ndi4s+ox3Sm771y5qMzfwDTF84IUooGA7EbiBu4BGfYdrMPozK
UnrhdV1uVaQkETMD94OwbE9IMkdvGqu6H/j5lyeJ0JiCLwK7CR8c4NMdaRyJ+6KLexHiwR/lQZc1
tURZ3oTLjuq2EiB4BqIL2uoH8TJ84S5gvQmGkmsIpXEwn2eOSfet9FFSe9EnczeIRjoqOo9chg3S
rzte1nNK81Ju3DzMa8WxhIia53FqdPRaWRqf52xkqSa6PAk4ikVBfL6Bdb6zPnBnPHEoHZZSbitM
yn3cR+ORryayLnJWHjeclOBtfQwL7IddjyJ1n6Du3ffP2ws3DwtMwDxjYFKE8vDZcfM1XhKSwxKn
aaBrqfWcFaBppKyUPxjpU4h6apQwFMRrCjsagUd6NlToksqPUeMF7ofyou/VtC2qbszKudUr1+kl
K7p8FG01jRvVKLcOB6LE95f7MMaLOXCWQMUcP9DbZ2dJEwgqSsFyEekcYFnfz7OuV3mAGNhYVP9g
uId48nw4wBWqieCPoPTxbMnArhUzrPBikbAyj+r+SBU2Pvz+ouAovjypkCGDx4gorImST9cf0WFV
9WHRzh1QDx2wrK0bICjTHIooGvB12/nDbooGUdDcpS0KbDa1Iz+zOu92knXtXk99tZnGtlh5VLFN
lwBvNmpMw9zVd2bJsZjyJd8UgdJZ3bNmo+UYiDyMPlTMXxsXqKyxfbjyTgKXRrVlZzGiZC3LNkj5
orxoMa4PC12Vu5w28WkSd/MhpuYUhdZvZDKxjcvnISvyZJKi6JIi66YZb/I2cNtQU5mRoL+uF5Rn
c+zl0UhVIiFzp/GZUm4+ROMijypvBqHoPJ6V5dCcTMmANsqM7Fpaw6lwUxOeyHiWRwqXao1cPma5
Nckgohru7MHqVnXHGUnzfKLH1Tg0u3JCfTrV85AGOl5XsbQr5mHqtJ8/1lE87XPr513PWylUVKXI
T2bjzDCJkczhiSqWZsfjuE+Ba52j2K4DP0QrK2W+4uNwVPDiPAx9m7VkcifONXFGK4qOfBG3K9L6
5oIbHaSLrvlbUtEawlV7HQfJ1ZS0EJSqJnwXAN3fM9gqGN9KMRbteMyC4f1scQQ8n+mtH8iHgdqS
HiGsx0PT8lA0em4zbOPzqS5asZBQpq7rI7HUNHjbdeWyqmOF1tbN8Y6y+SyXI4Mn635FS96n9RRZ
wUn/uombRXRd69/5yiZpGFaVUDK4GGMZpHmHPxQJdWvl2v5DyfJWaEgKhJNhAt5NN6Vw4L8DQaqK
C4dIsyWVYWehREtqkIoOc+N3qOm7zM3A2Qjr+kF0wA9f+2pYPhhfyVao2KqTehnNHsJ4L2bvqi1p
cmVh9aN/b5reh1lddZWQNsyPEtvP+3zqZYbyZnpTEW32U0Knm9nAEIqP8sjJoQSwaHVs8rrbICbr
1DnJVwuGzWJa3uUJcMR6VKc4cOGNCaUUdT06YMmQuGGZw/1Mz4f50vf7vlzkm8gsxwNp0Zo3Q3A6
50l5OCZzcdmQ4M2iw07kLfTmTRY1J6Nth3TURRqonmSOsjYl0+g3FaKjqJG9W+q52w5hfRnaadoy
g8PXhazLrI7H6pQFOl+Ny9xtOupUFo4RSRleQsFDvG/75m2SD22WdKM1wseTzDow3p2r+JjJpk/S
XoelKJv41kQV3dWyjLZ10rcrNMPeJnNQZXnVXhqIl3uJp2JXEaN2vc27q9yhtst8E7XJdmn6koqK
5VMiQodRKQYp+3c1t/UpWFyZeXDBK1PzeqPY3Iuxj9uTZW7e5gt7nQ+arJYx7FKkFBYuLhQ46jLO
6ondBo0dxKKmPh292Y0mXJlkrFPDS2pTNViezZTqfTEt/tzLGmXFFLJ0sGoUdI4CgQa89gtVKQ8D
/HoIkjqtQczIEkUnYVTHjxWq4nfEjtMd6srpnbaySONwlGtH82gHjZv24zCUuZBoIJsGOM9qSMrg
qIyGYq+Awac2KqasqHh/CB13r0m+RKvFsH4NMkb/tihDdhN4e07tdBJIGe1gPw/reTRZE5f5xTgS
dESCrhBVnvTbvJ/JmwRShSTnKeqC15Laj9Qkt3Uga0F7fiwp5KS8u49RVKS5Wo9lcUtLf9YNOU31
RBbRFGTbJ53fF7JNdR0d66Y6zX0RbsOh8ZtcdWrNkqoHBlUKXYRXqDsvwnpJUfMBlUiUddML3TKT
cWuOgxFWjdFVgD4MMy9EE4PDb3J7N8tqFtgP9bt8LE4maeUaxVW5apI+9R0tN7pmWPAuqPeO1cPe
TvRe2lFtyq6vReKL23jCHxfLSjGV5Xzc4tqlfRIfKRkJ1sx9No61EojSadvVOV5TWs9ZP07xJagR
x6VlicDOnZSsvqc2r9YOGZTFM7CrGRzXLfG2Oq1s1+3rlpOtiVu7N44imFIcHk446d5QnfB9knf1
mRnpDSdVMwhOW6PTgtZWbaVm5ITJUq46Psa73tvpTb1U4Z6EETrsfR6vAqdpmTaF31ZxqY+9LMc8
A4Zl1gswI9g5SDKqFt/VvvBVCoS+zLeLYlOdjXmHbl3Q1IcxN2zIbM3xEeITOqytJHsCOc1rHwd+
BV204PVKGRDBUNG9GTEtgVlWTZ2S2U1WzC2P5SqmdRtvIp10WiTt0G65q5tdJFW0c52yONWUkgbc
GSqImAqkD72fzUnXNkvGQHu/9DyobjUvlh2wG3Y6U1xe19rIm3xB4RGIAtOQxbEeu3TizUyEasly
WMwmOmcLSc4WaBU5bfsFx6mqqkEKFo1ySq0tJ7BF3YCfaUc8n/Vx1Heia5bwjI1J/J7nVu6XseEy
XdrWXSwFjjMykXGVQMg/dTxZziUck02s9HTIk5ptWp6z9xADzbHnUXk1uGW5k4Oq4ECornpbdguw
u8gy3okxN0ZmfWGaRLQGyfUAauBx1WO840U5XquyrQIIInOz8jRRbrOY6H3JkmClwrA7LRGUjYSx
nTzG1aTet6xTJEOeuDctNl5mHJH4dlpCr4SFrb0wtgG3LevBpFVQ4Ay5nr7m7WDPh7J1hWAkZpuI
aLlBIA7AyZ+B7QyVqHReizh3WdwpKYIGnTk5T3DACwiGuH0/enaYmIVmFFaXNmGHVjTgp2Hvz8K5
2pY1cA1QMd5bkkQpLd6Q0BnRzqRc1ahc1qwuzWboA7caitCd1tbFkKG7t90ynneJOkLmI3E1X+OR
Fyqbcq9XkoR9qllss6WahjM1qOUtKMSz0OE4g9gXJyKOFis06YFOVpA402RK53i6yDt+aOIStrDC
p7rjSVp0MB618m3Yt9eFlxAeyhPqDE0ljTrhq3btAnSV6Pqt6vkdHNwmRVbty8KU6RIRJGTB9Dma
PAVX1RfpiBufVbjIAunGNyjJy9TMxa2hdQpOaB9UdOWDiYkSq6twqN7MtldiDpo19kUF2Vppty2p
wvUMmYPAJO9B60IXgx/xuqvcerGhE7OOyRpr/zEqulCAFqBE2eszu1RnfUK21SzzNGfusCZap0vd
gwuvFi/CCAitkui6ncNNk5hyVZaepnMUbhKmbnqrKhFJV4mQFbXQblFgSUsvCva+KyA2onDBKaq7
m5bEwJiDXHBgJSeqQ++Rmu4lae7wwi9QMQ8QwNz10A1AJ2x0jbG7gYRjVxZqV41mEqw2kfA1z7Ra
jnLAfKVpcazboYRIG9U7ploDGao8NQkKM0WszkCf3imMZNrQKFi5cfRri8q074MdYAJpKxCCiCqz
Mnp4x/J5NSZLKm2cpLZhRFS2XoVjA5Y74n3t2z4FnfFq7vK3/dQDYATITSGbyx6IRcp090Em7Xgx
RcS+h7C4zVtNMyg8qD3GMqVA54/KsOl2D4LSTke4BOHd8dSX/DTIl/ddme9kydDGYq0yFqoh46VZ
RIzya86D5RwvzbIiY3HFvHkDDj286iOfggin07wvM6xLt4VQD/lAiV7nefkGXFO+5gE+wqGf06KF
JMLb/G0pq+PaMCEp/giawLifqm4Higk5LUiROVR/GPnAjh12fqWjZdwXRpWXNvRvWKBmUUFDcUpa
kFbrmmrRxUMtupktKaM1FCLASwdeHfJy3BCHZSZHCSQBF2k0dysaOS8sLdUKjWvf4DcV7W+DmT2c
l21fydc9Dbb97E47VzRZpREFbpRUoubzjsKIfkK7JsjHdNbBhylQ77Rk2yKccmHCBm/cNKNUFgk7
bYpmC/kZHF/QROd4S3pUC+X7KYtzZMQ06jIDCS/elANMaALXGjTVXbsMpVATkG3YiSJDOjgx8/DR
A6tJvaLtPooHupt1f1Y5NaU4B4rqIVsyCk+idXzPRrJNiuYdiOAIghzMuiyJzoJ2AQYcdvKiRs1Y
i6Dlb+tOHzpgs5uhVTvwPxsQaY740Np174r4bdh5kP1Ght5bCJrc5aJomhuMKqj9QBSn4b6vXQdJ
yjht27mmad3Mr4mm7jRkcytow8RimuPQ6hqcMNdZCxJq2rf1pnRMqKUaIHZM9VEbN5HoJlKtpAQm
Sjk5D+SSlfGYbDwubxRMNcgTlRlDLqI+qrK2myAQtV259i2dgKNX6z4EodREuclUD6gDXy9hs7Cp
og9kJMdFuXSZfMgRJwtOtbZtIeAsJ9s2aTY4rmjaIy3KbtRZPDbbMQ/DS5Chrryqjik1Nx1ILJvO
fWChRqdVX3ZZIl1WGXfLFTqT43y1DH5ZFeBEtoOc211S1W9dLcGFBZBsI9UkWTcD05RQc1uNrD8E
xeOyn8woKmRL0Tf6LDbBrk94mgP1Bmc9JLsQlO3rKSiHjUZkzig3W4vzvTboImlaMM6IJBs2VW5b
EMQ/hP27quALHNo8Wo1FpfSqKYrysKiivEshTVBnerASwi+IAqDnkmU7TVV5GEIoEGpoY7F0ZLzq
yr4sRacTwlJQddhV4cs6q2oH7Xu6NRsGEtx6NFhe5JSARyqUGcqswzTaEgOqVbrk2r7rclqeTGaG
/KDgQM83SrV605YjhQg3JfHHBFXhQ+1AnpcKB5egNxTrmDt6LMvBAi1upD4OVYOjXVmhZasmXkF+
sry3LHbbmUACo/WABQW19UbXCz+JB+a2sLXVWnagz7iKQjIPIZhPtBKsgCMzDJNbU2QOSxYcg0GA
Vy54dYrLkq19YabLOVnQHsOZAGWkxDUQwZ54eIuKjgbHbFqEalnJpFCnVWiuK0AbrB61hyM2IBp4
FxyDREJWIFDfJLM2sSjJh1wWy0ZGqANDLW6RZ3Y1yvy686bbjEFbX8a8gcDK25xfT2rwEGGQKT6U
cbLnSrcCPWhDzCWr2i/mXVXL+JAOUbyDYG+uglgdgiYIJTSw9H0Z2NemgfACnBNSEhTfxTNIVTHz
oNzr5TYKyA13pt1UxJ4HaNpD6frjEkV52oHkamON03zW1UmTd+/qolfvx8bvGuYhe+zrjZ1znZXM
FOd5megjXNNCAsOq7xKe63UJ2uSqg7xspjnY1th1WyqbEBbdXpS65OtYVd3a1KY6IdG87VmXHOsc
v4+ayAndYyh3KtKkS0BA1ABGnc6KXTkThfCJ9+vOTG+hEtx9QPU4paNC6MhOjG8XH+Vi0gXk3FVy
NxgXXkk6FqKmUb0NQCLdFUF7JQlwHYiloFaNxzxGi7BjTVdoKhtRFvZ1p4PbUlkIG917SGYg3i79
W0VrI0gXVSJmUPogDvhKktS3FYRQUFeic50HW6vdqgv0ADxojoWd6cU8gMxkG1OBSgsVEKx3Mp9s
ikjdCxnNJcgmnWgBoCOTTBeuUvvFo5uew/lscz9koPBtNXzzUeA4EGU43kym2ARmqHZ8CiPR+vbt
4Hx8VJFernrFwxShwWRzEYW7PJj1NQilah9NS5P6PCo2cQ2pSiXj6mgpBiOSqL2l2o6iX6pSBIsZ
0wWk+8xUE90EKF/7BDhoASmQMHVQQcWeX9qhy2FH29cY9PYsKbrDGodaDN2SizlGVWZJfVbOzfE0
dLBHVVGJcfY27dmgBfHDbYPLesWrh/Be3VDUtGvq9Lr1vhd8MIXwYXI/4OFq9hrUMgt6ARwPYdh0
TDgCH9oOO18zJ/qg2cdKOqgugY9lrtyDf4LBeAAL4PPlAMnaGS/mBYpRo0wxT24Co3jmtD+Dqh3U
AMKGruPOjmuM1HsK6W4jgnqZ9w10tQqGtQhwgdJpaftDzsZLH/v63BS2E70M7/QAnMV1MXo7mnI6
bUFIAjV6ad4iGUWZ837ZQX6HT2U1wp4ETG+qyCNIT/uPQ99+oGMABzZcrixrSC2WcHJHMVT2TEdU
Zof22tHwXhFyqaBitfNBOGwnO4AYHXbJxk6DXJV+eM1BnBJAg3d5b+0K9dGQmbnznwutX/pszj5L
7J/7RW5NO4MGU375xuuvH//xxij49+nbmL/98eELs799Ov76Tdvndz0M9OttMM6XgR+6aJ58eNHR
8zs9O5+/k/s7F5809DzpW/ra0vbQ8vLQSPFrd8SLdp6vbU+/NfM83P+5lYdDXzGEQxCu4XtqUA6O
oMD2WydPFEM5HL4TQKHwDgXiXzt5KDQAQXMd5QjqNTiCEu5vnTz4IKLJA6FlEYayA1Ryvi7tCTTQ
u/Tl8+NWnhclmU+dPNFDIxGUBOLkofz3qHRRdzS3wPSRYGU31dsJV8slqSk/1Fa5o7r2CP3RMvyn
6nBEQ1D2Hr6t8lDmfDQiUkHbOwPV4UZbDbZGYwMuf8QoNZO1YN2h/FE3xafOgqeVoIdSIgFNhT/8
i59VpE1HpcnRQ52NLaBNV8OscqhI5BWI7uESp1PRxisWs7xaNbIprjwxIPDMBfkIWntzM7YhSAhF
FE3vOJQJf9RK87Dip7Pj+KGDBkpHBArPyUMPzKMdiYxneV+AqF+beXFQRHJszqBTgp1SbAIJZHNM
Mk3N7H9QUcYP634yMnQHwhmC7gQ4aTxmDxW0RyNLz0AktIEREHgC+EY2SqJN0TwICa0pPdpJg7wT
koX21BetxftOemi1aYgLcGqLjgHNga9+NhcU1/0Pe39eVEcZTAsmxwgYycv2CZCdoArGDEgnuZlC
EcC3MM4scZCw2LqSwoI4E28DGyQaqod2ZpswLs1HkxA4S7UK3AdPe3muoFweHJdOFkE2s4C3P6gy
YrDjJ9sYQ4cOdOmEKAZRDfpooEXg6TaCMsaAKMJmVDSnO1nkdgXNINW+rhu0jaFqYJpqWWHC7WVZ
jOSm09UDKWji/tQmujmaq4K+Z31JpMB6cOfBFEdpNTc1KB2J7diuGwp6FckA+jdaWeI5cwPF1x56
6vr0oVKWAkuuy01X8KbMpiTol7NxBmp4TrjEN0tuGNm2Ye6hJ671kFOdgW6qCxFwE0XnFVdLuIps
H0mg8iapQhHKEmRt0RcQOdYNxqCylAwExE0Ra12JvKiJy3pwbgUVQ8/i/nVsaYsBqCm5AZkUNZmV
XeB2vvl/zJ1Hb+e6tuW/UOtBiQqTHij8o3Mon/KEKNtVlERRpEhJJPXp3/J5aNyADuhJoycF3Hsc
JYa91/qt7WA5bJ4IYBGbGjha/SAnFZgZZWsyYM0F+yL1Wa/KxPd+m6g/Q7vMgTtJCGTVqImDOJFv
gcZtYN0vEIKZQEFaYjNkXZT2N74naN+SnfMWBw6+4q58CCsWDoGCsyPiRxhpgAIXDuNhyE1/m+55
qm8nzCAIqzh0+DeAOQnPh2fM1kxyzqtQp3iUC9xXmDmlg54k91hqtDr94I4+CMMPlhHaw9rZ8YGM
AGIZRwVYCxXkfFGURelh2adufNnMYq6FsTBALO8Gf7+GCbqKSM7jD0DypmhKVhZfo99zaLMgW2oR
rc7Votzzj9BrlBm5GmB6sXR0D1m64JzeaUiuwbY4UY1BF5MqLAyONAXx6LPQHeeHoSzpbcGK9ICG
2rNKsC1J2wAqe2Nkudf7apetdZ6t53QPGNZgvIa1Xdy0V3RYu8cdMbavXlpYzb7PKr2bCQWMiKJH
gAyLvlB4cEsVDaR0L2v6XYnpRKJWF10RoW2b5gfC3KSrOV6mtwAny3aiSZc9K2j67kyCrRDVIJh9
LHja+2pzjEdVpMuetJPe5HkmSh0DvkSXZCx+CRBxENECyX/tSxrEnyqjGi4DH778QMASBRnHUaUT
76KWrNPc9mJar37PrhY6+BckyvC7FTHHpI+3TyLj4TbUQ/iSL6FAyVfGwAu33S2nxerkbqEE1T+6
sjcwIEkDJQpdZR9BR3BpV3dmkQeybPj9vYs9XnzBWmY6FLAc1fah5B10xYmkWLvocqODEwtFa1IM
OMetiT53VsAuXnoav0H3oqSK+GSTGoW6PmlC1rWiuCdQZ+a/s4UNL8GQln/mYCa+XvD5JRzREfWX
ArNYJUXeXyLtgtrzAmL9lKiW7EY9D2ngx2pepuGNy5A3vS421to5znHM4HXHkKQ5C9uQQVkTBr4Q
7mG/X3K/kud0H8hH7/x0r13s6mxGFc/WKT/P/YKJKDLLgkqFRF4ViXGqyDlLtloufFgO2TARfRgB
oB78HAW/ZVHq2zl3e7tGSrl6khQGbOq7pCrkyv9Is8NtoAkfat8FW1lxG/AHp1lRHl0uSWN6vT+F
XKEoH4r0ypkZaggXQXfrl2AtryNsrTraxmirIJFltYlD3SrbQ52cQtxcYbjf8zLIcasti/1LJTkW
K81YchubLj+YdWYPxQR8aOAcOltAF9NuZIkfOduXBk8mOeWmSOt0leTHXCrZ173vy77qZLAfSh1D
SujjWB7WeShOQ8dyXkN06y8esMIxnEey3Eg2pudkCv1x6GQMLz7YTN2N0/qMm3/8KLI+uR0ivR2E
cJQ+oqe1kPjKAobrvMfzk0BuVJ+CfV0ffZJ1YR32NLuSDRbMdVumrt282x8CaP8VCW2/A8sacZZ1
ENmwivf3hBmoEZNMs8Ne5t+3D5Np8chXKYJHgZWuzr0t9/KECzmg5w1bQTTWuO4wY8Vib/P0zuQx
r0ub2XaLQ9sMWRfUMR/WJjDEXNxIHrbCntOkeJG0iG/45v3BBssx5vFxzqNPMe5PKix/w0J5imTZ
Zjz+8Izd690e0r1/6IMlPRNt5vs00d/6silWwJoAeEgXPY8qu12ghh9ACFQExPjFCWBhhCcgcvMp
qVJqoxat2f5KbekOc0yyw6TK4bR5A8gbVNIZN13eBKwfflMVdW0asPmINZi3PLPLx5bO7gpysc9x
+8is1QWeIyyc+YccNA2bJQxOnd+hA4W6yMaKJMvUXzSBYQXFvVTXdYigJoMjULWW8TpWKV9/DfN+
iNwU9rcZfHfbREEXHvLe6tFUeKCU/QqIW9e6oEXwrHrGDjifO3buhyxBqZWIkZwoZWFxawtOirYk
nXmRIQ7VGF4mnjAXYA7mlT5Nc7KDTkwAO2ERqjosI8ouYjLQQdxCbtCJ74d86Z05otSwdQkXuKuT
3ro7bgEhVEW5Wn2TeOXafgt3VQPxHCAVwtQwoAzT7RQVmtzN2Yzy3SepAmsnRdbV3uU+rMJl358G
imeOY5AkUZ12gvyc17wr21h0MI/A4EfVMLJ4O+Soo16xZ+ebwYfe1lNQ5K7S25Q1gxfqYccBdBgS
iBLtBjX9q2BL8v2M8hZwTVw0ifIkrWbZDy85avuyWqwwUH4SkcHbsUH6mAfwhMah5H/AZgKsWcET
thzS4Nl0jLF2T7mueZ5DEWA8fnVZUvzVxakAriVLNdXD0qfyvPQJxc2xQYXsQjmf0mkDK7IxGDmQ
Cu+lEFN3wm0y3hdB6X6usVBPoIX0xYuweNzwn29Bw71txWAuOU/jW5mM7EfsrajWLl6id6RAyLXM
oEcxOkZ/BpPkr2yFP6QlXT/xZMnPJaIhAMUeKwa/HtWN0HGw1P1I9Fs2S4iNmQPo4IN1bPykP1ws
Xbujl6t5sqqTibn2FVfCNdj7qAIAviT2tLIxeoc531cF7O4LogO5qooNPye3yTQdeLot2Pcw4Hco
Fnjfzl0yYbbjOls45kpuLbWqfxtyVH67yopLKNgc1blyeJMwg/0hDciK4iri9mbLkmvPhu0iqM4q
oCb4J7T5hw9hxRcK222l65kmAzumxe5Ji7PL3skouVo/yqcVTu5eQ6jaztY5Bt1MFQ+WLNEL74Cc
iCWa73yu/INXIl3QMk3lgVs5tRT5h2oP3TnwG38HKNjVprTuscStcfxmV2mbi3S/75IJdp8abDXD
bZO40cj8NcUpBa+2RVetA/OaoFc/DT6dL6JcutvYSvYwh/zKBnOfQ7m+UX6FeYcG4MLy4DxBNfwr
o9L+InSVryuKneM4Zo8h748o4nwVdtIc0yCcqyLfxhu9km9AUBg4pVl8iOZovd0DASxtjwdcaKM9
yFGQw6jLpR3CAA3jLNRLYtGjyyIZjx5gWR0XUOD7nkdH69VNPqqoLdmy3pU8n+DIiO4a5yP0tRle
epQ4c59wTs82WzuctdZfPXixi9ps8IKSK2o0mYLrZru9g/VpFd77rIdm7oAEeZ3GPzybxyOEwf1q
p8k200o+OtUJ1CHr3NpSbK3g/XbkNPk9pyABDyvfRdvTlF7nYB8gPpuymjof38Odky9RZ6ZbMYWZ
ww3V563rElTTPnDVvnJ7KPJuuXoFo8AFHhmCPCCNClZ/FelkXrqd/yltYb6ELXnDNldKqKAM3ngf
gwNYLT0qoBrHMVwClPvdVDbZJG9EJ748lfSA2nu6ptkucTADi1mSOXnnCf02HwFnohI3d7kjQSVH
abCmsr7ukkGD4kDlQXd06ls24BX3/GhSvj+uxRK/5Gk3nNy8TYfRzh1KEHjwt+tg9mpa9V4Dd8c6
SPRwCHHufpaoDH/nGlzfukW4ZyiNz8LQ4BaUDT96kxavZUrROy3LaK/BqNYW5sePYmc4cwkRFR2n
vkYqS79FcmmChQ6XBR7kVtkkQ2sVbbj6xzkE1lBadhPo7ZupXsK2nx1saZVFB7uwZ7wTV3VJnzS0
o+awlvZHQclUe+/GM1zKB5NGe5sEuKQjOfnDKGBF+n5qk34Rqp4VlsiWSd/AJMDxIvx2mGyP44ij
jYlwt7z0oK9OAUqpc4H6Ag3dlHyOWSgOYrUw6hTsLr2V3VvYBw8j6/dDAJk3C0l8wduO2gJXy7ns
+2OpVt/qebnzo7NXnAVo3WwgnlGv7SeeLmPdxTHuUtffxCvxACYEYJ4akRfYkvPoj1sgxyoscb0z
bO8TpC96QHH8U+S2O2JGTvImhry8nT24ECK7DPTMvh5yu+Ic4eUHiJjneFNRreiga6WitY6iUR6y
2J8CbKBqsmly43gxfE3jaN+sKPAIHHPuXFhdJX6fHsZhFAIpEJ4/U6/UYVtyMLsIuaGoIUCUYB3D
mAA4YtJkRTNGVkRoGBPtvCm4HkmRrWcwvA4UEFRxWfFlwyuc9w4WRI6uKZ3RIlQFQ/ERjtMHXeTb
6FzxNftluOITxX1u1i4703kltylTA9xMrVN4dzK9ZJvc7oKR+F88iPSDjZQzFbWgIAGD/QJVmS11
Vmh1u2VZ+mtMQ/WQDeFwQRYsvdXxlDykRqR1KNFe2KgPH9FQkgstOAy9aVUX4E1KVCzoovOkx/US
TIW9XXrtHmU36ru5L/E/hQUwuQbJM7D1ANJGat91ukUfwi6iCQOwYEcyWZ5X3HB/KjlAu8pA8YIh
kBv8g07AJLNtZ5R1ryrfwy8apHtbroX/SrDCjxa4zEHn0gJ57BAyE3QyNQlWdXQjmqD2m/rAqYDo
2dKEyGbA/XCun5EwFMkrAkd2bakkKDr3pXyT+whiAggv+b0FZgWBR+f50ahx+AEegRQNPIn1keaB
vzidQwjlXH/SGbFEHkXJX1JaCVibfAX9OF1SX5o6ANL/grL9edxIfzMP6GhBdO2PtkjCty5DKdsp
t55AvHcfPC34b6WQYeziDGWWXo7w9cwFyFB5s+gJNdLC1UuxzcU3FD21AxbNqRzCsLEDZ5VTw1ZP
6xIfAfEET7GdHp1XXZMSQJ0yjj5H44BDAO2+5Zv9GYUlLPguCpewki5QH4CwwHPjRNI1HDuEYtAl
ka4Ke0dPYoWh5jSZGwuD6MqyAcYWHriCb8luRWTyJhuDaa76YcguyeRsUjkhIOSgik0PIH+x3hf3
nSiCfQ3UAr7ikxo956ctKZcArJBzRxX77Hdus72dIzvcKiafRUKd/OwWl25jtcVkih6ZyDdYsJA1
7jc+EoC7ZLZRDQw4ukSrRkAhX/e4aDUOlrRlEXfdjxnqk62iTIUfUakyf6CjXd9LFF78sOm5PNJl
DbAK8x1YOATpx41ryEuFF9DOEFwMQH8zFacZq3IPO/aU6Jx1Byh4qI6FH7PiSsCOAv3X3BencqLl
cp52CC43KmaQ0mRANzBSM4lhEkVR0AzgLjxIsZEdcfN5eM+2XB9wnE7817zALK4Mz+ATfS9a8pft
0ArddXwbsz9Q4LjS+Dm2Bfx6Pyw4PIGRfBv0iUDJXfFMq+g+RcIowcGymeEwoGr52qJEvMRoCEpS
jutTiauaXnPknX4sQo8/0D3NI0o7kb7vmmeIFyBntt/BZoz7Y09U1xJi07sVuwzt+RAT2P+u60Xr
0bXeMumdOYNVAdo2L9Q8gBqn0yWPV2CKcor7JkgncTONKvBVWXTf5aYc3XSciu9kVLCxx47QfKxw
JPABS6t3wG4nNf4pV2iuDSKeGXmNynwZjxj+hDO9i+JxbFmsoBzGRbTM36CVpbAL00TeRaFDIhE8
H4LBO4RJfkrmDA6CjmN8/LTveK9GlPBPdjO7h23fsL0zlqXbU9fHS3zvjMGHI+XZTSBHzPhCFZbn
IdpCj0wrIHnd8n2JlnpnXbrVOdWQ8QAxoJiYfLBXWxBl4UGyb3VkiAN3mw0m32sW5esbDA972ng3
kqdMBiVAYBLMdUJopnFvYFs9kykpblGVd7eMwYCok9WJrpE9rKfaYEEAN0L1mdcD46Bn8jUd9ioq
OLjj0Q5Q0TdQBLTaI76vzQhsX30zwV1Tyt7mj3vSpznwVtpn52TrE4gaKrEPjLAAT2ZCHEZkO5/q
bFhC0Pko2qA4DROw/w5Zs6bfsxQI5gZ8qt7S3mXnfbJ0aWgscGY4qb66VEeiXtFw/7Sadg8mSaav
JR/XH1lsYcxuytynJoxMFcsc2AXi1RTspkCCCc4+SU8ko5E5d2PmirPUGjptp1NgM5sl5sbMY1R1
KKse4jjxpF63afwByzV+87Hb70qZl6JWsyoTXKiSvJLQh2OtS5fjbgYR/2ufbXkIoJTjlnZTkQH0
zTfx1i8I9qDmMXn/Zys3SPZRByf4ZGyKkh/68yQOkGFMecNw3x5LhEMUAqLUuwN+8uTXtpVkqRJQ
S1jxnvTt6nKsvoTH9qLd3v8V71K/FCxZ7iLN2RE6A5ZMiMRg0SyoH9lpQdCcX3fPQ1tLxfqikQkT
Ixgmga087AL0o3AhCqsgiOIHMuciufpxGnW1AM0CARf301oH25zj4qbM0SaHGu9rAJzl1U0GUj3S
CDjYAHGNNehwcsH8z0RcwgxVYoteDYvbDqj3m4ys4XtPvsvOPhT2OV26Kak7uWJXhGjcsedWEZy9
2XDUW/Dsv1JP8Shl35VYLUuftabLDMpVgBDitGvB70yxlPF9AgM1hiARobRSPhNjHeQpfgWNXbnV
mQrQBsZ/r/ewYN1vx4c4a1O0eXcxfsmkURtczsJEktVu1fLdEAuaZLZZJCtqlvEZem7xqwcf/+5j
hBGOg0rGHzGKToXNypMfewgtAGFMB1aO5YJDXXTbfYHtB2Royt1b5DmCvaaEuHIOezuhsQZijtNA
xDxrO4RjENNgdBDg/Fh4B+STfNANwrNYZmzQlS14dV3kwu6YW6LGqt9QduM7liJokpROULp9og68
AGuPMF8gbuBhIltUpml6l5YzfrV1DMOjXXQAf5MGWRvmCUuaflZBhxUf0eUcxrGxxymSiTuGZB9x
Y+gO7so2benYSuRYDdgpZWU74tdBXtfvY96uAkD2VJY483AJrw10DkcPaHDEhBSltTcm3Qv0ifmS
739lqZCfPs+JaXCNx/5K0B+5R9NNDOWpsEibeOTCbaMLOb9+51FkPQsJnwNoarE9/e1ieREJcQ73
Pk2QZOqiD2lsebcNhfYH4+JiQvceg6b3pWLPfNji+PR9eLYZNlteBd1a/uCpB5svkKl5KnvoJudC
20m2fcl+GwyyqBPJUNPJPi3PACuRKtuXYvlBCN1do1ed7MBaBIHOPeOqqyYAbzd0jkt1UGYqjyQA
+VwtUPmn02Zi3AxdNjJAvdN0Q8G80CsvSpF9rbnp/AMiKjO709mCzUuE25ebEAQMdiCEkvhqeD7s
J7ktsBLRPyfjmZQL3ZtZB8rgBQn9R8uALbDPAv5DJXPor9bxmP6M92yfywpQKfIGJtLLr7AP+f4D
6W9UB0Vk86IlfCvztoBGMSMiM3gAUBFvFZijtc5k0aUNFKC+mQDJuGqjM+4MmCh9dy7xlNBeWrXy
pRY5boqPFAlaoK3OarE+QJUfzKOY+/h1B3GWI1haJu4QSsNIXcxkJfdrEIyo5ljfgCi+8imKn1Y2
cZDNe/SWj3z/ZH1Ib8kuI7S/hFyBn+xvKZE9KmxjnnK2SyCjBakIy+DmLFlx4iiX7ue4102skM9o
JrrnNyjm8J1iFa4NXNn8OU2y5ZOLnGH5lH1+DLtufoCPPf6OlN7+mJ0hkJXg9Gn2cZuf+kEN5dWu
orhmas50E3ALLCjAdIPaMurf8tD1mFqg2iUuEWjj3Z6/u7SkPzEVA9ApSt8mX7AUcg7iE/ED8lv0
okgrZM/j280PyznfAIR2yKPnpw7sQnyx1EdjNUqlm14OCCBthJzQVmkF2GqQH6pTGQ7w1Qbu4MME
0NE6d7+SPR1OweigABQWEG+SugsBvYHoWVBefCfgHDqe33UYptGC5ETQzImd8iZ1BAM7KC5JJH67
/RmpliyEjwVgtGIYOHNb7Kk7jVAIf8WL6WoMpOH32EEqaPJuRFGZd2b9tEk5QjeEFQXTextulhSD
SGsOGQVBft5PZcXQ6R62ci55K3PR3e/QW1nVKwNrlTAPzCtSG6vimYrnnYzdH3jZOOyiDR1bB1pv
qCEpq6TWoovrbusWW/mUpy3q2uliF5WYZkZYDjGWVeK1RrxG4oWefWkRFCyK9We2R2Ozzqu+ifed
nSM5whyL6BtG5Uy4ewgFAJ9HUpJ2H6x+8zb6U/TpcKfW7TUnkcdVKHnroWjdwD/190513NVBqvsn
uVjS5LpYQWXnsPs0NeSygMiGdh6sL51Pi19+tPImAmLxADEVCx+A43QIiQ4bR2asjZL1caUpuJca
P1rJUF/F9DzmYZrUdAvsIc/+DoAJZOI+RGKCC4y3uti00nWAASHHbrdmAR8RrE1a2CGrLLpj5ETJ
c+iQJwFJIis41gViJnASTzGeGdxqNPoP6eo9Qt/EytudqvKMBnn8AcdBNAtfY4hsUwefnhZ9Uqe2
LK/DtMp312+4xazv5KtVRX7X74P/Wao5bssCJtMAgf5tigILRXfBldpLDcEi4WEP5tpCyKq0GK8k
wE3uJ+QuDgwx5AY4658gB7aGUOoyNt+IUP3fOht5vGo6VHtQQhddU8Sc8dhzJP97jZqNUXkZeohS
Jh5YPRZ2av8J5Pqf8FH/yuYA7SiSOEM/ACIhJpgb8m8Zco3zMpxUhzN3mHFSF0gPXHeglp+WxPDb
QpHfDzZGZfm//7b/imX9/W0JeBKgX2GEyo3827ed1t6R3S8wtKcA2R6BiBdtRmjeOFJFgeYgn7bi
//A9o/Ab9/kHDoTvWiJahvFROXydENPT/y2fr01WLmKE+7xs6beaOcgQPlSIw6sCQbToA9Jj64uj
C0zcCDU1YIhiOMH0R8e38Wxf2s5n4YdHLmRDA9WHaF5z49QbiZGMOGcBFPMRwswgyQfsZtTQiqTD
HwH4HzmgrQClQsIJ9YEfouUTSTxYQCsmVEe4mctJnAjGCD4Coc2CGpG15G6L1PpaoMu1tVhQ1j5K
jQEaxzhE2OXUrQCi22Ww3rfc0nxuMIAJ9tyAxmj+KH36TZCAocYpik0HqawMo5eyX+GgzgMiNiH1
PICrZGcFpHTDtItkyp5cglxizdErfFhncdd1roAGi9LqkAQoLuuZpUnaDCzYURYGghpocBhN0Ogu
jMi5QHC1a7yZ/DkbQ/RsDlNccHrqWV0ins3wTdBfv2GU2YzMA5HBbzEV/Tf17vL8CMeq/5mNU0yO
/bAVS5vSyH+OCO2HdaDdOlcclHrYDpsDGIAgedYsCko0Gk3pcARAHQvqEFzpfB4FwhToZjiE4zLX
+lruCDZUxW6HEQSRBvDCcul5o1Sp0Y8F/XRkwgCYkxiuI9ohW1ZEnmw3QhaIeInjG9gMqfy46ksa
jWF5wAiB/axKH7rj35vj/xlf+s946X8//pbfMwvN/z8Q6r8MNvxnCBVD8QFzfI+x+F+jqP/+xzz+
gaT+47P/C0xN/uPvUXBgUwtMpMakHnzd/wJTI0wH/HsKbk7iMEV1DCj0f0yYK/8jTkFtYo4umMUo
+ecJcxjrib+5gK+XIUwLbC/6v+FSwcf+62EURnGW4a9r4M9rYIQSINl/g+pMWtoB9QzG3SjgZCWf
e+ykSR6WcS7qxCb6qUsQAK0YDNUT1RBuerAnVj35bH5JNTStDMmdiln1a6Ug60JR9XdRLySYpRiZ
8xKElRwADpHpIVg4ICsMma6MT16xP+6ZMWAX2L1QA20HZCpsAWBjXCT9RvSeMR4ARbNGlAfZqi7P
0d32wc08geywgEYqazvY3ysGdmByyBXMyHdkHRQWg9iEvrfHD6Csa6ZNPHDbvXsx/RRB8bCq5M24
7S9Y9LfxgOEbSyAvCGD26NswfQxXHg4VyLKg+DB5DRc8r7YOY3DArfzqJvMhgKNXM8tfTIq5DXOB
nGkICBFtSxQeCsNfAhzvDWAPbF2q33srdGtylVZ8mj65wuwD4xBL/XtggzAIfM9uyW5WqmbkYrhu
2WTHJz5KeQBeiczUMBVtr8sHQ91r7/kTcvzBmbrQHzrQDEcwZul5X6Yvjgrjd0CZqlIx3IPVLeuA
AlKbYwj1e7Y9LgWF7MJihH9RpdBE3QQUUw4KFOFVF6JP5p6VfwFJ+NpGFx4ShuhCITgwlgQPB3mm
0xz20WUt1jvkn22txv7re5ZDhUEFnwnuqluKQHSCV/ctkKoaEc23iX0/hnX7y0zDPcqM3+gOx1PZ
p79RbrF6S7ZHxhCmQ5DoKRLR/bLnD52O7oGkPjhgCjNqJ9yU/GCgPaKZ7tRDAaD/yNbyhKb6ou0W
1Wbs+zZG8LsCaPjJUkQ7WLKbul+KBxqPT+ueyqYH/HWgfY/3kKx/ebHeUT+zNk7xSzB6GuYEzhvI
NAHqFbRJVBdp+VGKAdK3++7VuvcMROEL/Z705Ue8BTgYfYCXpjIM/MHsiifzHdpMQ5f9xhyHG0gp
SMWy7ZlvwU+MRXztOXmfTXQv/H6/EhRWAJvC1nAIAGk8In+TWHEYFZgeNFmVwJu2wQBblGMBSpJ0
73Jhb/P3V93ZdMyFfjWphmhubdgK0AhNH3RfJmXvPZuDA8yMAw1EdsPD7RCuKIH9DPOMDRALo13Q
eoszpDN0djbZt72K6SKxwBsBD6OvZkif+lFdpIkyEGnQQ4zFB61cXbJpWU86TyU+Jb9JJ/+aMYXR
kLCbMEqv7m36m+rhCTjSvVlLzGyBN/MukSzG/yWeZOR/9XEeVoAlcOFlxXMXmkdYOwDI5p8+YydB
MU4KDNi7KUv57pUpkDSGTNXhuKyd6QA0jU84HEFY6vQK+gZnVy4+MW1gP4qA5NhNyXvBkCufNykO
3RRztGfYZRjrcEVi8y3HDi2SaT/KrbzFdQzkaIjoUUz4GJqgHueA0Q6YLADGrStUjbBd2qoRRZoP
cTxCM4MpP9oYIdLlg1OcGGLUYLSUAFonkTFyPcqALKJZMxX5z3GeaogYIzLD5cOSyJs0lg+swCAR
U+ZfMaaiVDMU3drueMByxps3yYAgEiIwCEbjIEsdljPGTX5hQoRHP18mCBTjYNQJXktYohcwxGMU
TZpfGUKc51WGl1DhyXPbAz/BOgtxRNZhUNx6jBZpCoeNnEGlUejlovgw9+pajPbRD9mLlyAQUZMN
9wwVUG0HrD8A0UUto+wJ8a/fltPbWUXuRMPpJ+PzVocgPqBn4IyfAatiH3tz5529i4P/ZO88liNH
siz6RWgDHHobAEJHUMsNjJkkoeHQ6uvnoKqnq0v01Mx+NpVmtSAZAYf78/vuPa98tsr+Kqks6TJY
742asitnLHSj5RMlSfo5DdXPiIzOpiNfEyJcZj3N+3ocr1Y+XOF8iI2hzpkniD3tBq48Gy0aPjVz
moPKAkJpZc0h0ctLNqotgA/BLUpOOaVW8mAo7TJtaHu/qkP/WjD/7a0C2LEpbazV+MSaDWoR3r3G
PLcm5RmZaMnVRrvJs2hbu3NzSVTol0K1b0O7zDatMA+hysaXNJdsnnQfbgi+tYR4iKqfcKogtdCF
8mWtn+jmvhUL70HbPTjNaqU3Zh3PmB35yIA/6LJx8o13Sm2R6zO54LBL3ycZKpYs+cLZ1S1WsXyN
k/Aio/ZxhpwYqPmsnLIiyYm4Cf1IkqTfhktzHyVW8eS2qG9E6eu90zp7ZSATb8Hy83Apz16tlae2
5vUQSiT31lhbgZNkj0XHCiPif9sM01MdZeoNdW3oZ6jEhAxhBjp2X+9bxbyfc3L2YoKL0PfjteDR
yME8ZjWL0EyraxI2L2DtLrjof4yagRg7qtVnj2Fv6yzxO6ZW7Ue0nqwQyxw/RLTdY73TDpiXTgpe
DphTSM+dVhE97zRtbc8/98pi73taBJ6VkDh1clX3pQWQKh5e+7z90Uet52Ac2Ks29sSxM4ytulCU
81VdI1NL4B8RQi1A/+zabCEuaMsWX0vTnMee0040nD9a/tak2NUJRgRE+YOQwYFeMVbbpGHpTs0F
+16/I0X5pQ5Fcj9iuN+KsO5uRqN7jdzxw7Fi4qx8YCqDb0uPWyRf8LdSIGN0YtrbzYSV2CHkUhRm
eJpirQwi+bRoxVE3S3x1CPAgn3ikHQk/cmvNhemC+8w1zwlHoZCy8cIlu5e5cR92qnMKY/211Lub
9fCaXXYDtO8ffYJFzNAuQivTbaSwvGNl+dJqu/EsK7uPprjcoFoSGdTZksRUHQxX+QEPUtlYDZCw
zDEtD39hsTXW2oTzCwif7tpeXyolIlZ4yKb6Zy4a9zI2nLw48kpvqOVyLtQxP3HZ5JPk4ddAvgrT
dmZtR904FqY82mnlbM3R/palcTRG8EptoaiekRY4eQqDNLPlXIjRqvCy+BJqtI6NWs8fdTj5kkUT
rsSAKGKXxFWCCK1eTK48hGE41afyWbXZGn7hXBlLlPAqr5tVPj708zIcE9FeIqV+tZUYI3blPqoy
Vfe0hfMgrBrBTj0ATWrjDPtoB9pimHqPBAOhztyIPCdLZi81MhWXocXzLWhdKc5keHqkiKBK6CYg
T8ARHHvjySzb4dqJ4gYNctw5WvPYJW0UOFY1frqlNQLJkuzP5eI+iFB8TSq7vdAEn1htleEiJi30
rFx3QJO1nPQGvjgsRyJQePVsm4Pbje3sIlQTd3xnJ55apzN+oxgKtHAvob7kftWy/5CdoA8ZG8cJ
8ze2tw6EAzK5Z9ts5RVRXkwcPRavbvkIoSAES56VaN3Ai1oa7BuxONppSkRxKfRagMnKLAKtbLxF
q1RHVcFmo/Xl22SWEtOG+wWqQG5omg8Hx2marQmfIJiMcvGMrhnuJhZO4A5U3KmZBm5RHV2aJ3Ts
Vh+lzEd/xJewE0tH4n7EIvrLGV+aoepFAyUpZmku6Yp9G9XzFRMaOJTUaR+NsUk/Rt6dYK1AeBot
fZgwma5qW3Q/xTynz7KR9llbeHtTdl4XVRAXHp/dnOzcE9yfaflSUJOfVX0t0l9U23G9ZOAY7qq0
uJZxlPlZs5gP1cgnaKI+Og4kjCfYO5tJ42dkMXuagVdGDdXYh+R4B8pUBJPgOCEgNW8K1syHMS1Y
n834ybWN99SpnZ2Rcf51kAmIHKN/Y8LnA0wl0Vuwg/Uctb7icJ7qZAkPPAbKa1rsnlJX3U+1LtjG
I+MHjR7hK8P8oGXNZYpoh40QOOUSH9ta3KU2hcNKXWG9PBWOfVBVGvr4W+5UNXQ2dWu864m7L4T2
gmeYNGJkmFdXaaxz51J82HnUURuXA4SH8hnDYrZ1YvYGgs8OdD/ocy1xGzNGnsix5tL1clZA3WNP
vJqFEEMTY6fFc78N++K5czH9x9PH+m+6cCmxIDHiMQJ5kOvUqhp5tkG8FPzfaIQyPtj2VmsBrdKh
q8k5wzkc9c4I3Ll4NqOY9Hta/lRnbnwzYVlqJnlR7aG9OBUWy3bkpJygkhd6c6gX41Otqvuioy6n
Zw9QB9TdveQGsrHMlWJqObekAPZuXXLnbcBlxOO+qbU8oAX3HLnupSUOVqTNYS7GPWnpF8tuLj3L
a0Mna8fPKTfzaL4Xpf2Ytrj50+HaVvF+0eHJKTD90s70qnbYV4n1qEkstJN1P7fr66KKl3akqMu0
sDyQvTI3IsdyO+bLt15NT4bZDN6iUrksWDY3SVmd63a9JhU2GBmxVqPTgK2Dj52EOPZX+3vIL6oh
ieFV4nCedL5Py/3kfnTsIkoKaMwXc0o+lWz+iHWKBpny+8njY/fhu19s5S1SsaU262XbqkvrQNxB
2wwVL2VoW221ibECQyOS9D9ScyS7SbWsaErlc48K4olNu8nhyyxwS7YmpgoPG8bzVBWNF8fRdCox
/vCORwBBen4zqAG6de30Qa7uAyPKh6mpN2HUP2ha/Bm1MwSjJv4kSLIVWPxQPMOPJnXgZAxXy21p
m+OEhow3fSzr5QirfL7RibH4cS33s83vU7r5UNPLx9Q9sKblrZVng9918hky6qFT7+hyXIQhz4uV
PRr14AC8Ede6LN4cx9Q9t5ensM3vF4tSFKTsAzcMqv4mHPwBLx9Ij1n+HGv4iQZ4gTdghAWZNvmu
OXr/BI2j4RNG9sEFokj0xA1f/l+W+8/jl38T1mykKjLcOhleS7NR0dcc939W6P40uvBvftKvap3x
D0HuFAOfq7Pt/5oV/2+1DlFQp+2oWyqgb7EC3P+p1v2SIifWawOOVk10OYS89p/zIJx/IE2tP9Ii
X8BICOP/otbxKf+k1v3+K/gDnJpLr1h01QCSRhbu0DoI+lOs3KlA/bxxGPPbqOCAd2bBadurN9Ok
DpuM94TTzs53Fiy+10lRMGlXdnPMQgrDfkh1b5xyfxAttZhMXqwWp6HVl4OfORlJt1SpCDPp2ZVd
4tUaKuUdaiAMu3apAnb+9lmYgw1nvm4hpqS3dV7uREoPd1Qox7MmL/1UT0Egqua5N8AsgqHuYBqO
9UepV1KSRmuewpm0lzEyzSLs3RLLmfuo9857EppUSouCu0zBenWnp6n2SVnScJYO4kLxhgbYz9VF
uIq5q4XxPlbi28rIbhhNX/uIm2pgIM1e+aveojq5mbPqOVSW7MmZ5pZSyww9tZTohwYAndodEBUT
+M4PTjKn5N5K51Tncf8ouFVK/D357I2IeN5ipTUBDdduN6MMrQvxCqrMrKzq3Vw06lnPqLjqmniB
TOfF9Lh+JjdL4VSfKE6fE3iSF+iU2mPZ0m+2IBs/yyJPJy+Cd3cLUSXF9DHw7WmVvXYbShHR2eOO
X/WleibGrwZIsMAnTQlqls/EvV3W2FxxKy2Nm+/nGJxVBGTIK2BrByKRk4XNKeE6ZyaaJ0oaakKr
60dlMMojztH0Q5C2uRF4Oo/WiO0rsjQCTQnJ8Gukme090/mWPXNPAgSZH+SDKB6SIvmaHZaOHPLH
IlXUo21DkM0rY9ipc0+mrWvRzTDkoJFEfpqX74Wu3XFCuT/SMAcfmJDX59mLl9DV8oO1LMVFdvaZ
L28+juUirgYow61btYD+zKjZD53DD/sr/7Sj4MOvVasK4qVr3v7NRF1GZbcvZ/ddFoR3hGsQPUFY
+vyf3dSmHfbbTh2mV5wX2gWFC5nvD0bqrJtzAAJG/fofjdRuEnfc3gbz9a+N1Ek2Dfe9FkGUy1pI
UfA+Dd+EvYapzsnvijEVcIzixfvNSD2Oi3NwjUJQAa9Gal2QHNHLngrtf2mkrtPSutUtGun+b27q
bmrEs6K31eXvHNVEULXDoMwmpnut+/4/OKoZIvIypol2xYKDeUcfZxqcM+9VM8tgJLHhDT0N0Wlo
9SAmKyUjc9gPXO12/3JbpyGxXDgft785rluKRHxQuuVVmqLfgCFITkPNbU5xE9bNf7JdLwUCtiG7
8oBN5uFf3ms7EvV9pNbW7hfv9VREks0zDAuu0HX7ZeZJePrVgE1A59i4/bRtByZNkKEf4tMvfmy6
eMs2Hqb0BTN2c3ZaPEnNIuX+D+ZsuiHWFc3ewME9KxiY0nnT9oT23Fzgu/wLvzbc0tsus1wmJDSG
hpUj2pjklblGwuFRlzj1/9LA3VdmuI1bx9mVkMBTXIRCg3mLEW/LlmHvSYnjAaM9FN66Ay8vPsz6
mGuVQsRayTZ9HjI6woqdoOuEJ3MrPOnMZkmNMDmlWZgdK0XNtus9mX0U84qGwhjPBIrpDWdERSv7
UVUwG/uqWzYrk7Vag2vtkvqaNb80EsCY77pd59mMrPDZVjpBVGkqH9iMthn6aDC0A5bkWGt20KbT
VxQfIzAS/OlQTiqklooYkmGkG4627ND37vc89dpelk54g/euDqa2d17K2dRfxzrL3t26Vc+9cJvb
ucN3GjlYwY051XdItcU1Xoo1hKJJ88EmrXcNy9444TCpoLZFOTQlJ7s351y5pfBNnoy4KmJSH+0v
cEBoAUttf7YRRvWIK9vE9rpHLxsEToow3NKBj3aNBkBw0KbmZiwI1kDB1QwfpxDwA703D3jg8bYY
L8pMSlqsITK41Bp5bw2c7KLh90cWDMiQ26fQVYvH3gzpC2dx37zRBSt8Jj1lBXmVLP8ZC1t/hb1Y
3kX1W4OUcCta5V7rHAkMeIzuLA7gfZsP4IoTu78SgJvukpIhNUq58rrgMVTbctZiHk1lgjCsFbPp
fS3F/0e0iwsJ85s8LXabk1Blfx11+jhtpU5nVQdvgY1d20dFAfFEMSXprI5uzhDz4c1JQtvvOfP7
OZFBCT9568r7rCBbkOD89rRO2xtAs15qTNRH/BtzoDPG5KxhM7iMcGTwCuG64oRrr71pxgFpCuOn
mZS3JbD7oOHewskHDg98LJVRlnUVgSgaAWUj/JnJFRvTXPpA04RxWlB+CWQa90sJ6TOKc2OblYYJ
G6BnXsBS548Yrpk+FMJzzXUmkySWRsPeDU8a6bhN2A3ttVPIZWqywZmEZsM6mZ7FQu1iZXP52sz1
dA4lLSzqTnlI+uFOoeUCAkM4yRYCqZoZvR/j7PRaZ7T8GCviJl5UzXPTkfgR6ITvurT1S2cBuOsH
l6AszPltFHUOig4MUi1tYSfac+k5adc+WDm02rhtf9jpNIODjLAMGwje1pgJvvbs5xTVl9kSwPKX
0dMb2rsT8Sau2w5eMQ0lBEJrumG3ZmjBdxgyEGBq9Z+TCuE+Xe4UMJrBsqppdBkerVVfw7MNaVUy
bCAy808DB7OvTbTHFqAzh2WkOae4U3PEVql67irqES76IWT6hRzIDunal6bszGAIoQkLOh5jH4FZ
z7y8Cb/phCt7gtySj841NaqBnSfNzN/MDZMIhAlwDCAjDG1kyXjp2bFWLQjx5lCViD+yHQhQF3H5
pa/yZk+WepuukmepGDDjqYwPyQAFL+XREC7ZdCbsCQ6Q6b1u4HDrBtfADn19oynmt0R8xS/46q5q
bNUofh1ZnyHiCX2vELocCm67Srk19QPqDxpvWcij0TBkrYv6+Rnym/Iwx3GynbF/+EsV0fZDRY7I
pNLodM8F5LV6gd6J3J/QMTO/DHaFXW+XtdcYb8TaK2SiE+PpgqSX5WGEAb2hM97QylXbwGj1+R6K
8XhuzLnbEcS5qmLGbpiAKGSwHAO8EA72C+/F1l41dXNV19GqFy7trb2HAPk8y07/TlZJHqrcuGVO
xKlqsfGCdpz2DNNy/EjiRa1WWd9JlbduFfr1tFeflEa1t7GtvuFpCSgtLxZTE0AVXoG+VQGou9af
1lbC+pLgAx9u1VQO2AjpOlBmoefo+rlemK/QGIl6r63dCiCNy26W1WmIlnE/WyHo2yXeRjBdA8yv
N5jOGflRlE9NMpckHNcmCZ86DUayg9s01u9EA7jFnYX0aCmj4I000K3p1i6UkMQpR55T32l0ZWSo
RP5gIPWNVsQWSFyZVITmviSZpGMeh92ZBwo0FUyLsJERbUzRfqzafj+3/aUQqJ+mfqOtfSRUh5Ni
ao+43Hecq2wEZjKdYmbc3GuCvHefR9eOU343LLN8iqP8YdbIKaWYXY9j78rjkOtj0IGounMSFi2k
GFKMLkvbiGNEKNpmMPg+GULHLIpuXPbkRQrP7NHpUhu1paEf8pjESC62G6JP0asra2u4ugQz/EEr
5iNzx9KbejXbQYpRb+a2XqqN/Utn0MmBEWSV9YGjtPQZM8U7S2+ROWqK51jmF5DUEac3apE25csF
wEW019rOvIw1+YOqQt0mpLpcCRy1G3dhWAP6dXIQ9A6+o9JaTr2ZMxRh0Q7/r4z8b5QRE2sbsgXw
O1Ng5TENFW3iPysjV8wWX3nOyOiauMhH8tvQ4X9OnfzzD/tVHBH/sJjmIPAK2e7aqcNK9Ks2whxN
kHamBmXOIdOxAtb+JY4Y9j8YBw7i3dZNEyacimrz3+KI+AeGT8xMuJZdZvpggPq/IPZWp9Jvtspf
vgRDQ6IxV/+oq5l/0EaIxQ9lYoerLWFOD0xL4azkFkWfeRpWlrN146jlJRnRaTVFBgPhtlPTqsCx
y3w+WVnqK6r4rs3hLlbs9GYRtn0EphvuZMUcIXMpjTPPoQlSo+9ua+LcdE0GyfKPnPd+zaYXZdM9
MOygPAk5VleCHfMWyXb2S6HfJ1X3WPfOj0SblZ3SlcsFNEH3mkTNGJAYQp0FgT7nrnOHKrQdkf79
ubJ+FjrYMVLWyt2UELZ3yir0x3pasaMYVJj9XAYOwysAbuAWTZMQ3qsggr7Kx+G2ayCocg6b/ghK
5hlQuvD/beX8hW/390i2XxceznjDsoSDiddafb3/RrYLs2rWxglmKcPKnL3d1aem1rH2V9O3MlBW
dTN/UDvgla4zSsX/+Zf/3r376y9nAZnANDTccut6/Pdf3uU4FIYWnrsR9ioDAKaLTf0EdpCMLAnh
4lc/JDbFv2Y4muuH+cMC+/e3TPsDQJDiuFYYJ0huqWYegeMKxRcDpjkN/MIjiewVJrcYx4YI/rix
G83ZjOyvO8Mcuw+FlN1OdLHYDSF62pjjFACOSxuqqoB2jGJT6z2idxHQhKpTD66S2Ong9g/SZHaX
sXamwYMQ12eZ7ztJ+ZOi4+8GleGqCv6hkEYJfFdanUnyPuuWtjHMLgyqOHS3Y99XXtXp+s7QCpi7
ESU4swyuamJZxw6sU5BYNRhjuiETIb8GPP9sG+oDjajolsBkwEmlHLREU7bCqSE0gQm/TeZo2ic1
Y2RJBY1/813/eV3xEmNjNxyT5rvh/oGXaQtJAcDNihQG1yJ7cSrosqQWe8K4HhPpySsa+gjbMpvu
yzJ3/2ZZ//Iof/+odcsQa0ZE14Tt/HEcn7mYhUJSD3iMW0J8qZFiOo46DaPUWZKHHDBwIyONj25G
s4ji1LyS4o7+hnn4ZzIjoxFVTbPxZxoWd/LfL/CGKWQk8UEgxXaYN/eLm00BgdE88puSpt7fePA1
0/nDCreQrm38oDShcJaqZPp+/wuNqqY1r7CI1DlR9mzo4CkkfWmgLdnht3SLHEtlPxl9tBty03z4
U8zFSSf1jSu4vElIpwVk2/SD7FE2W9k5O5V+lTdqjXUL8xdTGm2avXTWqUst3qPRnfM3MlTIwXJ1
BUZFfQxdU/pNXXa7gUwzk+H8hRs19N+4PpKNOzlJR94LttWZqoltvFpKP3GH5o6BtbDiUnwTwAI8
iCgbQlMNswCIQzetcQ8MOidnRcE2Mtjk1MsOs5vIxovQQUMwmKB6nrtkfAKINgWVXB6ZIQSfGaAQ
5nJZXIUBu3ucFOsHDrlmHxMagWjOhRhPusGb3zA32WoaSnA+z8wOyjSEpD6IJe5QJ6b8NkQNO5jS
gh6k1cO2UeYrEJnsuwgze43q4EEFGzjSw9v1DNDZ9JPxAn6yxRWCE61VE4SPfP6gl218y3nM4XMM
DO6RhpcTBqL+GwJHdDTvawcTJ98NlrX5MRT2rWFNkU/o4HVKNSbGYKanHof1JWDK9NzXDDWbbqqp
G/zcrX9Ycx8otm5s52HC1DOOWKiMKYd8hk20bbh9qtnAQx51+77lBdnqmduBn55mh7shc/csg0F3
cjaiJwpPtONBz7c56bNTHcZyTzd9Diau32fGO7wz8uyYlEnyNOs04AclxvRoi3yfWI21GYo8mOXU
n2sZV3dtNEaeiQlyb9Wi2WXcSndMJYsOpK6H7ZIpE/seYtqUqdWdSlYSI1EzHwuddQ4/v4uCbOrK
4zSqB302GPo2FmhRpaDDmu5IdVdBRMjf75tE7kGyok5U9D7HFshKEtpPVcKyssriMoeGgJvgqocC
jFtguTA2N1Tu3QE2343aIiRgsfAI5T4Yg7KcnGyM9rgWX6BiFHuFcUCbwVB1LIoaelTm6DcJ/i9i
6XN/UscsvfZtR/EdhxbZpTi+Oi1yVCRQDQeCGrh/2pyEMixUsyp/GlEPJCLmLYuSIttqldX7NuFq
PxxirpwEPK8yWQffGPpwTQ0HNaQFVw4mMo73xuQw4YwG801eVPiZlnYCgyhrbzG4NSgVMdVunma/
tZIuYNSutnOmgr9xGLczN8KApCw0i1kZXs2usb1yeGzy5IUDiZ9vWvp2qbiMmlpAiNgKklwPd4ki
8QZoSH+tU/6cFfuRHrh1VG1uCsATsE5j1SZa+Di5pB1aoz2r64zorI5e0hrPrQ2GFfLGj6RmHmSW
XQqJ8JJNLnA+muPgIcyNTiDes1oga3rjNGT3chCgk7axKwc096Bf9QknEWwp8TbEBZFdaX4tZktF
Vz3VJUYJ2DD3gI5KnAOjdRcN+OGX4aCreeRhzLyJ0ji5qAogeSGWByMS30BpUgYl0YCOW6KQ6YCk
Azy0CipqPbMyJ9ySrfnVT2HCrCzzcdBcnyd2lUzJ2GimfMQ1eOGZAaxpSNoxuzJ/msB6jTHzqmgB
4Lq0n/UK9Dx+6RuZTE+lgqSxGq8MtyIf25AWrBPjPeq6jHAu43JS4y2sNe0gQ1Pi0ErPsoOVnqVF
5c+uAhmPkNBOW1dcZ9buWbeaY+TE+sWFszNUKBnLZGdB0YCXXdgS2oFxVZnLdGerjvSToav6XRXW
GHNmKxBzE3sVCjjxuZqUmatuJ0MBJwdW7TDiwU4Bvps2NJ6CzpaE/6SWjTcm8Yu0EhMLMDyEpKNv
qQqEA3VO31tqbx/zDk4pRu2l4wT4U1q7Hou5z/AlBsiKZb6BC8cohDiRu7idsJdlqXkP7+Q+URJK
p6ro97k+39ZVrxwkUpY38VqCX5YveAKv7IYedKebgsDVuR7S7pHpIM1RGsOTlOmwE6Iy+RPUMpBR
396O4fjkGLRVE6nEt7NWLZe5bWCu6mV2JjhZX6QbArd0j1iEPru6wsu6tNel63lE6u0SGy7lDSZw
c/loAfDAtpIP3awnewUDLFarDtmhtnpPmE21kxDOdk49G/se+KKHFyXe06mt92yG+WFJcoJXdt2y
Lhhk2tolOClTITIQ1xnjAh0zgI0qzlD0mAddRz0HMAtzE7r6F8i/6mrHVRdkQ8oQAXTXQ6U2A8IJ
h11tZFslsj0n0fDUT9UtfLVf5odE/hIz8S8R9XBrqfbbONM1DDWjBZrEJtGTXNo6mVVADnJhKxpV
E9855TpubnELB1BNrp4IMiyvmLOS+6UK6RhbhdwnksEKBVQIXHZUHYqbYiFEXoSRtby1rRI9uQr6
Qzpn5f2cseNg19dhJRf3A6FUvL8j+xkt3vgh4h25dyGW+kVow+2wTdqmpsUPVsqtQQ42iNLhSyw5
c81CdTubQwv7S3P24OX069xMtteqWEwqxn9fXEXncTGwqsUEvENNVf0+xsaEu13bZUWJTd+xcb7S
2N7ODma8uqkHf1bTj7aJ1rlU+XQCjlAwodCUpE4BAHABZfaQNV8YO3ueZgM9WjEOXWmFz2W36E/E
uS3c0zp8nTa7Ds3sMBwMyy6f+nsJ7cGHckXVrlWXHIJaBQ1ppzUmrUP+66eigFbgGve4+tIj/uKG
yIuaB3YTD6RZ3OmsF8m1XPR4i1vnlUl+8OFm3vKE+6ev9TZp5UmqHn2PwQ+76o5+RYM4x7EtcpWl
LZni6caXwqqygFEemHtGBvZtHLFrzbwqN+EM1rHIIZjPSjXdMAkoUQSTRrtC7IlJtOewreyK4RIK
N13GHp7RXd23DLvrjvuyvIdE0aFuJmcrzrer0K4IWf5M6Jjv2XKd62hiJ9XsmbEoJPcrUCqLdZBd
48vYXL5mne4eujNLacQHwYazA4jF4I1Zvx0B3W2MkkAP70rHKIgcmYpJ9hsTr+WnM3fxzsixqdaO
lrKPmJR0JjwijN3Oj4rSGZ/uwq1HyabtFKXjvkzEttf6KpC1bNj6TIzWaR2fdLOND/yu8NKXs3Mz
5IN2GQXOvzAr9C2pr089iWsAZQnE6JU2l0FzOWInGRG51YFMoJXdGHjVbmyc/y/YIq2vzh7MvZ2m
fGflJM9dJW8Kd0j9Epe/ie7B++pYHgPSjyOGyn00OyqDTfAo4e/KetzWTXuqwZPtFhKSJ+LrUNvw
5XtdahL/5H0IcqKcfjOm40uvm++63RQPUUs7qy2voA3rGy0q8yDmZgs9qdAeiclCNAQhj6ekiW/R
lYs9vY5DbebNET0Yuk1T7uZhDD0w2RZTJhl7XPTA1cMWh7Q6l8WPGhZLkJUJI1IW3HnOpAMxdruL
dOziJu5h73ammgQWw8f9aFkbGXanfXEqdME0EPBXxGsaTe6VLfJzLDD8a+W+L60uoJTfCyV+MLpR
9WylZ3BpVHytsB2GHqnovBaJzhjMqUNvh6fHFCDJi11WizjXgAg80+rvqtq+GeHl+tKhCrZTDWC5
Mzlbt2egXYhlGv0hTBicGcFv6MNzVrkUxuaifxli9IdWNq8LdEXRS8hJOcAzoTRXDbQNV20mr+Xd
Q6zpMTuYYJSQVY4m/v6JqJRlKpc0dEOgyigNakMgJjRvQnt6LpXue9FT0HAx9kUZ3WQOqRhiIqe6
iCKvLnT93upCa5skCRE8Ush3ZM3ezQXSEU05+7RO7zlXjVGC/SLsJGT9SuYO9kARwb2czS8IfNyE
lPY7CdUaVmEDskXr4GXDi6cNCJfwhwD3vPQtvZQ55kR2dP7moXBpvjjiyrxEHJjjndWNV3dg2M9s
tRa5deyOlOJvtCacjdF26lY0Wv6i0vI92OCSAwZOHh3C/X7UU206lT3jkVbS5Tyl3RIx7bHrdgma
UADtnL1TKMqeq0nbBaCSwps+j+uZtLqd3QF+xQHtFOWx0DB79/Y442aBNIzbGu9KMbGyhEZlV9YD
FLOoEB6OfEhxuhlvXbDUJ6kXL5EFTWEjybNBjUUQVyXWRW0kc8xwz+kRtMVxUZgXlLlqBwl9tn+C
i0u8KoIVnvdsgnYMpzNhum5IGnzbKy4L0+jaJzGgw1OrKGQd28ir7D46D1mRnicojKxEbLyKjLZl
BkWiF9ZDUtapL5WJUYGTXd7pyxqrNKS2w/M+3jF0ltBDif/KVsqdWuGyCVIx63fMoHG2jaA9PiFT
bgC7WQF4J7kZjVH38W2ZDijL5DuBeH3fp5bOiEVp8Hfa+WGWYeeRarEw+rTjoaPd17dI+6qbvcQg
UDa4o0I8n8lAy7bPX0C0pww5b3gxqyl/Ux3Zg3N1YeZFefVu1dmPpRu5kujtp7AjvKWOXivapifs
QS0sTLElcC8PUUXngjwdzwxi2hZxSHmLmZXh5QmEeIe28753SvmiRimvrNHajwv9/kqxfkZun58n
WULfoY/yMkZu9cbJSUd2bvyW3gh/vz3uQrgTeKKZPOwl08S8blHnGdYtOinOwN6SdFQ9sqtuHJ79
LnYE0MmJppxM6CnjraKaYFzMXaV2hheFqhKQm6wJjpb5sUiz+WemWThRuKVidVYRcvvqGuEVxlg9
GvKWc+JSmPp47iHlEMhgz1NzKt5eYgCRAzslK3mvZ3a4pUC9cPlUffrrrAKqnHOI6+9iGFX7Eao0
YhPuQYeFbry3aNPoJQvDp8bM6VPyKJKra7lYOKuyBS5P2kT3U9InV1kxSY0hetPPFd7lgcyOgkGn
btIiXDeaxbrg1gwDIqSXBBELjNcwVkGdcrSFdVoHWMQWX2u5Vf0Xe2eyHDlybdt/eeOLMgAOB+CD
N4lA9CSDPZk5gTE7R9/3X/8Wsm5dZdWrK5nmGkhmkmUmyWCE4/g+e69du0VxDj0oxZnjPRLHYjQJ
6S1NV3uG38nHMedDvBbugakSQ3i0S82mSsQn06vokETuwTOXJ6sRMbrDsI1XUZKh4+j0b7sJ0gT+
AwaSqnyM/f4HlJT25DvNI9xx7gq2pXdRfEoyP7plO/7zgbyyAE6ijz8Pxe2QqOSQZH14kBNIn1Q0
zStTE/vdRMYH2+mG52W0vEdrro3nsPEe/D6dvmSxV9wMSj26gOyuwzQFGavXbaH1cKHPgto0q23O
XQzZhuemfZ+CzfruOlxScIt3fIbIRvS0Zu29EnMlSzJaPuMZaro7GOgxkmZB3x32tu0ZgWMlOcB0
9n5alUHnTcUtu9rqls3wg63cz5HhnJd5PsSZ8YkKwoT9XOHKT2VaMbstL5FZUAkQNeE1W49Jtsfz
jji3cxyrwuYWbM8/GmnXD5IO80CIZHkUXuu91G0Ggtl26JcLYx710i30tafw5Tjb3Ct9k5J2Zitx
08djFrgi/xlkCa80naCPaJ7eHK32Pu1w6rspLtFxNvy9WXB4lvmgX/IhXWdp32RIGOatsoBMp2tS
rMp4uAw5/q2Y7NFN67c4THL6hNuuwpyYMdSPFe48DKnT3iUwQuHDGJ54fjNUWTC/rMRgvdjGF8dn
1TwbkF9TysA1Dg/qTfmZIijStEwYVnOOPH10OlYRWPUxoBp6DDiH8j2WouEESIamEpTbXWQZ92nS
uoTLw3d/DHe2N9q7AfnxPBDHRtUKk8DFtkBpBT9C3Mn2VUZswIFWRvCvOTgvIiFqte1KrS8DT9dT
Pc56F2snv7buIi8J2JZtJ0f3DBpNBAMkymPfsVtOBpbxXq2fAJpxDMF6rZ8iw7VZMLnpO3hOgiTK
qE51od1TrJroVmpq26J+dk7lGleJK55xwhHPsbeUPAkEvJAxdQ8lEWIuWd5zSGUOV4J6OC7QRXaj
V/I068eGQvmhxp6Qz8mxicBJm002XxvuFQdwJRQM27Pel1Q/xxHKvszz9VVOpxOYTLJ5nU+EsGER
rssHPabfAB7NXIvVsk+xu2xElzxHciAFZPEo83tTnkdgAsGQVk7geZ26AXXUHOloWlI6j9IrlRTz
qbAKdc1HrDu1+EIv5Pic4/vbOx0mLwrEXw1Kd2/7aUQr9Bf5AKEPLbSInq0oux2IZNjRnYv2mezd
wh9OSzmHW0/2pxoc7N1SoRAlbaiCNsUc5BLEYPs/FUE3R8Xe7arWZsEOw3QjBxPCEHuUl1LGdLMs
FqzJzr9r0kzsoTzilEb23NGd9U6xdLfHonWSDipmYyG5tWbzBcVUEXubsdsuMJw+yCPE4LmK6HPX
NfOFo3BCTZcN98mou3ZzS14GleUydbXcl53kzPXK7MJ1diZInjz766DdVx5jVTMNW352CWzfywIc
aPlrjS9gp1d1J5dLzVVQdnvWoxao4Hy1h6ZHDnn1ZEyQY8yopqWgn++imqUgLT/blon7pkib4cLA
SR1NPC9kgf0qIO/u39ISke3TOrMvZk9fpeU4IbxuDEhtN1DvmMTmVQqfBJNNsx0hqTrIm+GTlXfz
A/1MKTDNIuc8iqOgh1LJEZdE0JCSOEcywG835fgU+HS61eOqb+b9UO3GMv8RVUSgsnyOzjWdRDew
C4kuT3N+Q8yQ2S+K04csbT5LFPJNLWsfLnl2MNr5lffXR7JM0TXjBsfdv9P7eaSZcEw1ZQjhgF3L
seR9iNcR2YPgWx5J8pNjW91wXaK6sR2Rk5TOPLyACwmSvJbHKW/cIxXXxUsWVuJzoxkXetO767TV
XqPF2AEFzvKtIPahttC6HByJkrILQxwHHws4fevdxamiKIBZalBaG6qtM6xMh4IQallYFNGsT8EG
RwzoAv2QcSdh6SHwWZuaHgKelgzAsbik68qv8ThbYWHBMS1pBTE6rIfZ1NxYXtkf08itg9LznIMQ
yGGMyQc5DGyM7IkRH3/hNkNP3iiuSrD5Yy0DbGKBX9EddVXUG+EME2VDRQi1LTz9+sDMLWc6NIzJ
z0ZN09x2bgwuD6Eh9A+8cTQWDDa8RRJWdYz06OA7yekeeErqct7imlZvHU6i4Qh50P4gdspn2qnK
PMiWocp3zpinbmDKdu1OjaP0zYpCPjWFA6ab2VJN7r4dbXkttJjf+NgNLN0q/2WgqJaTrKc9y6ej
OaTQ4nMG0pRfGrg2c/BILi3uwbJ7aIfmPFHU5SAUVFx374VV2YDuIvnZQNb6JNOJZFk1Iysrph/j
pFXYv8e5ToebGT+p2LaIx+Wln6fYexJhTkF6vgCqbTNj2Q7kjQ5JTZCxN/u5XhEX7H4XpfIjGbP+
3mh7ZoGF9uaU06nTH/QQDUw/xvRSsd+cg65QIbXsoffcVyv2PCbKNGAAlm1+mf2YupU0HL8UdQO0
mfgUnrjDiJkf6AeOu/BEoJeBhVrimJQ3DKPlaINiwwEsrNkGMOLKM5Vdhdp1yNoPYxGLkQbRBjO1
HvT4ir3cfe4K6nJmK4ebtnjDlTIkvFmCmARtY/YbzcTkFeuK4kv1/pMlqLSptjRydg+/wASNUgVm
C7Hj74iC5hhSQ2C48SN7F2YR/QdM0KPa58FrreGFIqOSe9jfwQRD09U7+DrRzV+JgtRDQBcnFKDx
Kv4ZKdgYTbsEIeBwmsD+PbBgSgNOwGIuPRZdt2//TBhcXLqC7HrJz1Y3yIfYSytyHX/DGixD1c6I
LlPS0y68EgedysaObPr1zV+ogwLuGJbivi64cpvNnmqY+SPpV/IgqXGW+Z3nPUCiT2leAz9I9Yo+
0w3OXoUOrc1/+Z3JIZbljNFTx5SN6Ir2Xpv4+KLG2IPPBEpbN/b9DBDr5OWkRX76tjoopEd3Eu2t
YfnPuvSZtGt3C/MFGZ3o4+G/YtyKXUbxDgQF5lo0Kpt7oA3vo1xouPXm5uTUnDKNnZeHBV9CV8iF
QjsdTKLHB89Vf4uWQxDX1FTgwfBX8HHCoft9U/8fSNXzXH3/v//nf4VU4X6RJl5LTyp6+lxfeuzy
/5nnq8k/im/zr5yrv/0nfnd6Wb/5UA8VTaqepYRrCpwJ/2P1gldtg55yIVZRZ7mm8P7IwZm/mfz5
NSNn0XOKjewfVi+oVdCuVwoWjUPOGpH7N6xe/IB/suKsUUDgWGj1lisdIbhv/9mowLcRibCZ1502
Mw8wWpylY84FstV2dYUUJR7SahLdNrKSS0yAM6CkMgOZU9x1w2hfyrK7FiVGWOxYTzTQn7yOiRVH
xOcux+OZDXH5iLTSbh0s0aS/cqzEkD4gWX0RJc2Imuv71u6J2hbcW3fsdLmj+DV65s91WqmPdQ6g
Bui7seUJAPLAdMWd51nxcbGLK+xuOOPr9jBrFoLSVKb2UxptvNppLjF0E4axvN+bmcPJHX3HtMBC
mIDFgeycyZJFQiNuaa6LuAfuxSRfdbMiSxeCLIwxIQMnSWhNb+JtDtERRoJsUBURZ3alO77kRTbe
zI5qj66IzylDwsFk7a+rknAGz4yt1z3HeKbpHXW5s69QJT9F37Kb8RE/V/YewqbZTujmzzTIM3vm
IYKn1/QXKRmXasMcD3PS3pIbWLiHJOuotbohgHdva4c/y9f2n2mSXKcEiSmVhlFKqwQ0TCjN0HdC
0M9Exyjh0BiX4IOt0OFGHOqWC2XS+BCMrSUATcB0ggSCeL5eXBGnjjy2or0jSRm3ltXfg4xtNqob
vIvlgrwYjD68OnSMMG5b5ZV99HLyO1gcfsMvODOym5CE8RFPRvUxF2YY1KEBUDfEJp3WLU7oAeAO
IdX27ErPfWvbBcsBc9qRe+8O5U8emeB5+zgzu3cydi4gFuNGxW1xbKEgPCdV3h0rv6cTpYWZ8TOz
lw4NgurKZggHii8VEboXVBgJ/BD3NTvzhLquqTvDp19exIqAGCIK6LtitAeE55hcA0IHtuBcHP0i
1nfhumTDdIFUV/q4HCYTmriqlKbkyGPIzOX4TQq6nRSGcZ5zxaWEMGAG9cq0aIjm7+IR/4hVeuZt
ugIwfOzC+H7JlGSWN+x1ZDnHpcX/7GqTX6jCiGJ7qEM+aC4SLHAEMA3Em9FLmgP+P4+Chw5aRgLH
id8+KBICCHJNIixrJsFc0wmFYcxfYgILs1jWCbVrn5I1zWCvuQZrTTiQ+/CDZk09AG5Hfs2MZtus
mYimIx0xKSvfZQUrDAwPcBzWFAVxD7KdVrEQL3NVvNcdkYt4mB5S1lMnEAgQxdZgxkyg8z1MrHX9
Qmxjxd2wiMeB5ycKiIls75B3fAzcTrKDi8HU7I78TLPC67AQDrE9tkShi7KNug2EZg2RtIv7CEP8
A4qWf6sc2ROXYCtZEj6x1xSKbjDlMDFyGwjpqPzernkVuBUkrNLsXrFr/JonJtLpmm9poOGdhzXz
Yq/pl4Y56sYSat7NXmqdEfeHt8i1wZeRm4E3aezDksghiRpkjHI3rykbd83bkE/D9zevKZxqzePo
vkarWjM6bVewm7bEcuNqGwa+SZbHXlM90Zrv6dekD9xXZ8MlhfgPwyZRoPJnLGheE0Ia3G60qc2G
tpQ1QdStWSLOrvTirfkiHKL6IaLu6Yw9CrsGKSRzamhhKW35I5vKsN5GqPcvdAUC3cZgQm2HwYCx
A/dUbXn/B0ZthVcMDeziXSYpTCl2eygqPzsbzPpbg0UvepdAko4W/ymcxvYjRXM9O5ZxSkYYS5XM
uFnknkOI02r9OyF5L8AyEK8izsIHCCi8ADBGpgddGkSYWAexKYXzvDftaLpNmDO3acfDGKVzEd6G
zsv4WzOjT+0rNVqnFkvboQqX4kAnSX1R9awCwy3tm0aUtKVwO27Y10EGUIYyH11QM6cBlBrZ2KSl
V69DsJ05x1TbfXV6EW+Ry45tFP2IXBS+ymrmw1JVFxZ+4Y8kM6NTWs/1J0EZKVRlSFRFEtY3xBhY
KYcU3kW22azQo3xXLMl7NCWSY9+LnouhfqICEa0p78wM5w/lTOnScJoscySwCqBCznb9zKcX7ZJ1
3vcocpL96NTENmLLO1Up+UPwc8RmXIp+v0aAjLZLRuIGqBNS3Mwte7wA9lFEr9O2f1WooFRl2BRO
zYW2XyYWWw9L407v3WyFbKpjAuZ65IBdlWPj2GcN9XVcrg9eo20vsF3N5XhgzmeaNCkvhTNWwHzK
DKeH70og50Buj1qttjSsQxHaREdU7SLtuy7dmtskdIo318zzl8mbndeJPgRKokv1QifC/FzZaEUb
4oyc54uFcaWz57dIV4JKHGAPmZG49zEAZHppy4KKzHbInZ1Z44MM3NWLBCuemhvDcIs3g6P1jB+g
Ojtebh3rqOKhl8xUK2pFB5qTlsu1ZrO7q7r+Ns7d5HnqTGOD0i4+bJ/9gZP7PEg9lzYPM3peGt1e
yqo2b0XX1vuloHGNTOHyTeSyYVHV53TZ1tQJa3usCFRpFmDMIAgbQwbKE8Ox+dzaFSWvccRCNAAa
WRyXTE1nM4POEoP2aDZDWeDuA9rJQJ/XqnuM/MLEZNYbPn5jp7zKtjZuFs0uLEFMPkQltN21wpxf
PyVH6VM2dhQw5T17+R2y13L2iYr8qBGZb3qKAU1g28KlWtGOPoWkWZk78Pc0FLpBqSoS2kvQL+mD
MAC3O0vPyqs1+vmgaEm8Jl4MdHvuXTgwKaZoQ/oFABiI3VUwYLeBe8ewth3gGH9H3qb4QTT4lXi0
ePQG923BM1UY5YvHghyYo1r9A1addmLjgfKPeaZUPaQryhfYQzqYeDbwk6M3Du8WMzTb7BOFEPpU
2NAxczd/9SB6r59Wugs1m5UkjsSxEIk8ZcQO24JgZs3pDaFGjUFVIiXYfhsHXk1qbWPirQ5K/FuM
MBdpLRQLYdOiTJXqV+I/NY0GRGQSbwTZCaomkKVlP/Up0bNEQ+GREqZb3X9LV18Aw3B/aKTLgGTP
DowsyDAN+aDMDDM8gkjd7I/rDa/py+gZ+hWEeHwmz2NcezrE9muUvY2WGCHG7i4NTskzBbcIQ0CJ
thRNQ1FeVvev0dpfYryQ156QfmVN9l5m3fd8zPpv3dAyrDoVr3hn3KZ4JD5oe6TrwoBSE9YENaum
tV6G2stXPqTcVFETvzlZaBPMIOi1l3SgHfmQIPLU+iozfwm6epa4Vjin0sbpD5k2nYBPFBwr2KvH
ImRgQp5hGurYD2/otDSP8VR86700P7FclsehAKWQinciGyfAmth5yZluDCd6HetkZSkBgq8FyxvD
5DcNB/QwEJ3uPRuw/QSZzwinb26iWGJ2a3kgH5knm63Ryc4VOz96UnelJUe15bE9bWQ/iXNqLBKr
R+Q7fPcMTgAykk9olRF6ME6meRT9ntvCWlpHa0eFdyrHgvY6uYPzPkuwbrJMXhsZe8HQ1aypircE
XGjgp2W5AeDUXf2JYrwmo9xhmEODSDaR9xACBEbljMsFhkyO//xYJ8hnlIPF6WbqHONjaL83wJfQ
jjC8dhZJxjL76LP8vvM40+HKI2CGg3gZE941FDH197hGnVUtobeDjfXWISF8aydWxye/ZOPRY7Nn
hgDKQ50XRDS9LeFo7DxzPk5d8tQkKHGWSduPlhD7pf9V+Ty/q2JFqsmUFG4IZqu3jNW5oW+S3nCC
RgJrm/JxfKtC8UD62toYdFxsB1YzGvMrHN1uOE6Va5JfNIYPv5DjE8iu/CnEeLdVsmUla2BYXSL8
lXAirH3iLj80JbSwMhnRIxerFE7d5MtMEZLe1GGbHq3aOg85YtqmHYg08D0z5Klu5pfHnqTbhrFV
BkKTlRwBMOw8Siop3kE2JBeBT2siZ/kK5kyd7QEYN6LLyzziLnZb/0vH22TvjBS/pUWT3uM9sg72
YHm7iG6WSCVYuZMFZgfz+MhaG1UtNfu0CaY+/DQnCGTCau9taiVjh+hKyl3u3srC5TDaKrxBuCMS
3POpW+LF3KuO08UQxVd44bCjIufzJCCwEexnVqowNETWeK0GTRrHqrP7n6LBf9SWf6G2kL9YkeD/
FDjEfN7GXz9+VVj+8dd+l1XUb9JF/EAH4bYPwQjV4ndVxf9NCiXAVVqmrUxJKv9/RBVH/GZapmeS
rJO2zV8mKvNHfs76TQjbodDHVexT+SP/jqjyF0nFNmF/c22lBwFLtCDP9WdJJY2EsuVcMz0s2Kaz
GY+mguKyo5bmhgKCL7/IT38THPubrwaOf40qusg3kJb+/NWUWpZoxlQLq2jW5zkzvUtepibABMly
rsvS0z//emhUf5aM+PnW1gWx5hbRjxxn/Y5+iaoVguk5o6uA4hcMaaNht3c6cVjBFq1F7aoyjA3m
z+gg0kJ8otcHMmtE9UzRu+kJ3PMd0yDkQlA0ajWiuzRoNvSRt/mw7Ty/OlhdYd6NJFICj1j6PsJA
GWBCp3A2TIivUzRxTooxvzVaTfGCovEHtJ61ke60t9fHg2RzcgAPkO8rmzrEyYXsSeK3hvyjx+ww
WmlyyOc+w7jbTYexmbD1dfgRAMzcmVP+bK1cQbp28XHTabHPMpPQI1GMQ9545JzrhGIf8v27PGTt
PIZ2ve81z9oasAZEcrqh+XU8uLqfLnKgnwgVFwtTjZUblhwPXkwSO6d3M85NxdUfAFS1Vw21ln5S
PyaLEb4sk/GlgBf0zSv67JRY4l1jNTgiJZZ3ULuNIIxt5xB6mNwnLgo92rZvsGsf4WJuMFP2Dg2C
dnnPVI7c7cGSvqsixb8dyntPD/WzasL6Rxn32UcrWNPhYYr9H0AqFWpz477mSvTPRbb0etPp0D/G
Tji9+5KSsqKpJ87yKXGgz3dCn0VdN9+8MEroo5lL+8T9b3xTtZMveFrq/OiPg/luhwhaXDfPbgaM
3J/lvYtx8qFr8we3hQDgr1xzY2g+oj6r956v41dzFuJqjK13iVHqr8NSNbcNTcRbAVLkCbNPceti
0QLwMO6jpIAVKLp4K1vC8mXkf4dj6IFhF90htHtC3hgbgtmJ1XZm0bppkmze0/bbPyRunG6p3rE2
XakyJiXWjmVHPx/99dYn5gMsGnSABNLPcu4FetixvHNe6MTpz8jJd24phtsCDvMxU2b24o6GR/MH
XeaZC92gy3CHwlSed6rKvohkDdVPjIItbqldZIQrqzBB0LBpJfZprdj1PVoWKaLq2jW+/5BR2PY4
6Mh/iWkN+8ydwgU8HjXnuHEYttPK24CCwCSX998NgmKHysLeCBV0OZPBsh8XYRA7MWglwDWR7vDi
GbTAAoQlQIPTOPey22Wk/XFg9wlgddxMXugdPCN09rFjACYkbfNo9DYAdeZnJiqqfksfn6LHRfY8
4ksNOuTrQxbNWLvXVycmA3johi4/5sLFylV70SmSkMkwLKs9f7U4F4M6+rkLHJASG2q1C2TJpate
FTSOcxLlZUAtd3NTuHn8IknMb1qSljtP4lErqIoOaD/wA5kzUI0yjPZzAyFfT1ICEJqrvaGi+mi3
sdxLr3OCvh5syAX8o8wP3o2K4MBMLWj1Ghvzzc8/twAFQIS2MXt4E9Zr9jk3ko06JWsozibOXfZP
fNwoqZX3C4SYfVhTS1fFQOGiDP5zNZh4BKn02fY5V9IWPDJpiY5a7dwcvhVzQy8tRSw3Ns5AYCeO
ij5c+vLYNzLsH9IKAkqac7nxKP08Rq4ZogePeAiQRLGkcBTFvXFTUZR7Hn28Pkg33LXzk6AKnSiB
AGyTRPNxHOAC6AxXih+KFn1BJOvWjY9/JYbdMJlPrJyG+7SX3yXv9S193pJewqbcm57+MdHIvBHY
YW45+7zAnx18KqGJ+TRpIeOS+jaTCf4vEbXaWpYdiYTosOCewHYU7selISDO/8/PTZNCm5mfROc7
e2fGjkJra3iWkUifEa/Qlq3YwEw/UohDFCOlffFMEbW4zuuGq8JcdIlGTF5z4q/cdj3tVYszFe7I
98lywSQ4UXY3elV6ASrNJ7kps09TGnvvq4PuIPzBQHdpH9jzWrRtd5JTmVhbMXSIdjrfUAeDd86r
sTEons9lPbzlZZPvOQVvexIuL5pq5q2iqHNvWUSMCqzlyMdDdjRF9YkGvK/TnPDOi0d5HcJ+3NeZ
si7ZTG+PTJLX3uZDJKNhvtpLguGFW8bRaCt5GIc2IAPwQwNsO0pMEQC2FkqaXVYsjphGbgiZPpPM
MxG7udHG2kJvtDoRjCz0yZSJtzqUJnSreNpnYhioAldQbUlbYIqbzDPWRKo+LS+7VAbiRRKKVfKx
+229sNRRnoEHLWsOilT8zm8tNt+Q+joMF3caQtpoi5HUE/bkZDGv9SqUOL2Od9h5cNlhTTm2+IoP
WZdYe92D8KzAS1/mYWr5n/UGy0SyR0hEWVpwqdrxivAIecCt7T1lLKKtnjN4xUBl6Wn2nN2SipMF
kDjssteC7E+HTQtOuvdF0r+9KexmH9LUuHEQmM6GoDgkzLgW4fzvAjehNdfGXxews1i2qqDMEEfz
124mxeHQe57ma7/GCO6XB1gcNIs4IEjQId227YYmyIeJszwQfnFLeWlDeas6OZNZbROyRts4TT5D
K0HIn9qBv9tjycBXz/oXrjQ1n6tPNdzyMdiktsV3RGhiTyf8ofOxgtrDBJ18HQr6fJK0yCbRbhJR
eia6U5/U6KApLWRem0XvKt15wI2zmEV0yJ5EcNMzDT0/RFNzWyfRcmxG5IMoadOAnCYdYmHkIz51
A4kpg89Yq7h4Le6nqUH+t/I62Yt4Lk+cV+Pjv5j3/mbaw67AbGlKS/Lff5722jSqYGGZPYxmOw0K
ZVGkTo5w54fNcvznX+r/H2V96ME+/A3+I6Xzl8EZH1ghDdqyNwboF+xbBuEmYwTLSyHKAUbY+J+V
9+9s1n9xCePC5Arw9zavtbvSVn2uQv/7yvv69St0kyL+/uuN7G//jT/Qr77DV0A3/O/KJa4k/73z
Nn8TNvcHpXzhKptVocVX/qOqSf5mOp4Nq4BnF0txHwrFH/cz+zfh2K7FxdFZOSdc3f6NpffP8P0v
TII1nG95LvczFxMvq2K2679eYP7hyHAyAKo+4gG9mz/dFZML8Vws0OndZVJnwfJCR2rEnAH4KJF0
5TTA8RzqGk+Mx7vF6rLzVLp+YNNSwCMcg8cvr/Tf3O6sP38mKLmiggJGDL8ryvW4s/J6/fq9/sOX
QsLPJUiGryRLaCRm+wIVtDJu+9WB8rPFxF9dKXWNaxMlKH6yIQldi2F8CFtwVPaCnT/56W35F9+h
/VcPwfpusk3b8nlNgdSDxvvz94g31lWTdHnuUFx6inXY7LhuJxcK/Yxj2iVfyyxZdpajmtdIj86X
uqDafONkXndt/CIjIarNk0OLIoNFhFenH734QUMt+DYbYnwqaRQ+++3UHc3QIDKl6IcMWhgep84K
cRE3Y//Fccvo1ggNAliN5tmDLF6i+JbOJVGN+ZHnmUkZoD2flryuz2CX/I/GqLOvPBCLR7NK5OcF
kmagFre4a6LafPAqBwZbRcUdfdhFbUCM1Sxig0mV7Z0DnvY0VXAtg8ZPqWGdbamd/SC98XUZetXu
5iZsqBM11kVcaeO33jSqxipZsf3G2ZML75kV2x5jwXTnCEPtyEVHj/mIGcJHoDjX4bxjSa9gjDeg
zWETe4PCy+2rU1uMPBLNxALE37hAbTNqOzz04h8aMXPelP7ECGpwGwyhTY3pxIC+dtc3HtENcCik
0WlcSNsDP8o5Gtas1LDyiwuWZofQMGhT7Nr5XA/qk4NGhhgWtT0bMG+0gQaEkYTlXdGu3JWZjfUZ
+MInOC3drk2M12oCYksuqNuyDnfv687Ld+RaZDCYMiUQyB8bfTs5dau0Ow3Lj74pebHwLr5kBJ03
S+nezQvIoGGAPBON+ke28O3alsEbxgdufwAMZmdbDFgdwYiRNJXBSKG3Vuf23r4yDT6enhl5vN4s
pu4oOgImYUfQQbETbJ2ClVCe6zW0GNdkB7K72sMliw6ZH7Sj4t1sROb9hLfwqdAGuQYCK+jUnV4T
kjiI7xLgJYxnlBH0jZc8SSbh7ajwURhaRdsC7sdpHO0b2yH6Ugm3OkuuaffZJPXeEbN+J1VjsH0p
5r2bzfV7umiuJNDM8nen0v0+ETalOxkW8e2AnxHJ3yvOqUXJQl6OJRK9/zw3PTQ6nYEwGhOoFtmc
fSfsQYY+6+UNOT0LG3AGNT2V+AnIsm6gTL1HQ/aEneREnQ1GP1qh/XOb98kOZkt/DMdJHB0ddlyD
R7fYSrNF96gstZFmM2+cvngeFM4Jvkx/0bk5fXEVQDS28W/sWYxN71cm15A5PdMw8EifWXMDcSV/
yHtFjchot7cewSdQdDVJM294VLQ7Hm27oMrSN6v00PvoQVkvIN9Xvl0+0P3YfxrTGmdqVqsdQYM1
CrJ652PT/dLmZAGMiDhhr7wgjjJMtlVPl0dpMZDTGPHaenN1Y1NQezGtwb0fXemfTEaYQ7EUaYAo
/LxIWsd7t73NIS1wLYgtMl19cYKYfp0Sov+jxrg/Y2K8dOwWVgtwvtXAqPBURJXa5yJvbjX0kU1X
Zcy9Tv9KunTGkG3wZiSP4ZPYdgb6ZwhmuX5hPDoYzAlkzNEuLwiSCyrn33CUzweA+0cRUl9Zamva
O06B/bn23ZvJd3yQCJooYd19WxYvQ8Gp7C1KQxSEWXtTzgRSPa5F8AZnplVumwp6FkkISs4Ui9Go
y4r94EjzJdV5siupC8bi0N1S8h0hXCXFzhqAa3j58LUZx8dxal89Wf/0O3Mcx3hQdE29zAoyLBf0
91yvpVkEAAOylyfXrG8zaRKvn1hasV1NtiYFVDse6e09lfKk4xfuF1YI34ei8Zoa1SwhrE46zC0m
sBWsjIoIL1JsYQpB1pj3zVQRt2EVHPTsXiH5djsWX22Qzep27KQOUnhq27Anezct5XdTTMZhpuug
wvNFBUxIGp34F6M/aCX96nOn2uu1V4jbWuphYUOUnF61XjcPaW18CRdr3umUNUesSKaG1OJe0Hzo
ClT+42J3HDOua1zWHjyWrCAXcn99IdwbDD7UJVgr+aRaQrYidTO+jZVNMs0V/qlf1rx6mN+HdT7x
DdpPYS8eiIHdOWZzVT7BCKwraotQ/JB0ZcyY4d5Osxs9OhPs5Whm/cEJ1g67dm1QMJrC+kGrBVuO
pDMBUxBNYIKqdqy0oCNHTnSWdOlsTHLYGBAqRxJeIRTpzBgaLMEdhiDA+NU1yuyukyhkVlm9ZIKM
WT6YtxXFtTExCoongdZ+xSKcraAXuW18rqRO3GX3okJoGTLjNh+dr+YKSaDDw8YlmKV71kDYdYbs
kCb6IR253GH2o63BjcXTENd304p3LyuHzGVmdmQtWlDPBX1KeTtPRwEBew+VA05IBtakT/JH0hzG
u0qc8kxqj+NCNRBkyIrGvdXszFwDJs1z+D0yHp61qM1u4zSsEhfOpj2NKORELbRgPDPnZqKJ0CAM
3tL9BjBm/oyWZ31ARXU20s4f6QZ+1dgIx4qqinYgejVE1HiXqUP0pkQwSSx1sND4QYavWksDOa46
OVH7kM93s2xYy0a8SRCeyjvXpXhmFDA7F2+J3zwfz3w273BYvBUZwPpkdaTZOstI/aTzoWrQ3VZL
cJpXXFTTcH5dQEYc9TSr8yCLT9gJAS81KmGfT9UKqgdX3PbOjyJxlhQ2BaYV633q5c9ez4aeZp4v
E1sVBoTUBFjgE0ZV8UfnuRB31rPRcRQ55zqHTxLOxCO4LOO/fxE8jEE3NCZtSM74pC0juc9t0tU8
vmwUEU70WFU48sgTPdt52j8pB+t9alLU6w3tCaa1GbAjAN/Rjy/4VXtStUP6kPoqvnPKabrhZr/8
P+bObDdyJNuyv5If0ExwNJJA4z64O32Sa55CeiEUIQVn0kjj/PW9TNnVVdmoC9x+uv1SQFRGaHCn
k8f22XvtwyjFAmp1RWmeyicnm8Rvv87qvQoYX8zWJCxOnOVu4GB9Kd3sKRM/0r765TYMPkVJDYMo
uYl4CQrnLLKTIhBy4HCBK1S3CAoaTzCVYQbzVxdDXZWvbyIkkIHJS8yYIAv7pFaH4hSg2ZFIuWBj
avGKIE6BPZu+3HhOF9WdbyJMpO27RSiaYoDiMhn3LRMkzv2lsyLO9N2FHeyE/dIkxdyRbLRnca41
mMHQiAbIfQ3+yvEwJTaBrVKjHJh4cuqrRHad5DhmoZ5dC4PLee3pFsD5020MmTK+IEJfZavzoZRt
76h4pFnThyNB6TsZT8v8mDRnggo69NCW3YGhKRQON2UeVP5DoQkVwoJVkTQWMrpnvluwLBLDBWqh
8Ra0sP3OEoAXk0ZftH1W3EhoGFJjMXKG0WdpqPhFTs6pX1lUcf1cAIpfe1nQbNIwjTepRm1YudA1
nf5EGhkQB0eRjyWDcDoHurHPldPe8Hk4FBaFX6UC5tFrrAefN3PXadTHODlvfJTob7a78LrTQJBl
Uf52HkznBj5Is29E25yxqJl7K8sfqb39PfVFHFmCqFOCDJy6tHyWBtHTUOXtziAY9oBbLrkfWlpt
Re7wQ/ETcULKHMDBNOFKiqUehK6SAuebPON3eSMIp3bKNde9O2bDqSuajEZALgNrNeXRqQSKOtS2
B5s6iwuyb7O1NGFlTHPKkcRYjBtHE1iKNHZBFTRC0C42wxEjIb0ZNbolK723RcXpvQt9h1ruOtnR
82FQemv5WOxSDQvb5/PqfZSaEEPWjvAhgfzIT+DH4An/Gr+RMkvIHF1qzgyjEVWmXfA8CjxQScJJ
rrc8DeQI7zpNqFk1q2aG4QgvloTgrG/SlkyaQ+s2BsckODe+Jt6IMcvQhY31KFHBJ65yzKM+s1ky
FeOxXj9BALY7VisfQibMxZRESPW7m2m7aIlCQoL4LMHwSHA89Cu010ITelDN5lNrGgulJ/B7oCRA
U0TWa/Dr3g3twJyheT9Ta/SH3B2fGfG6s9RUILaI2WUhuZhXEGISZqVC2awBpH5A9EmAPa83KPBG
iwyFEW+8IL4yCI0/WBP6GUaZ+tBrThFe19taephj3TWPD8yq3oZsG08nyEQLg27UeeHLqglIrUWH
WqmpSLXmI80YqZQEOm2DTpoqG+B8QMGc7GW/ZWenniYNW2KxYu79EQBTC4nJ4aSCpuxFrYY0ZXF7
NbTMuEvm2FeF7a1X3QjQCV3wZ4WFFUq/VUQjgwIoSLO6cXFXOfQlP3V9Xe1DjYoSXYHxSPvdpQZJ
Udl+kRot5VVdd6pCTMi2t0s1fmpZxXvc1i2BMy/y0kfZFc8MXL9rsFXW1Pi3vtX/zAZA1hlHXLy1
ujLybQ4N89mMbxXOJ+70oLCcdbwGtX1s1XBFuOQpY5e4Un6IAeIRaxHnoNX+UisdppsQVgqdq1YE
EfRFSlAYfLo2Y6a4I2N72grzZYRfvq5Ym33dAeEEFjHhuifIG98ClYIOIuufA/6WRxLfDU1mwYPU
KDDa5p+dimquwPkiTZWyOU2bn+uKH4WG9n3qJQi1cvisUItufDW3fNkMA+2Qogs25kPhxi+Da0Kn
yYvrzjNuOhcWgpWtdwU0Mxe4X5QYpnOeXBthwS7YvjXXUylvMSTPW4h/5lXrQdSYYB1GjiQYuALa
87qTSJjzuY8Q2l4GJxrNOT2yYo7qeiVjajp7xjTWUcJ4acan0OTaBUU7/pg1sI32TyxoaWnSEAHS
jaoIFRF7o9+wheVkuuT4ew2ByzUOrtJgOLtU6rZxAMoVGhvXa4Bc8c2SkwREbxqmURYUbXUDk5r+
7gL8nEzJYRjQ7fksm4BOJ//LwX10ZRl2dZBiXokqDgZNt6vc2ZpyxxICA9FEd2IhBbCidFUcodpf
w4IrtZmd25EcwCYlJbNhdsk2dP4Cn6nkq6/xeo4G7WUQ90gMsoE0aGNorVsF7urkffP5YkG2HW3C
JOu52Hsfjl9gU1dmT/eJDI/KnB/JIzg7P2F5TiqQQJXmAE4TUw7Xi4x6IIEjC1utYjPq+cFuVnyG
0xVeAzTyJALQzrTNgwbetoYP0nsn70G8sdfVaEJsHSPG2DY56e6OgwQ+c7CTwDmuhmPQrgLMDhpf
t6t9NqSp6ASvjb3sKdjrfmYLbmQVwHaY1DycWd2cORC+D8NSUM46UGaq3cneAAYupCUy8kaIi84C
grLWFMaMl+5QFdKJ6pxaZQZ7cI2dJje6c+c/MNc5p67DfW8krM/8hWMFVUVix9qXL0jP74778XVB
Y8+m0ZBI4krTLZ6BLGozRaBTdRe0k3UHrhSLQvXD0bjJ0PbvQGEsT7NpvQWtLc+WwVZIi4JZXbDE
BuxuyedagywDtyrvUARIo9Nbp0yGylAzLzPTpdZ7Tn75cfzUC2bqID86K4zMYRzRFWINzhyWmrR+
FzKnl+Yijzb06ZOLnHY34B475hrCCciPTsmEwdIwzVvLUNjG3K9hmika1gTPEDaht6H1YT6ui+Sm
3kv7RtBbdKPE1O98TQKF6PRkazYo/mGeEKvVvFgOd3Y3nOenZHB4W6ySZgsH0E3Q8BKCO8SAv6B+
Ze6BXhXyCtzXsKf9YJ65zsYCKIOmlxYOSc6hzDsopK2CqwblNNa4U5YY+66zmiMP7xc+GZiGCc7c
DirUkE+LR5jmp9oDZIBaM1VnTVdVGSiDqU/EXTHB2w9ESROM5rGOmsyKZz6PhJ83t75bDntiIeI3
i7DhKVG16W6Srk+vA+AbR3L72YfdgwmyaHmBOsE33agKhijJZ0rRfRS3X5MTcskFJggaWaQVsJb1
pkclZyPpihVxschqwCcBeNLGZtNfG7wtxJar9NZp2KlvKHBMt62XLORoLIxsREpq9ejJKvmNhkRG
CmTmC09sagbnuYIVRyh7JXIfU0/aVSkNtGPKKZFJrnyC4vVaCip6yrQA6S/j+kef9erkEp85I4fH
JyKz5SYPguGNt5ATfDt0F3tdk1NG/vLcuobYj47EPSCNVd0TE0HU4WzMN5iylQrCfOpeAcr8Dohn
3eApfvY9a6GcpOGpB932UtdjCQXXWg/SBipZUzqEL7XLHpzCllFnEDqiWMi8TjvvHe4RxS9z2G6F
YwxPVM4EH/SME87FdH1XkLLASMBTY9+smbObPYphR4dFMSQKHp25v/Ji1BwGT1ZTQnHALB2f6B/M
OCSPQRjFozHRNSFFs2NlgX+gXKX34c8UXTAFtR2PrxBZrCKlcTY9QsU4izFh51l3SNdJQSTip9q5
6Hc0hVBnBWPTezTnoLqsimIFPkXYV/BJu0ceZF0PV7ef7uiIEJcazXU3psV6bCxrvF5jGZ5iQhD7
jiKAfVV6JL8KiD+zUafTtkqlfEAE0m+tO/RXdkr+qK9q5zJjZ8adyxr3eZKBf5OB1ngLZWtzFyct
Rl7EerXkpBCrasrBqTHH89vbCdfb4PlvizQ7xMl1ch9MHEuXriqvQmTCgLbfov9MlbP+SsMP/NEZ
pnD6mjy+Cm4R1ajt/0gna1lccCCYiEMe/2CcbAoaSvBvgQ0AnZyAtx2SuDlrV8VJEZjZlvQnRN97
i/8eB+Z19guhuvnd/0/9/X81kt5UgAT/8fc/qr/+DCR999F//O0P0Xc9wf3w1S0PX2oo+ad/4dT1
3/yv/sc//kvbv7+8lBauvv985Xf3sag/Pr/+KD/+uDRZ97fN3z///V/rPvPPkL2wYKfHItGn0CD8
P25Mw/7To6sAwyDrQp4MnsN/+se6D6umEOzzTJsh1zL15usf6z7xpy1YBZt6V8hKUIj/p3WfXpH9
y7qPByZ7SIyiNgEybo96r/ivKzTbbQ3bmLExjTUOpsS1K+7o1vyGUcXeJFyJtBEBMN4JCkH2dgXf
OQSa9uRgK4CesLFFRU2Xl/2cMuc8K6TW3ij6S7cG3kbVFSfhf3ml/83KL/y/95O6hIKDn2v5BFaI
s+JG/dsPHNLax/YRq3Tugr+Y8lCyN8MG7hSWd8U45760xirY9PQ0AG2cKcQ1I7LXVqNTQhE0V3lm
n1YKLGFzZj/cJp5Z04BcMYLO2fvMluxYrDutSN/PrflcTvTfbJyl0NyWb4aLxB6yd/AP7looqncc
kYPIMXKalitjYaTz5fXYTIDNgMNkCYH4oRjCcj+27h5rZHxQEL4PEsTKfa9BM+tSmdc57JlmWIg2
xBVn0BXqmxLqZwmpBqUtQXcqqgvMDfT6tOToptE2S0kWqjZVtiWiTAOj06gdbZxwcLBRafApqLMB
B1lWo9o6sRoiqmJ/CnA6vubqBAb8iWlhewg8tUIqhcEDeeeN+2CyDzSfR2lSz1pV5q3EVoOvDI6P
1EQf25ztaErR01h5SSOyNfvH0BQgo4if5DcXKOjEgSd5vBkHsCy+4T1xMos3SU9mM9NsIVdThnKc
cdfMfrQgZw2Fwt/ukcYSr0BinCix7fax/cYWhZpg5BATjJHK4PlCNypMIGLDN/FIs4/IUfL+W+Cr
5nIRDxzP3uOpN06DJia53/AkU3OUgm+kktB0Jcx9/QvDAHHFNUNsK5g3J81jmjSZidg1d3xizr1M
38ocelMGxkn2CCeBJjvFJHzZ50J7yjT3yS9VvfM0C0rhvd8MsBk4k1xyE2TU5IfhNtHZNa9EdxXu
Uxsj9ftW/DIix9+Cmuui1HTjk6gII0JHmmEh8wynMmRCu4YXv2iEVeeo1wCkzdab4PVkfvJU2QkQ
irywD1k+bWTgehwXTM4gOLkjGtfguEA8fAbwthBbqsJ9j/37PjEKh8wYv8SocVt0y8a3DCxJRCKj
3E1oURflkPKZNarL5uN1FBrf9RdPsyrUfda7/Fq2D+hrHECeV31+DZM32dV1xmxZVOtvWM72dWDC
5K1Md4k4iei4sH1rpZ52FEAW8+rYPTSsl9jDhLxvmZW+Y2g6kEAaNpUFSkdpWJkRMEm4WPa8qex3
tFvVrFEynQetQtSl1NgXaNcYV432LdA4tApr735cs36b20Xy4Lma7ZzNANRmw76To/TZO4BXo3yC
xERYLNwSep1lITsEvyw7DFbx1BhTdgnkyjqPdAeqXOLe1yOnc0sj3b5t1DBhQ9YbYfC8LJzYzZ6T
crEk7wFu9C3HXRG1ScWBQXK+KbEwHFmAWOTjVwqzsVlZfUWr6pgmO6tYdr6fFpE5m4SEZ9l8DF3d
HIloANet2TcHtpgPqyAh1GJ3/h0YmOq63HwFc4vGb/A/uvRxxyYLblumrlZarLlNbtI0jvkBYAQU
sniKJxFcI/Cp/QRqauOMHu7dvjO3uaSwmuzYi51LS3tMj27H1wzIj19on/7F7t6CQeRcSK9LyN42
fi4201ynNxw/jH2wVhc0vW4ztDj3BpuipxbaLVMvf/L74ZHmSjzcjDJ+2qEKrUphg68g3lEUcG0U
9byryrKhWjw1ipfAIQQfqOmH4RUckPKGZBpM1g0xaPM8WoX9WTru+O474aVTk7wzMTbcCtWSuhWg
gZF58aUP7hGFHGJoQdf3uQIKl3Fh6IK/nHR+XOscjJ3Aklwxq276ys/A2K/ezvSzcstanZ1IBdIa
f+dxoTMM44Ag/5653ntlAeEnCfqimH/3Q0D0to0D9ZONsmC9RQejG1j9tmKDCisRpz0ONPOSrYZ9
xS6Zl4AUZCTnUL1zjZEGVZ8tjjxgqbJ8GBQwchUH2VVlzBao+/Bg9tP1lIz9WVrm2aqdZGuAquC+
3M4/lesbHyq1i9Pkm3zUVzu4NgN9ScypwlisvOCq8SeDlRr3twwrwTUQmxLVwC04KA3OCd/yTH/R
ekqm0HhbsGyDE8wS+xwYsX+m2Sd7aU1W5InrU4aI1rw1zEFp4+wUxYKmeZY1GX1fGe52RgWl4uxm
NfBdA47FHIAr1nqBRbRGuTMR4s1g1TQ4kLm2dGwIbwsOepJEQkeKGh0uIpU2nuIFJU8HjxK3/hX3
RJFMHUrKdDwJz6TgxkRkyaOl+pDrGFOuA00O76hrqTtEziqyYv+t/E4/cVzn7NM1BO91OCr7zkll
bGzpl/WjJU3sQ6njVI0rwwt3SLCVOmwFx4jMMRqcjmGh+oTnRUez8LOwUP3OawU6upVAPIpcHeey
K048lcm6Jf5Oe9nfya+i9Z1o+s6D2STDFlUWRyYuhDUBE/dnpiNkjg6TkQgP2JCuv2cdNDMWZ9w0
OnwW6BgagUMU13KqHlXWT49WNY8fZbKaB5duqGMCLhEmDy+bjrdNFWyqlsTboqNvSofgCh2HQz+/
dtu+YgXRNlA4hnkHeyo7OjlUR0CKv9IyuCmrkGoe2yq3/VITkFEAA/mOeychnJ8AUNmkwKLSYH73
l0pcNYm0bwWBQeSBInwZdcYPhXO4SzBjbh2dAMzRgc6T2cT8woa8d8iLb/Pga9EpQgZcAoXcuKsd
HdLVsdN5Q+wN5ZHdg0F20bvLc8c4tDqfSA94ehBG199Osv0cYKhGEDZvkWMOg4nnSZB0FMTdtjgi
3B+dzMvXdvA/5wSnUlWkj/NEVjK09AJD5ydNnaQcdKbS+Y5XBi7FkL3ZOGel05dJG4/h1rATiJuD
y+1c5zTddHgUvoPbZvHG8pVp5XNKXA1bZF2/Cg6B35nPEJdKMULT6tex3mN9OQFle04GQJRyZoQB
eHQyTfNtWOzHSedK+zQhYl+0n31hBMewXHqtMY4EbP2Aej6vtY9JErjnSidWIbwP5DRtL8qKTBzr
Nl13y+BidR/am84ehpOv868NywI2aa2bvfYFR+kZhsKmDNX8UskZ+1RskxdH3NyZdm99tDmwLZWT
TKl1+pbY/Rd9LORx6+zTtBK5IZQWRqtOhNQxU6GZTPl14OTpfRnynBT2uGzGguesgfuRLDJj2ROL
BqCbdj5cja4/3hTkmvnsD5SDJX02vDllTK/mDN0aI0jWb/wErEWWzOlDDYRWbvp8XN9lIN1H0hI9
Ji7MYqGAsqCgVW5qs3LOw0T43kEvvOtMt2TIZDT0k7K/ap0CkwF8EQD1bYu4JKARxLmv3keJ5wWS
3M0QBw80ReZ8H2TUdh3FqyfcEYJb9+hS3LbB2kgXFmJJFLKTPQP7uK9Zop1UkZh7yaseGaUynvuW
tLdhLdm2jFkIVgWMWy7XCiFMzWgDMWUaXpdiPkr891mJ+miC0Wdfu74TyJ8vvu2hoXUOh63Qta/C
1bFeexvYX2AEP4RdfbjYITYL+aPnQNujXHZY5F58GREKMS+BMGi7dWd1Qz89XS1hfBdP44XSizDK
W3RXkwhWb1r33oDHg26Z8jTJxr4JwDqwT4ItVzo5/z+cT1hAy6l0/JkfYvwN4WYBThq0UYd9m738
iBxq6uqasTzx5PZoA8CnCvPCEZHL5X6wPd1DYmYMFVD7Kk28zC4059g3LXc5b8PcLT6WgL+ZYbi6
YYM4EbloWNrmbXbBb7WcEQb9uyS3fdq5/SG7FJB0do7Rf1i1l+3s1VHHhW7ngyEZXRmEIA52MWfO
ZQQmZtndcJBhdRvkCOGhV8JTr/zkRBlJcY5X9FLoA4AHeJztzcDw7mx7xk9ZwWNg2cs9aFTzR9WI
d9DIMBM4hB2mIK0xq2BfqFd2iJUd5p8JdzYZ9OpQNYF3WCYcACu38kMuWsnawG5PTHfhHSu/Dn2a
GcAaYkQwT527IrU+cp8k8xQ25MWLaY2I+fOcAafOvrITlyEZ/LPsGvO4tnCY5ODyxoZTfyoK3yB/
vnon2O5j5E+mesZGJvfm7Bl3psJLhvtU4IkL7At2o4kl1dgBV9KfeEvCiLS5ex09b/GwVAK17DJW
MSTf3FNej8tdEYr+V0LZ0OtalYti6z9tO1Z+y4bdkrsLpyG48q0u29EYCnYD1lT2bhWjtKLGTEfv
WU3pVdMNScMpo5XVbm4hjR4WARjJacv2ra2URXihnl6CysB34U4T5jwwNLowJnwzRNs9OEIUd6Xg
s08wSO49a7iaoRRGSQ+QNyDl3Ucy7NeXrpcOJO3ZfwrbWp2BmHp3i0vhbcpvC3oopz2Cqa8mWWpB
6khjucjNYrnra8s+/6skmfBOaE6wU0PzgPidZYcpa8ND3Xroyy7xExo2CBVs6MOz9zhBaTrlhrNd
EvOHBSGeA1qg3pqEmZR2C2iY+TjwfUQcQ1QVHguqOLsgwoDwS4T9Mi7ufZU66alw1+QwKLHchQme
QY6F8RpJLCi44mROHYaNDiPdkfvIOIyCJ6uiEJ5W8WQ54SCeICM5YxBZQ1IeIBMuV/bsFT/DOGbc
NOolgwrkmfAyhoXvFwbXTboKtU9BEDvYh0Z8fjCi7yyAPFUUBFq1nAqWBox0sqO11/fu3LI13pQQ
TbEjhlbfxYomP3JxdfFbhOxXxnYNTinppzNYLA4JhX8eE2O4yc2YypxiNHjGoWt3j0WeswgNl8G4
b7qsYwLjMXtgSJ/v/xuVysNXc/NRfam/K5P/XwqVGId4HhEI+G4Q9ADzoR7+55rloYPL90ek+r/F
FP7d1/hLtwz+pHqV6AOCgU3qxNchiL9iCs6fJLSB77Gw9Cy6+wICAv8k81lEJrDku1YII8TjH/1D
tfT/dIHpBSiZ7Eldm2jDP0Tc/636of/+Jer+GxUQAqGW+f6pW/712zu6CpRp1DfJAfxdBgRu47h9
q2xsD2F9Z/dZCraEhoydWFOj3OZlYtPMZtZ36bz6H7Cy2/scUOu07TEp3tZDtlyZYSp2IZusQ8Lr
vFvXHJCOY6AvjCopP9ngOlsAbtQiNy0YepSnh6ZrkVkcuXiECZosf6I/S53YaiOYsjnF5WR7bzm6
147GbaojvNINKAebUysKJsO9940sxswQFr+llRjPY1Wv+7rLwMZwgBN79nXaZgtca4ILx0kCOtLW
qQz/oXLNmSZPJ/iRVG71I++L9mryjPCW1oXyK0xpeJct2yvt5ClcvF9ZvLegTJ/6zIk538bY/gdz
Xq7dekTXGZNwh8m7u61cOb+wHRy7ndVxHqREvaa1064kplyvIztn1Dg0cdQ6nvU6Brk6o5Ha141T
Ji8u8Jm4oDkJidjvnWugpS0QotS5YlAjy5f6r5MVzG+5cnzm305FXRMPv6Qp+h00WLZQuJmuIEAG
LabCH7iL4m5XdbZBZ0Lpda/4HnDFhpX1Gjile1iMoYRv1f2cbVLEPE25q5hLVDgDvYZ2gRm7kBUB
3qaAeIh/OnwEnkuRQpstPJxmzEc+eLidO4ninnvoUbJo3ADrDbhNp9kdqx77EIz8hq49WyCha3Xp
UYxKqCs+vn/Uh40zp8amRCU7w7aaDyn2zB22/JHQu8xeSaujUkgRnLUsrVi/gphKcafxcFjL9jS2
krab2IX51PsYhlg5vsVTBmHESe3XUQClohrnXMWs4Eeoa/sApxoM5klcFnMgPC8bES0BU+6MrX/X
uTGsx3H2Irfsvswmry9mUXOtl83DUHpIdxUnRQzs2DRaRqa7ZKL2IHHy8FSkXn01itq4qbAvvAtn
hhNN00B20KEoiC1NZEq4x5JK1K0VF1Qp1h7lR3lSkush9lD3JRQzp4fus3b7gY7MD5RiMNNL0Pwc
XPsrzsB3O7WNBuUgFZIiweNeUanZuJxVgM4izTi+N+9BA7ymTXqH4GfhnTMUIzXlkmbgcBoApx8M
/bEKWQ57aRXejsq+smLqRirlEQMgsb4f8kJihLDMmH8QI5HMdCpNzDn09EwfziK6i1h5pA5VQu64
FPfKTU9967+4uA/NtFEHVDIixh3rDKchJJugqVO+6x9DGyEytYRNi9Jcb5x0Mg4pPVGbdXWNXa0m
b4cTOdg3ZUWfTRf2UUms/Gv1ry2qEpFAVpq+6gVXDuYdCqIL6zAt8uKTHojiOADRZRJbsKdzGqrq
YFXBB0yML9svOyyCi0uA3XZvEVPTHZpAcZwELnlnmAA7KIkeNE7G09xmVjRxCDknrFWj0RjLM/64
9lBlM/gaezCRVHv/uk1TH2dDmL7mHn77NmUb6cj1Ki0cvKDt8pHKFDYnLjGs8OsSyc5962PiPXHS
f/AVAlohrDB4wS9a3Awa+pb0K+CC1nCiNFWUeqWLfWtUS/OU1nb7K64d8ymIsVm5SUZjfeq0Zzqq
5g3RWQDAqYoCH2b5IiESYojwWZ2uIbZOw9vB3FmumMo5hFuDcU6BkqVq7N6bKT1WE+3UychIhr0Y
1YPTxmfaTkDFJ24arec+t6ytsgSHY2E7T4vgR/QriqbclrjwkIzPdWM5UeH27oYYOJleu4+c+RbO
G/hk4IFYnOxd0fv3vUPZWeHEeLgyQkCVk74tnVI3PvM2LRJolauJlpBqEOVCpw00yhUHYs4llhUH
5Rbr/YDg+eS7aX6cW4SActLQJ7Ukxc1qA+aoh27F7dJiOXY6AB7OIrk1WumXUTDFDiN2FY6P9okQ
rHHdZ6M8eI4kriBygg6JmORZDiudUmHj7HonwOdTcKarV3Ue8ZC+gprDPVIOZ/jfGAYHK8Y0IZaT
O8QDeOXUeDFHw30Mp4TFOUC4LA8aKnbm9eIl/bCTfnkUvfvMe4ubtSaigDm7uA7ih4Bc+na2kcVC
c6ZQzrwTAAQOKxJxq5syVJKf0yWrIwdVXW5b2eFvj4ks48GbtkG1jPuaTNTWST3CD6H48nKzAGyy
gFSPi5TDXZMBHMSdjFSn3krAevtqmB6w7KNPKH8+CKu2H3yaL6olWXANvbRz8SFMCNhjbT/SVBtv
ZOcVJ7uknZMMu9h5SXFLftY8cOMrNuZkVEjS3WdNucSOiwEHvM1S0CqaCzXg1QLE0Q0wzHDfJ0xe
LoeRfMDGDGOTLKO53Mxe9u7lyCKIYM8dpMewwlhVLaX9I0/z/jgs/iPbITaGNFwxocjk3E32oyrC
n03n3feV6OnpFQ9hOVYH9BXd8EZKiEc5mo9Q0zYpV3hlTRn/mqcxvG2z+W2qAkaJOZnnU6d+GzxW
AdtT+l7ZNHCWNpdinc/MQCE6llF0vy3Kj3jPWOqOBM2GjahM2KBeGh/7NjxWXjIclesAv4X7vVCm
mFRRO2K4pxVHDKc6mMmGSZn/qIahp6zC60oIxlOBp6Ycf4IfnDduG3BQD5KBZo+y/hn3zWs5z8Fn
k60XhGyT36JsXpusNkFvGrLAhuXjvgJ6vCeCYd+AI1vOziwuxPuq6woczylc7FfhTVzlk4Xnax4K
9yfrrLfExoRazqg1Q8AeM6xcij2bFNJc1ey7Ite1HyGdcoZ5biTUw4Ck3bLY6RcN3+Zmluon+L2o
gON5nFA1KdBBsyxcNzvGYrpF1EWR9iYmBOiJxcXggHStcx9wn7v8I3EB8jklQR74Nq/jlNr4ZwPx
Js3pR9e5H62ZPyyreVViuAcUKb0joNF7qQLj4i8UvipFI8XKsnQtAjqnOZGt1a2l7NeEpFkEZpEt
guipa273iZGVxyIfuE/U+2nMr3U9FtajmYY34DjsraR5Srv1a/KX+5Bn7a7vsY81aw4Udcpv2qS8
dA0qR84ngcpTPouPnWL/O6XWKyoaWLVc5bdOQNrSBiaxQ9F/I0FOq1OhBcFsZFbphelsMdyIE1sg
2sHUdO3jqsa8GewSJYMDNuHk0BP7jOpBNVFA+/ViTPdiTMShXSf/WLsYqOmf99v4Ywqvv4OHiVvS
55GuMSsdyaHShjS/scoRUlLdYT/oSCqxyaj2Zp61h7YVEnhF9QFOSVx3IrMuAQuK1ErHW9Hj2pcc
zXdUtAEhkCLclTIuDv2KTzQjNnoOy4x8gE9mDt9hcczy2L/ys4WmKxYKi8J2q5iejmU1x1s2Ul9Q
e5IriXXtQHh7irK5WTZzMN6R4zq1DhDdcJpLtirxiSoidEhjLZ4FwEarWa6AO3wCeQtvnJD9gkto
bucVDLKIk7+l7b57IqwPudNiCgdD0qVFzw6jtK99CsMOvr2an4k0wns2fjN3y4H3ogu999miWEcK
3GnMFIeQvq4t1VfPlSMhxqRJ1n5UC/7AmIUAsq5zgbCPKNCVtCqxKomsfNJ81+bAxgFxx1Ufljf6
fPQNRQ61l5FnWeJtyfz4HfTKj9HqixuPQNBeNEazC3O68TI7dTZhYLyscxZcj3yimM+psNFx2Mxc
2J8a2CGxJ4w/MG+WBwWHho/gPG7aab0NYvrADZ1PScayvFvrIMSqRXdgQcnqPsSRy0Kj4t3z50LD
q6hDHMNrbJtcQnY5fZhOQv0RMjhFm37yqKZl2MgQgqWdFw96Vd2X0GeGqo04ihBeDWgZhMjRvBOz
RmEEHgHq881yptvQHO5pE+Bq+a7cnFb/Ic6T/r2k2eNkZ0jIUl+P61pw37csVn1tGdwZPUsZd6Yq
ZJymlu/flpfVyrOrdOyg0IxYJsE9oxNXHeolD3Dz2CnXo7+jeR5Ba2EoXtisM/a/1ziqKcqDQk3+
7jEI7ew42q461eHysyHDHvl+QfttiI9Ejr29HZX1O5xJMA397xgc+01cyvEzNvlZSs8qr9opf6hT
jVrqeybQZVgYhKsJbk/wFWj/Zx/CZc/N2bhyVnjtgRpQ8s1R1/gRglCKKzSlX/aM98DaIjqdBSN5
7YVfUo3Jzu7BY7XMNeBQGRqHsoSmSbMxTTlkEJYwz2Drhp+GK7tLmZserdZ9cw/OK73zhm7g7xZP
dSaeeEhzWwmxoEszDn43RWFfd6kN9lb6DT069J8K1QA+dGxe6rgLHvMptE7CbDyuXNu+sv8Xe+e1
XTmSXuknQi34AC51vOGhOWTS3WDRJbwL2MBzzRvMi+mL7CWpJU3PTN/roqpWV2ZnkYdAmP3v/e0x
dfnMQjJ80qiCL7PkFC+CEgv7AlF1nYVxfBfTr8M70lZbu2mfI2vI382oc24ELeQvEtluI2tv2sah
Hz7MPD8QWBXocGsuAYYb9brzWlpHLeN5rG3eMzPoLiaEmGNfZB943q8pQ405CcqnRLCgiiC4893y
ebKX37R2M7Gi34Y5oHqR1fIh0sXZJDMTDUfU9+w6xgUP09Vb9Gpg6yAfJqqtShHbF98F7pmBck/Y
pj1Ff3kO8B9jz/fQyH4/OEPw2meYjmzqUPcJVmTIm/WXEhx2m4URr9FLiC92jnNJ1c0GkFl+dBcP
B2kIuWU0UaSNCrQ451Icz0FwTNP6rWmrN8c03ihkwLHqd4d8rL+kWBDOEzoB+gEjIm7oGzn37WEq
+2A/dQVhymoiZ240qJPScbcYe+vboIJbzQv+mECwbjF1x3LXx20Dq/LPFt3DOMocPcLVDbhiYhbE
LgXe1wMlTHUpfLd2LxfuOjz51O/B/d2GzA3vSNzgSvcjNkHDWdAycpJvTBpZV3yf8EcyVFdi/O3V
xK2/diT0f6CaRGI9kVxoy6HZj7ZU4uyZugUz6+1UNw4IxPSAO2XunCxoCO+cvvDAY3Gxge/uhsEN
71XLKWlCaeCQJb4XLOUPJIaLYxJbLgWliaT+MAwf8DSMG7I/HA4Avq2A/ScfrhPveEaMXdxl0atH
3tddFQExU07k854371j/yeowpR4KY1t0vXhaGAj9MsAE/YojU2zlaKS3xLLVBcCyPmtiaZnHiNC5
ax7sxFA/YUWER2HgrVt3fMhEbYH4NhinBnUrtsirvElUnK4a9n44RqK4ZVXn44sJcOb+1Q+1qdWl
8NoCLHaal+K97seSKq58uo5AVKd1Ih5xg+ysnBgX8fQNmIqeIlVY+YGFQDIH+esShO+0cl7oIebd
s2p3i8UcPpEoMeWmo30InY6pdkS23yZclifBN1be4obElKBMgu+sDgrq+nrWzyXJObt5zHH9mvhe
2YELWl5H8kx1xoWkChp71c/iIyppA/Ldd1N1MxPBRNxRXfFMHOyLlmaUPvmcdi+YGzEH9Sxtw0IG
fOwwh/W56PbwoW7nsr41HXuAxmQWu7hI75hVvBAYv3Fx2f+oZqo2yxQtD4VKim9ZTMVbCR/55FsM
doQ7QxaU6U0fJd/IAryNwOMfZjk8Vg1E+qn367V04R90ITkXwgedTZ9k4jL7YFXs6U70rnSGIyZ6
dkatUjBhcRp/CTtPd/NC1UEEbTnJq2f66x+KgpQgstcX7531SYEmJ+YGewtLPWNMCyNYQIdpNsfL
HonAe5VjVa2S0ak/lA0sbGM7pAMhmHFMm72s/21Rj4ZoQo0CzVIbjCTwkRUzC6OiywuzPu3pLec3
z7Wr9WAf8DWqFTyTMye1mFFrVR/BYfigKXkKuPZDumN73vIDXh6ilo76qK6LDdJZxs04ZROfLOwW
bTMupwVRaV3aTDtUg4GttvPsiMGftEJku6/sp8mdtJo92YUauGDQcmkmSeqZ4c6mraOzCgYmGIFI
5YPx4Ce0mtoahWhkI5r65OzUaQBQONrZIUWOdOQWRzJRzLMBbnEL8rorlnRsoEbZ7gfPYjCRpWl0
kxIzxSMUjsbeYTJ3mNTSf5mF5g+Qskfw43SDklqQJQJTjI+e21XncWYPdb+Q9+b7MtxPCW73WmRw
PVmsPSwMA9s197iNaxMRZZoK7Vc6sEC8otxLpwGvX1M5bdaoybzzvyqo6WvV6ANWxr+PR7M7lUv9
aM2IxtjB6qMIcnw5eE08G8x8JRaa3nKqPWBy2/1i74CE/3QZhJ4u5ghuT2ZBdGfZdW12rnxb/PZV
tRwQUcvnpAyi7UJb89pv+eKwyG7mBJ47kQl5IMuJ+WYMz9ZUsXxVhX3w7TTHFRFb3sqXCHYmCIAh
CHZhNuvA5p3d0txWh9POH4P4V1bAy+BhF+GB27T4QB+an/CtGqeGyqiNyDiFCMcYL3XMYsL0EFxc
akPDUzJY9q2K52OAuWkEWosChh0j7Bt5Jo76bnrUqufE8LfkswJIMeU8EEybmKpn+FetkJ4sl6WW
zXyCpyZM8kWmxWk4A+QSsNOjcqNm0Wi3nsz2yfTnYTvIFoCcqh9rlHcNNfwNYwBlom6XJ14nCu9m
3KD0xqkXchtiYyaRZjCgfljT/CsO8gkBIA2ZFXg8ZJX96kLpt0mzTrME3UCEzPWCdM2HucrrhOKZ
ofrKax4uBV110w4e2AR9JUQVep8lHp85h21Wj7zM5fiw1PS1FdyE1o7gNhQN8feScIImkpVt8eI4
eAyYwytUzmJxU+4JWH1ErEsU/CvxwvtgHs+ir18tlV8VKaHQrp4jRSMKIQ6uLykA2MYDAWFJH6+W
K76r1CYuG1Sf3IlelsHxzp2cPxhg/Pa5XuBkGr0bg2n9TegqcAghPEmzHJxfZr8s1ww+ZUisJKBa
2hyaJzs3X0Yi0s//M+H7E2j4f4DIrL/RoP+vUYQ1oQb5Yzx/FDqQ8A/SCJpR/LepnvOX5cB/DknA
WUzxgJz921TP/IsIAi5kDR9jqsg5V/zHXM8N/gqdkLMt4z7HC5Hl/2Ou5wOHDjj3QLdygUdb/1wa
gU33v871HDIRNtxqxxGaD61//e/4yXTMLoJhB7U13vAxuAO3nzgpHiKCMXtesnndxozy3NHxNqoc
M7bKs1VYYic6GpkszsV1w1OOEyXC+UjdedOeZ2I5OFMbA5IAZ7Jy9rtfdI9+OL2bPBQUMa4rW3wa
CS+SCRSYjP2ImqZr1k2aMrYgtZMNLNkT+8z8VJXkoRcHYVBWfneiUHY8QOvAYknKnFAPKCwzHc5K
F7y7uup9tFobV5Lh/1i6CL6YqYQfQhQIZnbLBczhYgNnmey1CW/m5A+Y5HtdLU/wg5b5ShfOe2qg
ex5+rXGA/wzuw8ggGtdmv7eiyYx3i66uD+ASoaf2ZGhxQ3q4M13rRmKjPzVGe1bUkO1m3yzOQSgw
ttSBw+V0TB5iq8FwETeem26dgssOzbseTk0xwuZR85lzpP87CamkqZeTKUt/U07EGyBTOJy7OZ4h
yQbOQ5ljXgWoU0TDCowB5kV3RNTJ8jtO7kgXEdOIukmuhAAPymnvnVY2+5i/besePgBgoubKdfqr
mYY9Jwpxa2ad9Z13TcIOTk3HKpmdz4YQxEwi7zhgIzqSeb6dA7vYLHG7g/Jwl9TUPpEHyM6hlctt
2qb13mBMd4++nDDQcYPz1LGnhMbgI/ZLij1yScg9Nu4p8aCBCzX3RFvtaY5qgyWe+0kejL/i+J1Q
LZXntutvEbK/bMd9mhHN1rgs2yNKprn3UtXsM0yQBNqR81TOZduOcQqvYodnMhoszKn5bDGe1txT
GpnwqUzJtOFGEvI58FmalFXcgHCrN3bmcXOArbFtqpFPslCHUfoNRTIxk8W8Jjk6J+1NlszBKxyn
9kIjUER1elTA22DCN0fZvPM6rk74kpcPKqE8cONuf9KNATe2O0Fk9oCHhdhJ+/4logUGEDecEyha
1ZtZYOKce7rS0n4xfgwqVwA5OS3eItMZuQOp8mmeRbCFQVVdMLEPnzM510ra/S4M4u7NcSb1gXBq
6HvePG3bVnBVt2mOrXqHzZwI8JbjJogy8oUXrxfmY4aBiciKgIjhULB2Nxg5ZZNNYJFYjOVHWbRE
HHUpvK9u7LQxdiE798zYjnuKGD0GMCizK5vkHIe1yLnig01PKud2UHohxXbaG57y6rxSCdd9Ynxu
D+Tkn4g1utxHnIFx5sjos8+Tg0G3CnKnpELH2Hn6uDD0U8BZ14JkbmCLBWpsEnulsZfbYmTlN3FW
vHoNv9GLOTHNZnTAxfmd4qo4T5LgIVl6533h+XcGQYJDgawtCk4aIrlLkZC4HrjRzhXtR0+VCsbR
+MWIyVxGoKO2iInMjCynKp4waiy40oZma3egphbL+3bcGJKHyYaO8YeXugW6SwFKe7JDXGluUX+5
gEj5M6csO+ZZTZjADBsClVDdymiuqSIDGTXURs8knRThFoW0f7bT4CkHM3+VCcnemhnS3pX8AWpa
1C6YcN75Ce16vKTIlUwHmFKjJrcFXwuvV31sVVTfwzWRP4SrcM7m4/LCtSJ8j81e0UmGSBoZBHMg
rfjHrk28pwHD48vU5jxTEyU7EVMZoCrjYz4hYIAU4MrAOdJnzpq2d74TF9QRi1lsGMGQwCXCtKUK
ivoP1US0apg5PyXnF8kkyVTxz41z5FRYKNINNmgeaoEp/uVUW5aCwrUedbaBxfhi8WGXq94iexUp
ftmsRHeejKbFjBBGLxHpKUpBHP+Y6ZM9WIzh1xKU7ya4dlT1yXijIMh6GjH0cblRXEZTb9zkwoM5
RI0cGI4LSXlpO/W+RvKxDej1BEVOXjVfsEfjBkPPx+ZGhfcUEEJL5upkGgSb4sT8iHM+bBWjRszZ
9DPk0UfCBB+1gtApLj2fKDrpahM32hb/BubVHuQXSQ8PBFw8n91eRZu6GZAZuE4RHEqcnawlqQvO
tvs4RyCb4nS6NYSP41tERgtzLDCfJ0LSTCLZtmDo83g47cDtWX1EQfbNfCbdJEN48kdwhQbDzp+i
cMfd1LlQy0u+XiTcbyaA19EJ+fadjBpMT7F4g2xErCnr4zCBkmgrg8iODC7xUDrbjjPKyrU5/UIY
JAFOEmlYvmOGXC+z5hlFfZWtewddsF7kTxr7z3NUyT1198GhSDqux31dJ/gjUGBwb4ePUVXFb01T
X2YO3wfPZz5LlGONoBkdpUj2c0cRMfjC4lN6o3pMxfAYLTh/y94Mn/G8fZchn5ih7M+5gRPpJ3B0
IrF0oJPgC2a0AjKuR3r2yfzgsEwORBl2bZWm64mFA9cQJZHk2JKLD6Ntn1nYxYuwOjGwe+qVdwPE
BINxEHvrMK1+ARivts2SnGoR6i31rPR2n8npcTQsG2tMe4Tin60mSPV0QUW8+SpFZXV71OBYJskD
Wrl7my1xsEOUC+hBcN/LWYlD1Cn/I/WZ9NE7Ef/Cd5PAduXjZ6m5NK1cNi0xwE8Cy97jPKT3RCb9
ra+mdMeuBp+52/tDcDPJgGFFeJgK0FaAmIJtBKiQRY8vhIML5ZLkyNeDyRkGEyuwWKWITCBDfUWa
5ZmHTXITG727rQ0v+6AukAbQAjasAo/ecZR4qKlSW00YYRRI7jXxkG6NGREP1ALNYI59uis8A/Io
ybZV6pvHOg0f24YPuw+Qo4panerQHh+6pVJ3SRLGqKFlcmjzBY48HT1A9IyNZ3gvGFXbE+/a8DuS
BHb4EMsLxCiAhrgnV5AruGkWrGrMm9hSdJWmo0BRB4vtPgW6aJOU+40NdvzA/XJc81HwNqZCEnbD
QMJMJqZ3sJP7thn8F1j+3SnUpZ5Zi6BB54TD2RUchlqwNxtz2XzYud0dWl0NysWyPHYhYGyP2lDL
aSlIY5TMQkRsyUOyZs5K0WhZzZK1iqhF7fKqJ0wlOQI70yE28P0AdsNYSnJyb9gKERIEZyo4TQbQ
5PdE+6sVZYHN2kk9BsBmgCI76ErUkfJ3esH4OOl7Hm9NXZ3q53PwpJTPGjfC3xvUFO2hZOjxIcJr
K9uLNMxpbwWZDyqdk+8Q83tDXdiKhp8/GbjMOEmY+Wuii11xNHQw9tBHyM15h5RqT7N6EqPJF11T
DMtPbpPpqliPzthZl8eS0J9oPICgpotly4Xtvlh026yBy/ZCGSbE2KylJbOKH422Yd4BAfiZ0QBi
yDQhW1jU2EbdBARMYtgudMntmPwsuvS2tLsBlA5FuFS0yfM4c070wMxSjrQ8GwvsMWqmsrWiSxfF
PD3UxQSMS5KYaxfu+hyusQ3Swmtl4IlKSE/ISeiZtUlZ70BU9siCMKBQOshBZgzaN62hP6LTN1P7
NBn4MhrHrq5zAtmdXkusOu3CxBJYhqUeJXnZQ0WDcDdSJex0WOaBlex9cxo2MX3D2Z/mYUI5lBBz
kL4bdTFx6wg6IHXMigBTuSbaTSGBDmGpP3kspaNZUoe0Wh3XAjp/7HSAC4YsiWAd6pIt2FjeCYJe
Dms4z7T7CrIgee4Q/E+ycVBFx0KnxEbmsT3JMQrKZxq7MA8SL+fHMuk3d2i9SzvooIaOnwGr1TEn
nUnLZ2QgKJjBZcoHc5cbfX6ULjE2UwfaYlyleyj/QN+y5eS2JY205N+UIfi30tpJHY0jTZ+xkRGX
oxiB4BwJujoctwzJuvcqykIOSBKoUatHSDp65+dpuSt0HI+bbL+2Iy5kvg7rqXzoPkudICW3FrAj
Gs9RQAtdQsrPpcs2W806+jfrEGCs44DjUHNu4/ubkF43TWNQwabjg1E8Yv8w2dSAA/KeaqfllmQS
8YK8JtfATBW7W9KULjBqcno6pkgErd2Z+EnvOh1iDEgzAu8a3yXwim+lo45Chx4L5JVDkmi9xuhf
hcMCohKVP1d/8pJxQXSSYeZl0WFKsEnkKgMOlFuy0Vvs9dU29arhcdZBzDZOO95J866cOIFLHdfs
IkB+02TsYMSGtxaZTsotmeI4zTE1rJtBxz7dWXwJHQT9m4BHNpSMtbVhXEM/gT8fQ4wla1GYOBR0
qJSalm4XkQq8ZCRObZs3pGAesJLMik1SqW7syfPkxG+LDqzWJk9DnvK3NjNfhI61toUvf1eUwW6F
TeiVT5b2QD0fth0IpmUqqo8uLKtXqkaBn1jzxlRAyTwrBVwZGcWmm+dTkJvQ0nTklsS+5pKlE7Vm
ng+miywXYOD3RYd1Zx3bVbwAvzJHyudC/1fSYoj2desk9EHczkPw1bWI7k0lMsx1RUrqBceeBXMp
SCBWif46qqY74lKkMyi9crkj04uZALh0El66oM3WS8N7ydQ8uc1K6EmWx5l/EU28EU6qY+8ou84Y
HZgCqWU1ltzfRc/AIG/c7RzhXlHUz+BVEVdNAt60/cS5kEnzyrIV7dQt16J5BNzkxu3R1mQxQxoj
hl+4sZ2OanpSIorHnbOVFkm/OUiYncMcWiOpz19VQ7onbNz0Vnp2fA3pyhAro1z8F9PAJVBLF41F
tayqfNTTWtHPu/ataDmGxCwe3AZjgVEE8WUEKniThkSpzIqZa5NkF5Gkxg7f9XQw8BwTWTNWehx3
MOy03kTRHDLNdqab3hrAH7j1vTFPuHDGZmhu55EWybostpnl+/ilc/W1iKo4LWTh8CcKYxsyM1wT
AxYPiNAFXmbdbDwXpMID21qLNsz3Vd/ckVpnZExWcGWVzLgzhiMoCTNpsCSijC+EqcM+1YmJtksu
haPXS3h23Rp/dPNGI/X8EvLukWobipu+cb/UEP6GnMv0Ls4EBdBV/SJ6g80+HXAHFQ7RENtlWcSs
Q9Qfj4NRu+4Tru/6mEbAv0rJVXYlnJZJuiVwaBEx7L7ZCGh0aPPPOC6a91bSE5K7Rn/WgO23JJDW
jz+zwOib3osxiWHXKmzkvfa5dYp8H/s+G4kipJ9Nx8TEEIRrhrQXOv4x8AZ312e+c2V8P1xLI/+N
E8QLKDTE0NQ7DhhZ2AbbQgOtGFzlG4+MyW6sI+dhaUrNVxJGtf8fSff/R9IF9AJOm3BEYOGi4+Sh
wxP/OLTxL8P4I+Pqx7gm//t/8Y9/KZqf7j8FOP5Pf97fpF7xlwUkBj3XpxBCM5H+PcBh/2XSH0HA
1HZNx9adBP8e4HD9vwIT+RfgA/8PEh5/h51x/7KIeyAP61YIzwmtfyrA4bt8p38f4PhvX/l/4bik
XpPnSex1cOsEsd985ioZS9M4c0lRu2VZwEwnTX1jc9QlueqgGMwTOxgXDgKTCGAr6gIFBrb0M0lg
dXNqr3SrnGbZZPKEW9DC5OVQOBMozIWJARyTsb5lRJAF5/GE8X66bRnG0V3uv5ud5WzarIcK04ob
rhaccvMl+mD69WBQfncti3q/eJ+TFL8VgvDZACaysWcD0pMHaEGwU45LiC7k4qmpFIOicomfesrk
VmWbmm9J0WRvvWhYBJ2KYikcbRi6/OBmGHUT6azT0H59n/sDtNQBPS8oZEu5bOTcGSbjSMBC2J2z
xnw1l5Z8cBIuKLFdfAcBynFWY0+R5xIwn5lYzbaD0dJYZtT3YReFj5T5eKts4Y/jL5/TmP9OWhoG
OXvOkzk3/C5C91kYPSdWg5SdGWF0rtx53LmYN8FzEpjw6CzeUrCWHpJ6ZsuqIPzZM/8hYa6oRWVB
j9SOouAEdYgTpDu75bqbYgvIXNPLbWu7w9kWf6L7IJdZ2RyUIX/YeBBRURx8a8PueqKtcVuhJ5NX
wDDizthyErNCAk2TfT0jyoCO9XdGOzdoGlReZdjNEcdOcOhRvCeIZ6umB3Y8TfC0pfBpgVURg21V
X9j9mo0zoIjUYjoZrvoY7Lxmqmr+uUitQTu6N2FhLy+pA/ocKiUJy4kBOtGGaEnvlMHjpRaWSnvm
e06VhDTMldWtfTQaR+DnWiJOgWFsbopI178t4p655cmWaXGBucwxxHe3oqsReFpdsEjsbypT42Mw
y4qGp1Fc8TCgqeSEFA1p+/dBatHANxZb1pFpE1E0shNFjxtR1dQcDcSISUFMawEi/dCr/pU73Gvb
OjfKYiTLudGmKdqq+BNq9YB3ZXryKktPjg3IDhAkt1SHoJWEmJ1XkhJHxBV/Jk6JpUiECi1zoZG9
8RqTxglk8ybNlktgLPW5zKvlIQ6hPwYh6nbnlVDSe38b2CZxZWvYY6rzLor2xO9ZtO6hN7xxDU3b
Ow/gDE95ZB7B16OwFZwk6OqDrhv40qA3jpPnWs7ZuU7z9oB/cxPYztaCeJ6tKjfJ71J8z/eQofxf
4Ld3ClfwwPwd/DgCeuaPPefIuIGilHbpU2l6PaUQKLBjl2yUVZoPnusEv9S45KeAxrp3ipSYn085
VYGKCoPZWLCzoKvt6nROdhG42LtkQNpwIYKugwK3UO6WyZc/2RdwMIw/wqrCP6dvXK0frsYxkNcx
mgExDNLhmFmVz/BoQNO0RnqMLISGcQaKg+s3vM4oib9j3Wu9tPgQ824ukEas+AK5pNmp1jJ+6iCk
70pwgyv92LmZiVszLPbNYF3VEY13rsI/ENRD/rvuFt6pyMmJcpe1eM3H3D1CxcnvBypatD1QFEe7
Rh2MSZSuqUAB6pnK5UpNLMYuvKWZuUy7LM8fM9dsNjNz5gvRv+ZQQFK5H+GF7Hn8sQUFk0V7l9FD
we3cMvtNXpRptgDfHWlmZURR+brN8n6Lphs9zNloPpEQh3homstdKwwH1WQOH5q+n14bXHI0S/C9
XewuEbtuaOP7oLLSPV8IzR9G1HdbjmT2A1TFflPi5DkITvBrd6i95zYkJ7DuZCcutkVWArzyQlco
hcjQTuya1yMLDlnCKG090OF5UkOr9jMyGotn0ECN7cCWbbjFuEenMtV+GHmC0S2KR8Cn3TopuDel
XOzWxODq2zrFdtspfj6ZJUcyB2ZOk1BSGPfAK5OjBcATWT/JOVjyoh1mskKATZR/A5WXFRe68pWY
SgIGSbv9k8j2HwIZU9ogYZQTY4n8c2oaIwintlpwiZWjf08FkAWgaV7uTSLVK5XHNb/STulxIF/x
6cSdOxAic/1d4dHOuSlZmAnO2zXqny/QINZjK1wAqU7w0XKB4NcsXGlrLKdYXWcMn89BOPlvIlnM
G/La/iN8hzHZp3CuVxmCyejbmw6b0prfNW1HnNF4Hf0jjzPsJ1zqm2SsYaZawzYYnNcxmI68X091
RAS94EIuqjHakMvZo27tW2F9lcVybczwp7Oaq1WHWz+3PxUeTlp3dsbgPnRFQMg9SeW9Mzu3vZjG
Dzfi5+WCyA3S9Cb0wnvTMi5Lap+IhgRrpaV8xMebKEt+6kiVa9iDDrzUKzHHcQvZe/mFvQlA9yLq
LW6F7OCxr60WSOVkNhYBdzbNfqLGSra+HX8OaTljp0Mn70r1gaSV3sXUVu2a0i43mROz1k1JDqdF
jGe8PP5WMsNd+bixVqmclitFnh7Aj0Xu86mvHykRzWmjcfZRZKRnJ5vinBM3RRljyXMF+Cu8zZu2
3c91PeBTZcxLc0abZ2c/jdLdmEflK0UTYk1r63R1ynZ8tSBTSMI/9NgS75TLntFfTKqSC047k7hS
orO3JlT0FI243wzEMPDmyfhSks2OtrOLuLCqcur5YPzBsqA45SATjhxZJ9MdpK/5PHhoDbErR94w
thonxGHTF7Emb8fDCfiG2le5FACD4vrFsaWzLYoZ2+fgT851YO6gkzj1/VgptQUJcnbgSJRll68l
EPJN5Q63AwW8eGX4oUNFHNc0lV5cZn/HydPcj7A3yrVcEvujLlm6BlbMxziBDlzTq3GbOwbZBNFA
pi2YKHPOutRp1xBJQwav++jSlnO2j0xcx3Nb1xv0bPFWJyH7oTU9g5VPgbQkyXnyO/s2hadwmzIP
AIMeWI/4cr+Hts0Opc0sy5QNaJ0sMGk70zU4ES5z0lGKfgQwzOFA+MHmA++zlsDm+OjX9nhvSjdA
LMe8aBfxXeWrs2f1byD9jKdp8O9rz/ry0mV8yqlpOvRZ0x+tynBSwh4dF8JWaZUmgrKhaW84SPUJ
B9pheiOoWVktAwfL0SNh0tOK5MtoI5gsMmewuvREbSbfo+LU9bQgGq8LT3dJLPZAUaPr3BoMw0AO
mfb05sd4/j13Zs1nl/zqwA3QDTa7d2GUiINyAe4qNrrJgrjsS7IFMoRJQG+KNWOg0KRSGy9mymOx
x4NanTKdw438Ll7ZEcZmYc+Yu5iEGhzlIm9Sa7uE5eMYPKx950JsJ21BCApCmHPqDcVAINATO/yK
oFqnDTcaTgnmg2L5XkN45EuIHd+C659CPY/EsOaEhWPLxd72BzOcDYF9L7NLXyLVOW3ibOqqLB+S
NI1vvbFrj6LEEDn51vhIkC/Zsqsur3CpAbMNWPcGn12kdyQ50jL95MDavuQwhprSkk/+EgMmtDO6
lQxOCvjW/TXjw2nn2kt5gj6C8M70dMcpyMFJCtLZyghWinl4ybg/s6lylOLsJiA/wKlHE62vkZ56
2jZNA7kNYSThaIGgNlVPjWo9UJEdUzZECmN0skvZT/XZ9XA0q6DLbrOA9aPMELGlxcBmIVP7Zrn0
6q6MuOAMI9vqsydBAI9maCXU2DDkNJdwA4rC20olWGqLZt9V8fPsOs+mFdwZjkbQAezEW9lCO0l5
MYNUdi+RdjYAyUMlonHB7mfzrkuyCFrKGLBd+Yg6ljmJY9KMjFz9vjzLujTf45xEo8dXngi5N4pE
ns22/iCWRXLJdpt9rhgCUmEoPux5RGXvUJgJsPUwnxeatSZVcib0FQ9K+iSz/j2lCeqI+zK+jZUd
b1QSyT3hYmfvyHTaA3aO12mz+Lu5o2x8sUe+8xY6YdiX8rUzqSXwpI+m6eD8i4bop2Awv7JIz+U+
Hp2VCIvuTHpjId0TLjs/j/TYIcOEA1FuHQE1f2wNcEQdh1L0GPOmm2sT8HjAYjKniv8Zv3XRJC6N
jalvM4biY6CKjTAXEPgCtPma+X68b0c3oMq4a/bhUCYkjiN56G2fPtKEJqGC6+kKCcm4nQLavkh4
EhSLZ2LKfhHCHQmpyR6FV1+ygklEbJZcz6BCPv4RqkdIQ/QZ4bzI3XGgn67hLByYMdFhzx7XtpM/
zh3jUb6i+PDHQICSD9IrJ7QaC5yO7oLI187IoOAG6nPU0ooxQhA4DlbwLmbXPMtBH1t12r9quumZ
dEPz2Q0h2cYixo+Z0iRAzKvmAiPBoKwg0Rer0hzdT9cbFiAuCYEnJno6RYpQt4g1lTwZM4OctKh2
t+RI+PgBFu0BxvtiaRdM7DAPhLES7C3tkbFz38Pz1FKXGHKiKEWGzk4wr18NzgQ6nHOptccuFu5y
7cCxmALtPe3KYQAPjaddsF5g2UE3/JpG/BuedvMkGExz9YvUBM+m9vuYTqYb2vzTUudMY0Fi3kMT
Q/enNSzSjqFRe4fYuANOasyJsqaZ7zHmVntMIBJQKNeWWDuQINXcIXvuuPDgIpbdrd0CgVXat9Ri
YEoxMoES90lO6m7xRfucCOb6tzXWpwALFPap+lppVxSBC1TwHmtRa3foowygKuOBiiM2Au2qIvl+
V7n4rIbZHEkW4L3qyRljxZLakpWGPncs/VkOQlR0kWn3FlsutUXeBq+fh8lzOWOVs3AZs5CsidE0
2ziCCreljJkHpYOt/jD+8YoFJLyU9o+hu6ecs2EdkZBGZhmtm6kavK0AlbWhCfvka/fMkpZsbtIq
XtwMMiF7Fopjbr4BStQXy9KHEw4EL12G26WZHqTRf8vAvpUFRZnCmbM7mA2MTDC+lTu+3ztVV/Zn
aGIWWzUWK16ckcBOIpMyZnf8HUMtWCUy+AHzuKMDQrPj6/a1aOJ0hYQN4Zt3gvc1F2d3MbgqZu27
cExT7xJ8JD2aAlKnc20AMZEeIaWWBck2qOM7eubyjdGlB4Iqv1m0KE5z7xZCGF3NKDmNwuhu9j3j
IgK+Zr5amlBjm7w45TX01hf9o1WTnlr48ixD3pJjRN1JCkbM5OHJTspXh7bmOssdzNyYg2snuFEN
bAe3B81XqpL+pRE0gxezQfmZlWzqEJBvvJTdhtX5Dpv7g29KEFI6zKAYw2xctpR97vgM8ejRmn3f
ZI1MmFFN3FDr7MfgVr/G/WbyoiSPkUvDIU7CrdmWh9jrX4m+fufxHN6C4n3FUXE0TapCPK4iP4bi
mOkxlNoA1uQRGYL8XAXYGbnaXsTsLBTPYWbPmHJusJR724Ub8CfaEgyKlKyp4eIdwqgBSNckQ7dQ
Kync0QQhVsiTTsDWsSoPaRsn93DRGZlGAe4T3zOfCIyWayARDARE1d5JVdwaMt9x8y4fe8d7JxE3
vSRuC8oAgMa2GU1rraopW48is4/KHJOzonMOJz5sVGf6V/bOJElyLMuuW6kZJ0TyA/joJiVC7dX6
zs3MfQJxN3dH3/fYEefcQW2M52llJCM8syKrOOagSiQkI6xTVQD/vXvP6a5phxA4M2aGPwhSgohA
3HLl8rSx7Zm0855BE8c1Dq9MQeAI1ZGfplThyJqdoF25P3AbLG8OVsN7Ns7ZfRSP486GW8u1GRRD
SJ5zq/gM4qMO6vMcqe88iFuH0SKG06a5eVs0pX/fd2Z4S/EmPlN7p9CwOOtx6uEaorepSWXTxKm8
8WQ2IThUHjRJgC4BCL3K/6ZZ1W6I9xB984f0aGMgIFhOo44cWfPdt01v4+oYniochXs0REyo2May
Ey7th9nArZR6yTGf1D3KIzqYJY/LU1evP6KpYaq4uuc8sUX9RSp4G1GkpN4V+ncxfZsTAbPyowe2
QhPwMKIoqjXPsSmX/6c8XDnvmE3wWaEJW8QXllam2vdWs0+VV2/Si1assIa7yMwgMCg/2dPuyjcd
89OzOYmSzBE72XLxlImxzHEY5y1YtLaX/A+tVR/AMgaKYFyS89onJx+qyyaVpikEbG6oOv1ouvcM
VRpNBba/uY4fVvGotWJUs/nxD1aCZW1q0hfykRx12bztbHGxVcBDblLxs6UqVk9wIrtdts6fwBpN
n9jVkiFA7NbljovSC9fb0E7D84Kl+CWWxB1BrOwKHqF1O9R8xg3iWw8O9bVnA7TKpjUTe78q48HJ
uYzq0K131Qr4DVAb6ZrEffJxsyXoxWAK851MF4O8k7bfgHgjsfOKl4zR1sFk3rnLWNVfAaOoMtV/
2CLBS+C5EeFhRDVhyItFlceog+NuRZKha4VwwDI6ALfOHLFl2oE94JnyHxUVLvf3hRu8sW9k8dds
jSxO3/TieQcSKOHRtpu7HE/ZFUk5rH6Wf2dj+Zvqs9/HT9YEdwITBmXe2Q+OXm89Y1hZNhQdeVFb
eNOTEdhbyBenoBhetVU8VQPlqFFkgxHWQX9YwNGKiLDBSJi7PvXQjsl9ToNiYZ9+oN9HNM4NxGWY
jC/RxW/oGx7463nkIRcrElWQ9g4zFbdeUSP6IkksYlrCok103BrrsYUGLMzc+eSzkNvAXjOuy5wR
8VSvrDddNIwDPsZIxIxTycDY59O/T7E2emN+zFvy46MIHXnQtQh8IF4YXPPDDIbnyx7ZFhFkI0rI
gLwfuj00kVGY2B9MJLuVdqfz2ayGx0y0ks7UfhocRJOeKCfNPpzIE6Oh1LHNyYU96K4kbb3tGmex
6WxFBqN+kViGMXdREVtODZ0tcprILlvdImy1zZ+tqDAjT6yYfPqCmwpHKoapInlKTf+WXnpyBSnl
EVghhlBRbDqqvQ+FLTg5j4jAn4eFrFASkNtscNaxLfTP2mQb69p6eqtE4zlnPLzIDHjZEsvwWMv4
r0WK/kv5+YcrKlDDm/NtGBlPpWhCgwlhKFl9795IST4FohM1RSxqGE1w1YpsNBvWfhutLDic+AS3
M+JBEjVpL5JSKyiqU7gQnltgkNYsTURnitfUortCmZrcatTSci6wn/JX6tGgIkRFCc2pjipUJ7LU
xJ6XQywC1bRb7KMLpJXpkLmn1PLUdz7sRv+hZr9LvanYKVGxOiJlZW+DjxXg+8MqylZL5K0OuqRd
5iB0Tfrudjb7szfQ08sjnvvRCWU7QBuveevcOU1740zpz9jD9+Q6pJJpeL6O/fBUlpAHRCk7ilzW
o9UZN9p/KRHPpmKg9dbC/BSJldasg+co8LNN7bEk4uHxezYONl2iAtFRoNst55abTEy3CXf97Yhh
9ClHg0sFF/yvmHFp4bg3tsaWW0Z4cy0x6E5tdLLEqWuJXTcXzy7IzXgPD5vQk4+FVyF+2ED3otAA
ivkQX3S9fCSXw6KH105cvoaJ1bdw/ObWjzH9GqZIf/ld2fW0jFZmcQKPYgfm/a6viLfeA0U9Iz0V
hXBDbLoO29vS7OtdV7svsNbBZxViP+Qzc1Z95j4MqWldt95S3zR84l67wMNbzJZ7yxWF2plYjcN4
ePRH37keiY9x4sVeMLtiQR6mQA6jkLXmavhc+diSs0HEyXTIsw1Tr+yI+4b0WziJYzmcn+iZzkTG
y2HjDqRompVgMznQ+gmAQHdDIeBpMLmm9+JwpiPAh3Ho3pyAN0jU5vM3DiIE3sT+TI3ipS+g4GY1
Zui8XdcDVT4yOVVPnIzDgX2KQTCeGD6ke0QA/tWQiWy6TNiAmrSj2XHBhs+AiAPSxVBtMoF5svLB
ueGbjOcKLTAHplKf5nLodzqvMxLqNC9R6ly5c/ix+uuTufBfd/w2j0HhDp/x4axXnYrrO7hf3sFs
+m+911GjMdrgZtRW9zRPfvY6tiLIbMz0WHrjY2izHBzy4plDNFI3uAmfUSl9wud9BArHAqJTkdVt
YLqQKAc3AaWZ35pTFAgtpw3JeahuuLEHY33K8t6AJWb6aEiHkve7R2vGD2bcld2Zx8KBrmb+QVju
eeJuc4o5Xm8J3GuuHWNwNhhUHXxHvZlwrpPOi6J94xGnyUkm8pq424miz5m68bBt+ywhjWePxtmm
wX4zabwRgRsyn7HmDG5EkzVXXIr8u3mlb52OnIYbc112iUFW0W4JayvyR7tQO5Dj/ru2IYOB7u82
qVlwVGJ66H0iKpjQcE6d89KSDq3n7L1qGJdouyterZrtEgrsZbhhu8jDtBr4KOoSUZ81MUXd1lZ8
Q5URtjYJ221QFSDOfYyGgTQ59RDcrJgtb9U6PtiFl10BVbwFIFty+U7A1iSwU6OAMTYSoe8EV1oS
/UVF+obH/SRtnO3/T2f8Z9IZmnoogYf/OI/x0Fbjj/Ljr0EMY/tv/7v/8S/f/9v/XIf296mMv36d
33IYnknKLfC0xU1JOdbf/D8aj48kNHyfcqyLNIDv/Zv+x6Gop2jVaduiCac0/9FvIE3rL4FvBSiB
HNdy/isZDPsfJDD48BH2cG1Xun/qj1W7//s2b9zB2VaMKXZZMFeP3biw3+7Hr9zdmhPGMW8zdO0C
Or8cnoyYJKAhGbRlfhjd1b6t5P3byDs5U6wbfGe5LmZtbJUJjiyPoxv78hGAXpcdfNdmZrdwhN/T
+BqIv3NkZTrDZ2hSqcUSI3sn1s7DvnzS2IQyrndX71Ny+SD+7rX7RxBR/oi/JFC8QGt6j9p3He2q
X9RHo5tBnotgV2TKviltDWrR4qBssppFvgb3qTJgd2f5tlz13cDyQbHm2jRjfFPEpEjMWhHlUgG7
JuNC3S03f/4Dyvf/HeKUvIevXKJClmlRyrOCX34+z2dPSXqngT8JHhzvmrBoGu/w59+Fd9nffReP
d5NDnNJ2GAf88V0wrpafT23QkMYb4Etp8piq+Fgs78lJp+6f/Eq/UFsvv5KnNBcz3tda/druHIXb
MoZeszEm1JyRQ5/fb5gz+aAQqoJn8WRiYUVy9J99X8/89df0bai0trzObNZt+bD9vleqV6iI8Glb
ECsahMrKjeGaimX9WlSxA+MDIGpuZO5XPZYBJ9Paau5z5ZvfIkr+7DfIzZ3SPsJKmhPGT5YAHHam
37TRgCnx4shn/jlY+9Wu3fuK56O3UKVSYsmi5bhEI40HdnTUpOsof7z87pqo7lZNbfiF3SKrm9rv
GX2NbOqZJSHf88qYRpnbR0dSXKzgwBH4n0nHm/cWY+Sv9NI72h2m+ZKGfUMAwouOgU7sR7/woBIQ
LWxucyZApIBUr6/9MEuiTe067rVLJMhgYthrZihu+pCsaOPXQVnvaZcU12pczS/tMC/0JON2+FrX
FQzTBJYFiCVrVzO4BpjoqVsOqf0XxjTMUdY+53HHqaRyW5sP5YiraEMpUBHm8OzpnTIshSJFqtUa
wui5L8EKKShHe9Uqk2VIvJxVajbw2SrGKPBKjw0r63Xo0RV5S3dUdhdch/RhOOkBqo2D0Nlp6kt3
JR3ZU6+YJrZQ6NdigRxkZcZ+mh0W3HxSoTCN59nufxSNl288l5I+0Dx0FShEt/QHqmuPk7k3dM1z
SOm3L01jn6XEdAw1N2czLE7IEoyjN3FJWju1b1v/C0jfbBOI+a9KDEgjefDBHRo4N6eFrSYrvgVC
k+3Umhy02x+KtaAAYfAG6a2fdcKGe+JJHhYWBI+8Jm9pDAnB2ry8L/0mvNLhwP6s9vqfEZqCTTst
40PfnqcKTFjsolDGIMBXYea7YAJOUwymI/5qdwh4DmcBTpJgovDiI2FQ6lwOHjmryHb2RexfeKDB
wxTrstk0Vl++rWOD/rDrvJQZN6v9Z6ue8wcQku17xqjA3zjGyLaj0Wt3w/DH2/qMVfjrFRWDVYgm
0KPaIHHww4/0/py6PrqZN19NRfitQGAMucCoIDMWcrbKpoZJ6KT4QdNiCc+1Sll3+2MEKg/u74HB
YHCHe1UTMnYcrhAu6Xz2a80wIK9AGdyO4fJ9Tdti17qwIlvaZjt7hAvbdtV3Z5kbkHJjfLITa/xg
/A87byrzZw5TnJEow5dsbtPpxRRiHcfP5Tx6Sc2RXx7oW9K7ds8pN+dGs6tmHW/jrscx3WOXZKtq
sc8h5bxnPOuh5Kyc8Ai6GOtOn9XXISn5u7kJ+08MwszDXMCJ4YqW+sBQOvODLhaptD4JrTezjMnm
AkyzHpZyTIQa156Q6BpfOpaHW6ZHoD58dmKm8n7w0U9fataWd9ZUASY0mAhsHd6b90O4Yunrurx4
qejkmht+quSKuy3PwBmRSHR28N3Wrn62PDl8hHPzOZvt7MoaiX1nlcp25A1CdvCq6h6mRnQL5pJa
1qYmY6L2KqKdTNqG69EKHuWqTQC7KArZxwS4xFGtffOQcIG4b2fe7C4SbY5FpXdukr66gZFZuJuy
43hCDOC6dnC8blBp/rB01zCBbC2ESEHwc5IkVBG3FqMO0lGscyyOym4OYZaNJXDn6gp2pn6xqvaR
chKDzmj66MPRPNgSvXLIYKUSxsJGXJJKIaCFGTnfFpflrcS37CDERCz1eG82U0CrPZd1/l67mZzr
Z+qN2ZUrcbBVgmHrFO0miYoN/dyfCzevXqwOhEjGBAdXEThDllpUxLMERp1rhW9QfOiVZ3Z6D4nH
Tje+Fe8nu9xPHBVPeNBJsEmWjSuOwca5HU/ZgtqVSCaxNwqx56L2SvhrROLmySQcJzG5WQJzTVs7
t7aE6NZ+/dpEJdc28nUdEx8Y+sJbkvCdHzTVdSOBPCXRPD566r7p8w4O5sjqXSJ8hUURwm5rqrQT
3QjrkvWri5JNTWF5V65EAXkEnV4Y4syPhjeVsmWmGbPEBAlWuuhW+h7n7TsPeS5+XUbEg0lVb9G0
gC8pRCuhKxMspIK8IcNaNZEES1v3weQr/DAlyoj/2nvi+lxup4kw7WTKnUfCj6Off1laBUrM4Ip/
CUi27ABITDosmnalhCgLGuVHmmb+aSQuv4389TGW0OUFnuB2XPRdJ5yukbjco6/9aJjIzRLajCW+
OdvV+sbMTt/UnozG53ajQPjgBAveUwmAriP1eImEDm7BunrmHsjZE/TviJ8mnvKzMUmaNM5XRDsS
MbW9Zz3Z3Oyqqr6eJYYKaBpvU8mdd5KQKhOq1yUCiZ6SrKcsMtHAhtCIbSHiIyViokn4QiRIBBS6
NSUMCx9yuMaW1+7JgZGVdSQ222AiZlBClDas+GPbHlCYJf+pY/+GF3Wf8mbsh3plU1KRiabOdNcW
OKN61n37mjwHpSryu8klypsR6g0l3VvPMOgMmXZPc3SKOq6RipLYJfwioeBE4sFMxbjlKNN6DjFl
s5YmRRwbjcmkyCRV7TXziRPLam9Kblp3SmOFXCWNvEouOYy0T3ANzIbvl0/eJb4cSJKZ3w8LiqSb
J9cwvvYj95Wa5HNWhjz75yw64zCigpf1HHMlJs1YXX3uJDqdk6H2Kt4jQ1aY21XhylkzWlojlRir
BzwfSgx7lkA2V+2fdvONWtQxlMD2uM6PCp/c11jC3JDxbpIJ6ed6CXoH9pdaot/wZUekV8TBeTRm
JTVqzFI6vO7JjGcxw3Br4odK2it9yZW7C2+45JI2t8idAxrzuVvEbBUklE5btgMULc5JyncR6yWj
5HpY+k+la9C9N0dD6JfE3Od8/c7LwA6NDy2BLIpyBL+YQGiZRbioErdJM9DclEnFIjOLac6Du0bm
GEPItCq8DDcIqzTPWiYeLOCNc3cZg9RNxXiCwcFZNwNee8YlCUlNZqAyQgE3egwYqnhm6VGOtQMa
+ExcEpm9TBOJST3biIMiGmhhsI+X/uwnilY0k5uGC8ppDQmMpqBZuK057VbLnGeQiQ95JIIKsYbM
nTNR2WRyiN14ZTBvO7s3geE3miEgSbJj1tSfeGqaP9PkxyNq1uVzPX6rm/D7AiI2aVloTTKTYj6b
vU4yp4qoVNwMMruyGGJh2/FwGjHXUtC8z7b7Xpcd874AoFSJk5l8f+1vPIZiC8a/qwrww44Vdb9r
WjHGOvG8z5b8hzdRBNtMUc7ipChBLk7+Sw4C40xm2oc5BX4h063aZ1HGT2VbAoC1nP6QV1HxTsWa
hGriGc17E5TLAXIGISewVe/Z7EQHndXeQ2W7Ndc0GkgUOG8KXTfnEBvYdgzo4+Z9TZSpGdNnt+ni
T1xF4JAuRXPX930O3XEIslluv+NLvrTGswv94YFNQLJvM4AMtQfCwfLTOxYGzSEvWBOU5UTCRSB2
0KvaExHdmU1N60Irv/B3rd4dvENKiTfChBc0HeuypN8HiDIwxjvVfDRN0iubuUPFyeJfFKbkrOmT
Ktio6b2q3DvHrOKN63Uw+tuq2+uwS3nX80QHhwW4m2yKvbbJvvszUT/uIeC3+tJ9IP4InH2GIIvr
7XXK+NfskmpTPaZkRwkrVfshjB0yjItv6cd2XppvwTr47dYlukSTgtk5+O5ouZlR1VqbgJgqW7tk
PIL7zNQmCwjhcgDre5f+dT/xQmURhzyYs1zCo9CZWxg53fjJWSIy8UvlyrWTB0Y7ka2COesnN624
EPfOXHAJYktwLOfxm+P06sS5A/DGQh7hre+76MoYsJ6Na5UyjV4iqge+Jx9XJ0ivdGySFpxyIFm2
dpZjnQ0AvQmBurd1OZSs04nrEK/kQDnOslbwqpVHSdEOPaaUPnb8/jxS22bPY2wUhduw4hkk0CMM
6GFuiQiChUR1gLzt2HmgLBtSRYR8rfVA8vh5SVdx2nsE4LlX5Ok2toHLZuME2pFwG/xB7Ht36Tg3
jzgAhx0ZkuzY8Ix7CFZFEXjgbFVbRcalYrVuVstlWz+q5dnuskdrGFAT0pi/JZGERz0Yv/uq5poX
M+NeuAQezZoZ8LakhMOxrtU2gxuQ3ID9zPTE/oVXzZ+NFugv+djjUmW6I7MTcl2a7eATBXODcevQ
aCJ041vh9O4EfqgBBO+BhGefnguoHUJe0nomWdNh+VlG5Hc1yVCyFVVcnViuzy+0OPrb2fZw5eYJ
7lwO1enPyfFDSr0paZh4FnpQ4O11u3oIMtZofvBGcq5OzDE6jykb51bEgl5V7a3NLGtjM0LiASsu
cV4D5XZ4a1/b/sqFsfIemgCaT2lM0amraxdZBTezzCz7Kz55BMDnFbBb4Dp08ScOWqFmGlA4eG6J
uXn56xQkwR35HesdFVzwpgosNJ3H3cofZvanvevGj/PSh2/+SuoXb7xL0xg4DBvFjCh5RWcAKaMJ
ynzEeH3qczJMqDGhNG7mPDLAWNfoVVJ0wKU2qruu9qydYzGwCEvvg1L6P5Nzyyzzj7MkhizMVwL+
j6lmYP8ysQJav+Q2UU9+045+YpzcIzVZDqZZdqd6iG+IBNqI7eefpBnqa5+DKe0v+8E3wW0XBnBM
FkpMOqBeO+YLFMR4n+qR7nvB5m6Nv6Y+zxFzme4Tfo4NNjbS30vwEAbttEsXYiZ/Phn7u2EVsDNS
kIrRrGUGlvfLyMiCRdNS1eGejmO7L+0fTmwEm7ZeP7WiCtZ5/OxNkKP//Lua/+CP6CjqgeSPXB0w
VfnjpGpgZlwEBh2qzOkyJGmK5Tq4s23Xu9xWp/yolvqLWVun1dOnmHRannf6uVRxcsPplZt9fdeq
9oR2a+d2ZX7+8x+PGfPfvcYOY0mH1gAjSSbXf/zxQJ6m7copmhKSezvR+toV6EwWz0TNuizHaqms
jR0sTFVnigxAYsrXvljP5F77vZO4BBuIPpXB8NGqxD4T7QNinoFe68Fhv3auvy8TkusryzLWaOEt
lkgmkuv8/ue/xt//kTWAOdgIPiNP35W5/+/HgcRJQwWshCepIqpup2Xp7honW69wf18rjfnnv/7t
NFd2l8+GY6pfX9MitnruX3w7gJDXUe7AcEYzSh2I6crSNN9ssw4Pl2/5P/4gyfp3adZHRa0hieL+
l3/815eKEUDxq82Mr/C3/+Jfb5MPbtXVz/7/7d+SH+dvX4xv/9cfb/e1//qHf9hfFjCPw492efrR
DXn/m+1L/s3/7P/4L9AOk375J9xEhtl8YOUK5DI5B2nm8eL/x0sddsZtVEnL9oAj7QO9yrYq+n/7
X7/f6PzDL/nbfsfUfBzggNi8o3z79z1bFjs+FEeRpdngjvkk/bbf8f/C1JYou01VzeT/Ma3+bb/j
/sV0bNqc6NJsqMZUcH/7Uz38+3LgT0VpzC7++Hn9uz8GPeDfv9P9hLrCBOx3QyYwJ+ZSk968ZNCT
vH6iWEfqQUUevFlUN51Xn0e4/+gj2u+WZNktO/5ieSPsoEvQXQIZPIkWV2NlEYOXQHzEOp/jWVPQ
9a/ds6ni7oXr5v0oUXowct+mgoe8jHYYNzSy9q5SjF5NCg0V49/3JBjivTbi6XnEp72thqY4R5Ld
LyXFz+jD3hGE+mYadOkRmDwAdx+3WtL/nXyhBvoIP7aH0LBVC5NFb5+EY/ZIRfSTkex7NYQEhUJv
W3jLY1wztS9rSBVTe7Sl1RFZhbru4uaeKKZz70fFJ4yk+noQWKRBHn3rcYxPqBkG/QjAr3wxpeMQ
2UUKvZruJCOKe6Ryn7RF4RdhbHe8gKplM08kMGCfRnsCmBP+ysyiNkSzwoaavOuNzjgxOIwPXeCQ
0Im95MOVTkYy1MaXxMxmWlkulQ0ofvYdWhYfqLC7LlvD8Bilh/wkDDdFDinlj7IAJUEriEpItTRM
7USWRlvEldrITMgOCiZjeiCMjMAu/ZJaqibtpXVSB4IpiRvmXumllrIYxKxG/THTWAmkuhJk0+d2
UNeEwO/rAKD1KjUXRqzjw+D0z7NUYNpxeanbkBg082G+woKYlXDAYpL5mHigYrpCnSbsMp4LpWIT
07WZpXTjhvS4YinijC6VHCfV0fUkNZ2Fvs4UkPRepMID+xkwIqCyLYq39BjTm/mhrenNCSuKC/1P
Ay4kch+m3aXHps6IKAwx8zefsUPwVysm66ujUrqwl44RRSx97hkRmxXNVEeqSBaUl03B1efBNSSM
Ed0OTqL2DkPMh8Gf8q+QTOwnnrdbAMzSeoqYhb6tyAXPNEPXI5kW2lHSk7J4G2xq6U4Zdju+9tKn
MqVZlUjHqpG2lR8pdMXSwMIXTDB7DKhl9WM8UWOIpuqRQmN020t5qwqGne9g+drMUu1acIi9dFL3
KrCVkDOgVTNlOXONuNS4AtvAHt8rv5yf6mhmXRjZp6KxP3o9+Z96rymPDO4hlDoVDPGx56fYGGvw
pYbdxz7TIGKW4ByKI4JQkfGjbOdQ3Rg14+N6KZvXxlMe9rt4Jtkc+sYzdd3oQP3EP+rW5YhRjuZn
ClMzYyUSZDxN20XunDJuijvPb9r+FLEue2il1ZWUVCI3NjXHWyqX3YtiuncFKD4+KrNc77xhnU8q
a/zviIYzsD2Iw+qklWZEE+gvE0TicA85iMejQWec5nkyZqoJ9IXCJ+C5wAyjq6LEDllFVXLFOYjL
BTazbYQwdd6YYMiZmnexPq7OGN6EgaAWK44LcPzcgyzkrllUenfOpCkceWrM9WawBE9qc4hIoFVB
4+O1voHrM5/7fByf3Giq73g4Dm8p5XdSdGbPkfbWe4DAjWRm03Fk1Yp4rdxEiMp4pLYBOl1V9ppe
axK4V5oxde3N1u3IkZFCePiDtNBXNUBlbiLzLfPLb5Xwmocp/MqhlZwotV62pSRc/Fn9LJySJZNV
vrotvWPsKZVJI63sjtrlcrXk+onFHNztziPEyac0WQ0M2sXGdYbqKu4MxRkov1exKFtcH2gAbh0W
IyFPc3pAtzTTBJDVHIsv1BHjhtXOF19g1okK8q0bm7QdHDDrQa5eTC6kLMW2hPc2jhCxe53sDJNP
lg0s2wGa7ZQWJAMo2lbOdmPKG3oeILZTYW1bEYJib52y20lI3DqbX2PYOTvQluvLPEDXIXrzERmz
fWTV/ERMXCrgc36KfOJcShnVieFtvy1rJApObqEm4PJwGBFB8OkEG24KQDxDJ4AQgfxQ49DTl+QW
uw/TgOEEICjswZBbAiSfCG+QNu6vWoGVI75hzKRGWD2TwMx1y/OpL4BzX1DnLGm49C/8aTPY8Ug9
wO7l5P9PaCb4Wvzdok817HS4bnS56wdQreWZCpt/4K208eCt68h0aNEJgz3qAvNkCZjdE0S7sqL7
UaDtveYiVMNxd1vKACWR4G3vm+G+cHjlwbwsp9YrvJ89LPhcAQoAIbDrBRPvc9SlbdD/CHOkhlkN
TJ4Z24snePmhw1eD02RDNX5rCYLeEhh9yZlbJjZXYUq2H7+UDckfeH3Ei5XZ3IsbAdtTkUJzKrD7
gmw/POOEvyLRrH0uUHySiNGBCwCilguRo2KTt3GxoR279jOeVHogLlqsUk989yArCUixBOAMDKeu
j5ebVfD80ZT1H1qQ/VVnG0c3aDLoWoL0F+QUwx4B/TPJXaBpDN3TKhqAHPkF03zUAEM1z4ewCQ5a
tAFwHeJrGFNXyuyyl67rGrDm44EBVkSVe7wLep9/yE1C+CbRYNslldtXx1mcBUNe63eP2/KV5s56
bsaadZflLg9KfAfuVKxXdtPcg7Gtv+c0cTexyn9WIkgIRJVgTQNQriFcHj0RKagJwzjXDmmUZi5d
N6M8z6JesHEw+Bk7K1fMDD5PQ6SgmT5GdIVPyRDUOzocsI3E6rC2Kz4tRA+LGB+AJvvHYQlj0FOW
KCFyyHpfO/FE9GDL3u2K0RRIRItsNvcIp+d1IaV4H82d3na1q741U/RRe+ZEznx5ZILyGmk++OTU
D744K7Jk+cRCezoO4rPw24miG4oLIEP9xqR5KF1ZvSFB8uCP/TtEapLVuVVt0fdMBAdhiy2d+1j0
4JkZ+31Hw5TcGMF411hGcizFu9FdDBzi4lAy0KTFUO60bqYfipYL8cU3I0vuDbfPDzxcU6ZB75HN
JiVgrzsy2rR3ozhAIir/PIbxeJp2b6VXvTIU38Z9/ZH76rURjwgWt/mL1Fk5cW/d1vrayngxsumc
w0NlOr+++0HXHTIEJWXJlkahLCFxzlG35S6Wis8koQ+CwMpLbqKo/u6K9aQZyuaKgMY3N7CsE1l1
SHsB4QAiUHpviTklR6GiUKksfvZOSiZ+6C28G9piyRf24Y7lKn0uVCxR/YyCKhKP0ogB0TN5ykbc
Yl0MLuJyocPIs2Wkn9aIvilWgF0AsfuuEQeMFhsMkAguyWKI8S6yGDv01ZN2u/FxpsXk8NyO1xS7
jJNE5mlCONMpCKegIwi9dNV62414aShaeXs+8d0nrkHeJxok3ktBGaHs1QaBsMETjHnOW1w3hVhv
cq6+CFDEhUNZEowyepx1juKvTosxJ10B84Zi0ZEEHINPzDpBnOufVtbnZ/rQSFBq/b2ibEaGAydP
P+jgAZsU+CzcY7vVd4+O6ULlFptPYyhvi698eDBaTx8csf64GvYBE16MueEcg4fgkYT7wbrxCzyJ
E0TTJx7DyiduAOkNU9Bx48KzuWGvrHfVRTzkd5PBrA0bETmJaB+5DT1ZcRWFYi26bPnMhGIKra/h
fslKfWgu1qOEPay/0HvbWHEDPzCbq4cK6MJRR4U6TQHV44AFx0FROrrqPLxLUZj6e66F6+3CpPAe
5HrwTKMs57HDYovbukVZ8SQ1kmUlxeZygZn9a5X4+gRQrNrqghh6swJGiJVfPSVM708wCeydLhpa
kxp4Ok/drmtturHQ51D53W2RGyb1TGbDqmM/gqh3eO5EklUN4wIpbcy8e79iyt0ZcXVeE+L3lLDU
S8h7TbHcQ8A1jBY/UJjwJO/zd0ZL1KschnBb32mxeVGhcZCmmlbH1SDmm+hisG4XhqwvVrymR9YF
3cEd+Essa7hCTUqVcxc5GMUUajG/tab7Fk0Kv0j8wI4ETKyq230xaeva6ji6FJy7X4aqoZjlgxEk
17k+caYEIsxbcp/oYTlohQk1W+3kGk+Aflf24r83iVl9kHCufkYGyjXfw1KdmfX0o+q85oEU5/gC
eqF7Kdk6M1+1ulvuOvlT3FDwZN3YHFDnuTcLvYL9ymH2tagbA5dy0j0MNDVomRuj9ciGVB+qzFjf
ocKqc58W8tSPvqDnv0Y+qsPvgRCuvTqIdlXe+0d7IIeRQAV/qeVkHggdm9Wr2kd+tlxZws62hKJd
YcfbmkLWhsUNYkFo2/1sQh11q/ouCDAv0iKcXiqXflQn9O4lK7zPzWh1r1yBpz1FAFDfqVC/Q7OH
ZenLYmfwknM7uvUbqSM2bElEWNoqp8MqUPFa8OJpErD5hzhuCnpcTdTTdMEa2hIw+WDbrI2sGeYm
t9pml2Xh62z4HCJgmicCN1882q4K3rmvo5459hJTTnR3o61gRJvWl1Ew6Q2w1muyCN+ZxYUnMJFc
WQgDIcR811TUb/LWRRXJlW9Tj7CeMrYjmTrAkfEfNZt7gvZgLGmeAgCdbkm9RqdCoO6l4N1ZY+hN
4TovYEqbE5/w7lvMVvB98HhNc0HENzFXC1YNCR+HxX4CXKyZ1QlVPoyl1EkWDfgN1Pkhh2pYiJFM
ePQqarjst18r3o+3vSHUeos7//0qKPtEdZy6tQDus1lbt+w0MESnVbmHOW2pvYH88lRDxycTP+3t
CzHfsoHn+4LRl/jDYYKsrwSxD0mjvJ0Eu78IgL9SoPhrUv6b8MLnJ71v/OgJ6mw7dEgEjwD59+2o
gAKAUGYx9jbH9XMG9d8U/H+T0Nr1Bp5pKRg6x1o0AXnQ6x1pqelQiEQAfXR+FVzEAqHV3CYiG0hj
Xd+MIiAIHNu78jjjvpC6MY79pdN9qXdziqfqrS+1b9Sma80fK9TfCArSC3c8proGlXTaaPTG48Ek
vH8pk/PwUX9Le2d6ba2FrnnK1NuV/jnJyy+eAzM3kG76Ki31eqavXumy3vMIEG8mlrCbVurKl/dk
L133SVrvoVc8I8sat13SxLz+wL+2WWgNR6YB/YGSElMhRomHTPr01Uo6KZOOPfvM+QSK+RniWXl0
pIUPn80lbi/VfA6p2ZGFonGXSXMfTgmTeWnzr9Lr96XhnxVgFmpp/cfS/wdvxfO5MAGo+bOIbJyv
1QUY4DuFB1Ar+UxwZ7kh1Af9YGDmkAproOD5cdsExmMB3/nZUf+HuXPbaRsIAuivVLxj+RLfHkDq
NaSowAN9jtwkog4haWwnQD6iP9Uf6xnf8GIHBbaq7AckQvB6x7OzuzOzZzjgORA2AaVFt8NAeAVr
IRdQ1S09N29WAH9NwAZwSgOUdTyDM78hxgX9gKJk5pdAiAgJOAwil4JJuAeYwGllcliEobCjANow
E67CgxAWwO1QXF6oCx677RFUPPLT4us0xL0/EEbDrdAadlsKs8/xGLJZSGndhuoAPDQ8e7AhPZBa
sB7ugD+MhQJx4yfDdJzNv62AUKdCiiCv+u4cmM2YGhcrf2TG8/uzzY464EmOmdhwKuhyDXoC/xZl
neQcvy9cim2OqNiuqRwo1Io52bkfdoAs7gFa3I7D7yL5OyFdZCAvOMu2/kg7469jVqWffyUcBqLG
srv8QalrKBY5OuNRKBpr4WlstnOPgh8wNtbkdV04wt1AbLvRA8lYmPfbcwKsZDCA6MDL5o489Oka
CHIZYflvjnsNl3zDe9/yydduZ/HYX1G1ObsGmST++IZX/6AvVf7s7hspTv7JakOBI0IGN/Fq2fTI
SwRF8ennT5Q/yUs3WEQ88GY6OzkCdenZYDCJ6x29W6yWN+XntjEAOeiTZol7Pr+aYZfuR25HNPbJ
5xVdj6aExj7FKVZ7kjW7TkSBhE5Bcx4igGe3aQggMDicYLsUgqo7qsiBICTRMdMnT1guu29yoN4U
J2DCARE1/KGmOzAJbeiJxDVsOm07jtslEtPAhg1CNiX11TeZlLrh6ArCJghlBXbgl2+fl9/QjdAg
W88igFVohmkSc0LwDevxNv0/ZBwpo/uZchfhwdH05AjdIHTvuD7xVp/B7LZigHvsxbM7NoYLnUY5
QsLFiixMsLimLWer+iUBQpaChHUsC/ekD3jY0VaK0Ai9kHAqBcvz67nhhNFgk/pRj4/eiYTjRw5a
bbvgYHwPgJC2wXCwobbnW3KkKb8U3WAUAVXyRCjF1TsbWtgLq3iuIrOgnuLak+n+weEbhLrNIHCC
oqPoWsNeHJtGYHkS8O6doSgN5r8QANF+P6xmDnVsWIYXSDQ/j/mXetI7c+HiSSZRQX5yGFDfYAZ0
mlqT1IUshoYqEtcg8QHp1yOnGIs9mkO6jgO/etZwDBGm6btMEI0R4cFgNz0OBFeLr94NDGYMmAvk
VQfWHlT9q2XhGi6TBwz5qtOKSAaGS/p0viSv9aVfY4RUPA7H8kwahjIwSCj0WUaWcyjvvaEWx7YB
X5/EpXpl1bsZozMVSk8mvkGWlh2QEq0IY0AtAswm4Z/yIknqUIU4wIzUW9WPP+PFNN/JxrO0ay+7
7wuVIrT/Xi5SZSXKRlX5niSvFU0Xq1X5/VSZWPN1dOOP1bo6b6b897J/7ZaVtqpOVR+exbMkSibC
0Jd9e/mUF9Ed++EPSZxl0fKxudMsFP7pUU6OlAdtjIWX7vxKasL+FL9ay15q7fCKyLoNrRLwuFFT
Xk+7L12Z/fm9mB1Py5TEWUcbbEJ027iKHlOpGr2I9hWOlnWhbisXq+QuWk4Vvercnek3RLWUBWJ7
v97EWRQvFbF1Ogt0mzyLNlna/Zo6t1+67b09VVVT14dkxk7ffU4VPxRdbC8Zdbt4OZnw8pax8vJk
LdLauOm29P5txXVelGSXWa79Im1jXfk7uv5NnYjkG5PFLEpO/wIAAP//</cx:binary>
              </cx:geoCache>
            </cx:geography>
          </cx:layoutPr>
          <cx:valueColors>
            <cx:minColor>
              <a:schemeClr val="bg2"/>
            </cx:minColor>
            <cx:maxColor>
              <a:schemeClr val="tx2">
                <a:lumMod val="60000"/>
                <a:lumOff val="40000"/>
              </a:schemeClr>
            </cx:maxColor>
          </cx:valueColors>
        </cx:series>
      </cx:plotAreaRegion>
    </cx:plotArea>
  </cx:chart>
  <cx:spPr>
    <a:ln>
      <a:noFill/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'A0 - Distributeur'!$AX$7:$AX$19</cx:f>
        <cx:nf>'A0 - Distributeur'!$AX$6</cx:nf>
        <cx:lvl ptCount="13" name="province">
          <cx:pt idx="0">Grand Est</cx:pt>
          <cx:pt idx="1">Nouvelle-Aquitaine</cx:pt>
          <cx:pt idx="2">Hauts-de-France</cx:pt>
          <cx:pt idx="3">Bretagne</cx:pt>
          <cx:pt idx="4">Normandie</cx:pt>
          <cx:pt idx="5">Occitanie</cx:pt>
          <cx:pt idx="6">Pays de la Loire</cx:pt>
          <cx:pt idx="7">Auvergne-Rhône-Alpes</cx:pt>
          <cx:pt idx="8">Île-de-France</cx:pt>
          <cx:pt idx="9">Centre-Val de Loire</cx:pt>
          <cx:pt idx="10">Provence-Alpes-Côte d'Azur</cx:pt>
          <cx:pt idx="11">Bourgogne-Franche-Comté</cx:pt>
          <cx:pt idx="12">Corse</cx:pt>
        </cx:lvl>
      </cx:strDim>
      <cx:numDim type="colorVal">
        <cx:f>'A0 - Distributeur'!$AY$7:$AY$19</cx:f>
        <cx:lvl ptCount="13" formatCode="0,0%">
          <cx:pt idx="0">0.20662049997544327</cx:pt>
          <cx:pt idx="1">0.22595476000735609</cx:pt>
          <cx:pt idx="2">0.21850356740518212</cx:pt>
          <cx:pt idx="3">0.23367165548483282</cx:pt>
          <cx:pt idx="4">0.22152466367713003</cx:pt>
          <cx:pt idx="5">0.22264437689969602</cx:pt>
          <cx:pt idx="6">0.22240746915638546</cx:pt>
          <cx:pt idx="7">0.23190430454902647</cx:pt>
          <cx:pt idx="8">0.22299746284885827</cx:pt>
          <cx:pt idx="9">0.22067247820672475</cx:pt>
          <cx:pt idx="10">0.21684019918515166</cx:pt>
          <cx:pt idx="11">0.19083072100313478</cx:pt>
          <cx:pt idx="12">0.22993197278911562</cx:pt>
        </cx:lvl>
      </cx:numDim>
    </cx:data>
  </cx:chartData>
  <cx:chart>
    <cx:plotArea>
      <cx:plotAreaRegion>
        <cx:series layoutId="regionMap" uniqueId="{AE35FECB-189C-42BD-AB14-AD2F281F237D}">
          <cx:tx>
            <cx:txData>
              <cx:f>'A0 - Distributeur'!$AY$6</cx:f>
              <cx:v>Poids catégorie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</a:endParaRPr>
              </a:p>
            </cx:txPr>
            <cx:dataLabelHidden idx="12"/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1HvZct04tuWvOPzSL00lMRMVlTeiwDNqljymXxiyJHMACZAASJD8iP6Pfr9/UD/WW2k7y3Y6qyor
8kZ0OhySJXDY2GsPay8c//V+/st9+3jnns1da/xf7ucfn1ch9H/54Qd/Xz12d/6kq++d9fZDOLm3
3Q/2w4f6/vGHB3cXa1P+gFNEf7iv7lx4nJ//11/haeWjPbf3d6G25mZ8dMvtox/b4P/J2neXnt09
dLXZ1D64+j6gH58f7sbgk4fHZOfuzP3j82ePJtRhebn0jz8+/+ri589++PaRv3r9sxYsDOMD3Evl
ieSSIsG4/PmPeP6stab8tIxPhEBY8hR9XJXy86sv7zq4/XfY9bNVdw8P7tF72N/P37/zgK828531
ezua8OTYEnz84/PP/qi9zT+u5PZpX7vbnx3xw9eY/Ndfv/kFuOab33wB27d+/FdLv0JtD2A9PNv6
8NlpfwBe2QnPMikRo9/Di51wRFCapp9Wv8Xr37Lo+0h9ces3GH2x8mdC59K6DvCp/9hsQjglknH+
VRqlJwilmLDPcfAxeT4ZsHz+7fei4/tY/OPOb6D4x8KfC4lxemzbx+Rvw1iHu9r8kZCwE0CEYELY
pxL2DTIYCSp/KW9wzWc4PoP0e2z7Lbh+/YxfAffrS/5MEP4NzHeleUxuq7//N3z7W9s/+s+e/F5g
/842xU4Y9KgMSfI9FOkJo5hhmqWfVqGLfeyQH0H83dZ9H8ffeMw3UP7GVX8mNJV7DHeA5mcv/gEA
ZicoSwXk2ieekX2Vhgk+yYjMMi6hd/38B39+90cElatDuDP/Qa38x53f4PSPhT8TNFf391AizR/a
tciJSDEX6BfW8BU2+ARRhvkTC/wuNP+WRd9PqC9u/QacL1b+TOhc3y3+2cMjEOxn57Z2f2QCiRMq
sjTLSPYRBfIVSEl6kiEO1ENCYn1Z+n6PRd8H6ddP+AarX1/wZ4Ls7/8HiMf/xGSVQVZJzNDnjgXE
4qvJigEtyVgqvp9V/75Z30ft2/u/wez4sHv+7M8EUw5B7R6T13ftU379DyRXRoWQn0ni11MwgpmL
ko/p9ZFgfJ1jv9O27wP23Yd8g9p3r/kzoXjt7PQIAsZHfpjkf//v8Pjs4X/9bR3dZ5f+AVyDnEjG
RCoYDFxfpBw/SXnKMaD8iSV+Wyr/M+O+D+c/3ek3sF7/Lf/bnysblR1daZ/4/s8CTPWY5LYLf/+/
fyCI4gQTijNCvwaRnmQpZCP+1AXTFH1+5yei+B9Y9n0Ef3uP38D32xf+mVIzt87/kXwFaCNDGc7E
pwYHhP6LXJQnKOUI+Mqn7pd+k4tP1tT3d5+x/V5R+D5qv9z4DUi//P7/Z0x+w7aPfO6jD7665PeK
vfyE/zwk46/7Gz6hLCOCZ+JTYfxGA/kssv62Hd/H4vN9X9n8P63Z/rae+4sOvrkLd9ufBfQvJN1/
vvrzBkHd/+bWr3T4r7b5OXKPDz8+z+gXQD094SuG/tlLH737+frHOx9+fC5B2JCSSk5BveKpJJAm
8fFpJWEniIgMSxgKmMhA9oWBwFgXqh+fM3SSQn1kMmWQg4QLyD1vx6clik4IywBqygkiVIBQ+Xlr
17ZdSmt+8cOnn5+Zsbu2tQn+x+egavYfr3oyk1FBaSZSwjGnKfyUgXX9/d0tnI3Axeh/64EVruhN
qng1zPowo2Z9TTWTp8Z1/lzrMU3zL1zz77yRUYIRYRgL/jSuQiB/+ca0S/rgrZ9Ua5zJScWEVWuM
KM3t7Fy/Y7heb/75KxGg9fUuGaQHzMAAxdNfAY7+8p12YLUtUj2qma+dU820dIXyc9EQteJV5HPZ
iy0XvGi2bd2Wb0dqE6qWkn6YiWvfxx5PNi8Jmd/IQGIGxPyXI5zveORpx19hwCRCUEYxo5QIkkE/
/NI6YkdehJI4pe2yejUZz5dNsXp+xZBNarW2MdsYZpdx889fjJ72/dWboZhADCGQ3mQqBX/y2xfo
1yMXTeUSq5aJJXA8k2ZkX7Zkdaq31Zgea5uOXtUcu6ux7B06G+pRDnlLfYJyVw5cqwUE4faWIR0S
9S+sA5rwrXUMDrYop5AkkB2QA19aR2dqu8itVX1hZ6wS4PfXjvpZWaebWrmhq8UhcUlmNoy7he+x
qOwHm1GIJd0l/t3IQn3TjUYnF5Wvy2Sz8ET2/9LMJ4H5C0MFTjnBKU4FCDAZI0BRvza0y2ouZwbO
aFjBjnVZuC3spjnTuk0PInUPtm3WLaLSva7KSN8Ppimdoq0IVy4z7fnSlOwnHipaK2Qmf5PMguTN
0mqsxswN/DhMJXtL6mSoNn1doWXjJ4buRieXkDdxanOpF13th1K21WbOkrBex0W28w2VNXq/FpbT
Q4+LsWhVPzqjr9cGm1Il0hJy08huxVviAqmN6mzWYIXryspBhdLN065FaG2uKx7reV8KYxpVlJr6
TYDiVjI1BS7CC+FYjwCoOXsvkjFtN64eEn8c2yTspoV1Zh+mvtF5ERLBlESijzlrIOaSNVh3dGPv
8dUymWI5rlyIQqU2JF61js1NzsWUOGgHcb4rRcU7tRoJycArROvzpWZrVGTVegsFB5649ksa1JRO
tFdF3+Eb55dy0wbNurwRvr6gq6DuwsCBZKpwOsPXZG5xmSealzEvrdZapY6CK4Ndi2E/yDmUyq7Y
OtVNdTPvlyRN35ecFbWSeIULS9aNedv2blQslsNpX5SI7sJqqvbl5IM/y3wkiYq6aparMSWsUcgO
7WtQW322kaXMHtplFVExR6q8Q+M8551cxft0cb5Vom+yVpW0na85DVCn1yJlZ8kU5k61SYWZSjMP
Ja23WXqfuUrrXSNlcZGVGd3xpV9K1ZUToduEmWzjrVzzdYxh2s5LOR7pmpQQg3hM8xhms6qiGaub
FXSsh9rGmKil5sqt3nDlO4RumMTBnRaNjkGhhsn55UgnWypHbCV3XZWhvJRmuGblbJwacDBvEqgs
06EgFX/Rs97OR5ZMWaearow3mab1oqa51EghJ2u2NW6yx4H1/T7RAZ2SNrvruqSbFU+svlsDTfB9
zwu386luHpaGsUElXEOpcmSZ0ZaNZtjWnRnPlpWfxT6sD6gdUzXAEf2e1Hi6ZxY3F6lr0pcipN2a
E4kN2LDO4RCiI5ehYN2x5KN/w9xINiQUpWpr1G3sTKu88sHuWJhg/8uMFwA+K7elr4ZO6cROO6mr
rlGGUYhd2ge0m7tQVMpnDdTx6NH9WmauVqEu8BtkqoIppE0kuZ0ad3CMjaMqoE/sUCoeeSibl0lD
5YchGdiSB7hf5t633UvbpwQpkon6FLk5yRediQ01pN+y1fcvGposrRqCad5om+pN7bKp3MYBCygz
ADdW/aLLdJuWkqnOe6hfa1zWU7GM7AVdG/a+nhdz5WY853wYClWORhyHOsAHKCzniepTZs96hqGq
2IGTKbdBN2HHG8Pcrh1pv1sGlDzaTLqLQczrdkR9P+fGFtVppEtFVGZH/cH6tc7XgugmX6pkkkrH
RF/PrszkfhaWbXzt1ttU93WOmoye6dI3+dz4pLpYQjLKs3ZIdI6mFk1qDDPPPU7dto+1l7lJoXOl
6XqlZSKgq4UQ3/ZEQLAWvCQX2Fdi58ehvM4MqveN1qlWSRH8dmIB3+hyDRvwDDkIn9Gcjpa9HmRv
67xealmryibrTjo8IVVjbHfj0GSHpiqFzsdI69NlHJZ9OrQsnNuypUdi0mXfVBb3yiSTz6vWjC+g
87fvM16Tiwa5add1c1HcBLTGagPnLW5Sw4qH2w4GMXdI1nG8WQiv0jytC37GJpnpsymYajst83qd
mLlRLI31qrK0hVpW+SGHKF7fkdLTURlL+W6V4qn7lJZmN3q0XXLTQaT3xzrKVR6gISfFcYJU6DbR
z9VugIiF3Nb00guscxl53E44jZuGV0mOdTNuEs/86dyy6ymLR0qyl7bI8LmelmUXk7DHGu8Hge67
dr3tU/noUX+LrNxyjd8vZXnl1rija31dJ4EemfPDFSUOVar12ajIWEJNrdCLtucXAaX1zteTYnMb
T+dugH9p0uWDMETRIqItgmx+VUQ57wbM+M70sjlMi0cbmWFyhE4nNklZN49Fj6otTcphDzEotprH
8H6iw3w2wSsEdB/Lty4DP9KMDK9t44p0E9LkUC3r7Hepy3irGAmmPnVsGZfctbI/Gxs0aeXSts+d
xWOrqB7vmmHdodmk9QXv9Bg3KKnSnaija70ChxblXcLmccyzIkte9HVZ7qA+V+WxbjgBqkW6lh2K
okyzi5hplm0lq/xLm0JRxU2PwMO628Z1GItbM5B1Q0tSRAVB2OepREV52hmPgesGdj4NxboToZ79
HqhGzKWbWZWTOs6XOjYyqkyO0Z2TpZ+39ZSufc5J2kwbOUyD38InqaYDyhy7HPgA9H0htBe5tR2v
8mUWS6rSsK63TQE+hzLICMpp1bGfhlFUcou7qsrXIV2RatoSTzsBPOoV5Oxw3izpEnOTZGJWbjJ8
0yxdf71CAdo1JFnMdvJl+5CVgTz5SGwXh3C2If3CqBps3bwUwO2lCrHzNF9Ix/E+iwm9EUld5G0j
9YcelcmrYezrcavb2hx9VZbldqXa5VoIn8tS41czJ9nbCtNuPB2s7E3ehJraY6hJAZ1jWuK+Su1w
oGYym3kq5cbUg7uyXWeqA3ST9ipL5PzTiLv+ljbMnS5dmt1MsHxBGHozZY0/FZriC0va8jVeYqfG
Cgf0jsEYeCY5l4eyaNGHxhPxqhyd3zpbjPfgWfZTQEV6BsBBxMD2CrfpHE5CXrfMveGDRVrxeSXb
JRnbzWLc+xnbebvCLJdrMvYHj7VblO67eQO5DyygpQmJh7Fs0bteh1plTstTNFjRq2wCO3Ukxuw0
nQLkvTX5aqsZ8J7nU975aT8OUW9ib6dtEfv6TSOA+a09z07TrhxQLvoZkBwlWXY0YSOQK6Tj+cTJ
WV0202lXOK6KlcOXNIr3Szo2edZDuo3FeCxIU+5pti5sC7UrXlpEzuLS2tuxZXHNl5JMxzjP5XZI
+uw6soBe6oqZsy6g4XIR/XK99B0NMDIZudPRmm2BOMyX6XxMlkm/g9G0yr2M842ErrGH07qk2IqO
rlcVMUGlfRPVwAhMRDAzDg8G0+K8QxM6cy7xrwjM6odmocNpJ0N1gaMtr4dUn5WNvxJrYc77ZUzx
BgaA01IkR9M4/ZYXNt6xYrSvRiA7+7blN6mu90DiFpVW1u9pkg4qE1N77kbm8z7tvKoQxzs0oPFi
TTqxYStuoKG1cWfbju1aJ8O2SRMYGIeuf0kizOg2I+1+MUuf46yqVF1rtI9Lfy7aHm1lGcZLqYXJ
I++qMyxal4chyxQis78iWhfHyMcKam1czhbfh9N+islLoFxo45hJzqZYrZWSADfgPrhmM1SV2CyO
4tdLObT7jPTrWTQmbszI3ld91QEPGYdtlN207XQ97XVBHgfqrNyNeu22dUGLsyFZG1VVXipTLfgq
6Rb7ElXeXHQm5TN0qFps54oAm16SWa2jjrtMVOFs6QXP52RZDlokbNMn43LWUeNfVqv+IGPmH7oo
9aacZmlVhctMiRpHVY+x2Pdl0+7bNCRA9ysjN9zY867qHpbCFjvg3uaM8tVCYQ5aBTKQd5oUS172
fQl1x/tLMbNE2dZ6iCle5xVpnOIGmEexwqQ+8QYgrvXeU73ejFnALwWtmsM8TGbXxqECCmIGeTE2
flVmdGvumwHigLhml0LdvZfADB+Fa1c1Tgj6TFHgY+eL5IJmXO8XT7NXkhYwO4XQxrOk7cdtNbWv
s7WEmstYp4rW1PkksXuDbNgkoWhOg5XZpCLhMFqhCVp/O6QdDC6xPE/cxJ5Ycbqth3k9L3qOdjGU
LwCTWVWkJpuiKvxulPF1VjCTL8vcHuclvfYUrVuSQJNG1iy7thP7aqnNltSh6/OhhxCZuF02KUZQ
Xrpl2plYQznSMMYg6C0v67omhwSo1DEDfgEDnSH3LU+7XTfGWxJ6tkAvkNWbtE6u27JedwnOHnnK
8CmgjbYZtJajrOu97Mdl64ZwubRzPINaAKNbTLoXwNfWg6ahzSuMoZfO9Tke2bIo09Gsywspxq0c
2mU/JbZVqYT2XkJ6H0D6KnZAjn/qRKz28MFb8qZrhLwYlgmYla24YmYddyKOUEe0fO9l9gJPPcr7
onF536MxR6i1O46XQwIJpEyk5HzWWfNg2ja+iV0GLpjLeT5m0SmyrOa6bdquy6PQ4kWx9P1uCqIb
Fe9SIDWsKg5sXd/WrFp3npIRhjE2LgoaWLcdpr7NV5Lx8ZjNfKaqG8dglQ4TQDislVVUwNREBxgR
VFYC+Uhb874I9k07z9nDsITmDG7sroQfK34shpFd0LJvjKqco2/L0dJTPtnpMmnZcqcT5K4j6mev
irgMh5SxO9qnPOQ8c/3FxDm9a2naX/MmbU4HmtALhw25pr6jeWphvIioTm9goGSnRabNvjdjf0oQ
7TtVJhU6GteOp4nJ4kWo3Xxjq9ZdDrWEH7to1Tgm5EXo5gSkDRrfOTqh910M3SZNwuj2zEQtlPZ6
OUhtNFEeFK8j48LDF5gEPBnidgBa96oXa/pQJHTdyjFbHghE+D6ybN45YSNSvkLtWVcYn7Nk7Pdz
C0PQVhZ6gKpAKQqblAtZQVeb60E535FXApM4bgvLgHSuQb6xa4vqXHQpe5wSP4Z8LIbhxvdt85qs
8KZN00/jTSGS5XR2AoRQrd19MczyoBEib62N9rQ07CGpW3NKF+nzhBPxEmj7i3Zi9fnQwESrOFlv
YkbSNxUHKlv183iAk5rqvaaZfuz7Huob5kCzXNjbNvWnU7fK8+AMcKSg+5fZNGQ3qXBm20DQHGST
ppvY6FLNfTPlZgx4b5cyucXR3MxLX20oG29Gi9F96+cyJ52NF3qKP6FUtgQaVhpSZeekfy9TOqV7
qEgut9qWYQNTEqtUWs/FoRuT/u3s2LCJVidnJW90eHJ4r8a0vOiQFxveJmZQddPwU2LmSNTcdSDk
AIuluyJrId7DPJa5JDQ7hMUtxW3fLlofJiJDslvdPO97vPBHEfm6HVBsLvrSvuhIMdv7Ksx0atWE
mUE3ZSemBVQdb64m3bJiG9kQUT67FJ2i0Q3AzscVZ1sHhYVuS6Tn6vUA6lNUiPfpeyR7vuyKNo7v
JBAvvZvcIPdFGBOIQrHiMw6C9M2kHchL2dKBdrZQmkisyh5TXiqxNLo+ECfKagcKHrDjbml5dsaG
qYg5dnrJDtIUMhzNCoLLeY9LkNJsUkxYoYHhZuMQSjZNyGDKQrEt99D5llrZKMdrKKdG3w0h1iBz
a1436ilo2dtYwSh0Wemp5R9AgdO9AzumsMD82gQonipp6VjsSAeUW2nuenRFeVsQKCyTb3YNsJaH
CZHuJYaBQDLZjrcSWnVxJmhsX4fOta9hehpaoHYdfbc6zcd9bTK2XqaTxfW+Zn21ZSzSyxGyDMbz
BrNqM8xV3W0XmFovSrvM/tiBlriAclH4a4eLwpwKPIZBWYPrTUJNd27aPlmUzKonumnb2exNVtVA
NafypmKFaBWUBN1AaNVznxvTtx/kCJrrBiHG2SskRWj38OkvqOkVwm27LXEPyiHOUBi2PsZYqJBQ
Yi9ROpsW8HQcZHgQJvWBDBxOEBzGcL1ZV8DVdxLOT1Y/zNfTOkF685LT6baqccBXs/dwuQDaaXIN
Ut7Loofw3KEpXVbVRx/dVq8BhXwtKzrlonAg41WTAzJhlmRVUwIfatnZ8kkdaXAyX/DGizUvkRjf
wIFHPEy6atktt4lUbcGSISes4A76BqTVC2ZIdgGsvLooSziAyMk4d9XG1nD0lHsIiDSvgX2KvCl1
1LkYabMqlOkqVW1sQEWfZGcKtSK9jpt2DnWfB2BgG2nrKG5WUlNhVFbU/EimmoCo0ZN4XbIyAc+Y
IaiOr9rkvAmph7IiOChOjZlfNhUVwJJXTkvFpwUayETrmR9XE4uwKXAHNWO2/UNFHeryEQbun6Ir
qmtPiHkIoh1fcxwlaOC9v6I+RV5hK9pasXUuVGO6Oe5HUjB6YLxA/li1fM6O1jnQaStHbVRTZP7c
Dy1SFdCqa4zJwvJxMu1rAvz9zYLn9VJaIbu8H3pJoKFa9oqlS9rmTs4CevNYibt1iHKXgFIOXXo2
GVdZL6buTR1MAYS+86L+MMkJJHtUiVEffKRA+UF/Nt0OZBgvz0vot3vJXNWrOiuWeQeWk7tpkiwo
khQZRPzC6u04C4g+onE8dfNav8WrdS+zkoRL5HS5B50BQibNuMg2AfhjeQiBrfpsXXQac9uXdbax
pOzaTU07SOVm7Qjed3MKxCpJEL5mg+jI2dKa1qnAGW6PCa7NmCfTIKBxF+VcbASo8UteoU6ezcaD
VJ8tCRS2oH2bt0tgp/C/Akh3mnJgiVuY1SC4YwN8f8PZmL6r2RPtrNMuvqChMiSv7AhZkcLgDjk3
dslx8ROU+tgKoBRLAa60dSUhWkLNt77iHuhqMbvusLpOX/osSHxF4AAVgyCBgFr1C+/aPBEUtuAg
K6ec9wmMgfjneE+zsnqcdYP5lsKYd4lhk2TTT3DKmXlky3wenX3nWSReDZEjqwof2heg52Z39RD0
uwUP1bxvetK+xkA6e0hWTV6vKWgBajRzCuK66DSoi/N0lUH6NTASiPkNWrSPGy9BXDmmdTQwWPsE
LBQd1nxb2TYw1ZRF0ylMyvSSOsPeFxMIz10YIEHHMgB0FZrTai8i61tVT0C74Y2ySzaEFgaU7oX0
O51ZYK/NkHTncIa59BtJKb2kcoCtjW2a7mNwCZxvFgnfpoKUZFMPfVJBxKMiHFOMfdwbZMm8T9na
QsdwFZyuTGai7dbGdvF5N/XRblvYTlRQuFqxHTs8XBkpoeZBEx43oHPMxQ4GnM6cj02M556uGcyJ
Ioj1LaedvV+EYH4DbRwvZwzmo/nGV6YEetpFPOSLX5e4cZkdXsUgepsPnYVzjiVpsun251OspUNd
d0zXmhJl4BDsvfVRXk5N5padn3FmYHrHJZzayr58oZsJ48NT8dxySDahkmqUrzVdRA3zaBZuZQ26
yTFz0dhtLctHL3GdE1sCp7M1lcdqArlIrSELrxkr1nnjRkdWZXXHQOceoNUpM9B4XgxY9rveG7ln
SQYifwCV3xwmj6EzVLwtrSqNOS8QNsWZzmTHH0bhq+W6kWEoLx0PkLysm9dwns7TABkIQgk+81o0
68FOAY4SYX4m7ZHJUKybwSW9B4A698HZpAxwfJbo1z0Z0uUszhoXP+GVr4NUeC7aI/HIhbu0TvX6
GhdP7CBDUWRbpicpthloFMMLWjRLBV1Qb3sU5Jhzm1V0AwpQvTHcg+4zFQP0DDhEqaujBC/BeBn7
UYe8E9Ap3tO1qtdVzdF14zWo8o2/6YYav1rH1YqtHySZd6n1JcuzgY3sakySFthcWW+yKT3TBuHb
sTR650AafCNavd6XdVpcsNUiGH8ZO3N1ub6hzNbAsL2/FeVqD/2SMcVKDqc5gWcHDXTpasC12+Ae
pf3GFKs4BzIHb8J9Om7gVFa8oISHe92JEsJH1mKfVtVwDefY7SPq3fTBr+VcQ1YtxWZtp+G2bvpG
nsWxy874/2PuTLrsxLUv/4WKtwRIgCY1oLl9dI7eE1ZE2EYNogcBn772Db98dtj50vWf1KpJruV0
w70gpHP2/u0TTRt0qaOtlYnjcZ7YIl8eQzLLXa+abPD4IFMt1vDzTHn+3JOQ3zsofdNwwFIItWhT
5RTsq5EmojH3Q+9iWtSwD6eKXAnqs3AnwC54B5svbhmXddOlslbDDpsB26Gt6poYUkn92ogmwAY+
WmfeLMSvcA614sVfqdo55QwFILL8GPh0PjDQG0ngOvywCAPncNbhpeCNlwXLMETJbNZcp3Rm1IER
krtbU4r1VkgnIPCxKkLjApjKRbTSeVdCIXzxhl4kbsj1Fd6gxklDUaKoDEU/vlmfl9ANYUXB9J7U
aaBIIiQaMkoLW1pWPC7Q6W4m3nKd1aERVyv01iKWTQ9rlRVLFVO3mYrYa3Nzu7JSfIOXjc3OndCx
CUOISiApN37SGeElYhKDjReqaYa6tjrYofH7tNVSxG051nisrk7UJPP9wm0Zqygan4PVLdOxHbuT
t67F3q1LmGNu/sgiiFv7heWOSkK3rlm2Kts9Ltb9FkmqLptxug+Zu+AorHW2QNE6wT9druZG6Dlx
aCc/1YNladhFYx1D9VRJl/fsMMyAJALfGe/EQqOXpbT1yQVicQ0xFQt/tW21Iawj6cxarA1eSC/u
cnAvCT4aL1Bfefm+DAn1k3xy7CYMmqBOuSGteDV+7xxgvCXR1DVd4ijZbcVq+wF8hDOmNLIqiC26
40TP7JbMkTmBJKljONZRGGM/pTsP9wxuNRr9azoui40bZuuLNW/4Hg1y+QDHwaSDHj2IbJWAT59H
0k+o5fyoqrH+PMsJp5hdRH1vmyi8lKtannnTehmPYDIpCPSPletYKLoDjlRZdxAsfE2k2IwWQlbc
mfLIHJzkS+UFxaYgXpdap/nmhN60Y1UzlOkZEUr+l7Dugkedq3h1OHTRkQ5ehtseLgmTHWq2Iq8P
SkKU6j1VJGVkq+yfIZSPbA7Qjsj3AvQDIBI85gf+mZ/6iZDpsF+SqhHYc1WLnTpCSPG45uP0ZpkH
v42Y8EpZD5XlP1/2I5b1flnkCgKgX8RF5cZ+uWw1ypmtywBDu3LCKDblQvO0hOaNLdVEaA7Caor+
cE2XnHGfHzgQrsrPZK4XhvB1CDKVvwA3XR/wwZRwn4eJntVMVRP4UASbVwyCaOg2Yrbj3ZwPMHFd
1NSAISK1g+mPjm/SwTpkYgnI61L2fEIDJQma17Cfm0fmDczZBw4U8xLCjKrZK+xm1NANo+qb0eWi
YH5HoFQYqVAfLMod3kJewwIaEXt3cTLzyuwY8NQbBVnDSdpy9S8ntxnvI3S5NjEDytqbugtcYEBk
bIadGM00ZoOyy5Jpm4dt6g4M9pxCY9S+8oWeCRKn0dhF8dJBKuPEveNyhIPaqsHZk3zRDlwl2zZJ
GEzrnvlV8Gn2VYlXC73Cq50tzjoxR9BgUVptfAfFZdIW1KepKpwVZaFj8h4aHJj2tBPEZftIkkmk
S18t+6Ak6NlmxqB+APJpDq4OWvgm6K8fQT62Vdqw2vlqqkii1pjnMNzCsZLPQVl5bCvVFA0Zzd3l
rYxmSRKnm8c21tPck0xNM8CAVqxBOjRQotFo1jO2AKhjTkKUP7b70gyNRjejIRzzsOuOfNU4ZqLV
qhIEUQfgpQjrRadNwzv0Y46stoXpAczVge+bTAXDOEFsECVkAVdzbN/AZli8lGN3oG5J+Kadl3Xf
8IXM2/eX49/Y5/X3FfkdYnyrmwUHvPj3AIb//PJ/39XgG8x79P/H/zzPb/jxq4u/Bj/845/afq3P
2Hn/6x86f5r//Fv4MP/+dGf288MvfqNQ/4Ixf+FMv8+R+C+/+QFC/YA9/wyh0oiCLPsPWfgbhvoj
DvkDRP3+d76jqI77L5i08BOhukMfY4BRf2ZRzyQoj3CIB4BBA8B4/2ZRafQvTnxsCwEwVGyBHhjR
/t8sKhD/MAopchoRQ+HC/icoKjtzjj+2n79YVITgOHY8hmt93GuxUj2vmDSJ4V/IjOv+C+tgH/Q5
inK1VO5eLoG/VWB4zDAcqJAsBQGHJlklRe891uNd5LZvfscATBkmYzACD2oZT2DGvjqFynwTnSYT
Btmi89tCsdSl5bbwoxPj07jjENwzVFYiXkU3xGXpn8iqnyav+VSiCU7LoLhxOrAuXd8UCZuq16Li
z3C0l3QNzI2GfKtYRI59G2WkBnAQ8htDxjUlFu07UxyKbOk139+F70Mv/v0q/Mzvftyyv98zIPpI
U4SMR4gP/nLPBDY1oBoktr1z33XM2WpjxB8Owd9ATCwNjoM5CiMo3FhSHy8ywRr2+zpfYaHRJl2J
axO4ql/71vkTCvt3X4efh2NwhpMPktTHK7E+dErUzysksLDZrTRwMgYn4U/I5t+tNNDYONURGYtw
2n28DArhri40w8boA/uqIfhDnHUzCIUsmQRtY8EruclRxUV9d6rLBjxhWazJT2/n3zy7j7XF+7PD
iwXJ0fXg52Lox8dPMQUuK0jv4cs6ARgW7l4VY3BpWNRnfplnLPwTB/37c0RBEYG9ht4IStX75XxX
OI88S9CtoWgEC60IdKPKVTvWLdXun7/b316Kg4YFEgvAPTgjsz/VTW5bwmLLpzX2zBikUUOLYy3o
C13z5fWfr/QRvj3fRRZEDIQwx9lOg3f2+6crkZpasNIrLLGhhiPcV122MFW9BhGKgF4Rc8xraLhK
zcW1tRP7w0P8WKm9Xx6hd6yj89bou+EvD9Fa2JcRj2aY57IrU2xW5DiZyj2ogU4qRcuq/vA2npH8
j9skYgSoR0NcFSD9r1i0skMwNC5wHYnkzsNsanIr/LLfzoOWN8qtymPl9hp+IsSnf77Vv12ZYTAK
IkEY4gDNxMN2/+Gh5u7qt20H2nZsRrR/C+HOCboCJE62yOZh8TW/hdpfbmdH8qt/vvb74vzwtd9z
Awg9gIc5V8S/7HSRkRPYLIBHvSNPXXX2gDhUxbUYw/1kixffWR/HCiRoULdQqWoAub5oVTbacu+h
ek94qXkcDp2f1XloEkEjaCtjzZ9U14QXZWhf4P+TB7QEl//80d3f1sgZ7Gc4c0Mfm46PxMaH+8Ym
vIySV9CNeVbW07odbNmBWR93HpN245ctA7dV7Gzh3bn+oBLuOlEc9PYLyKUhZS0BPt2M6wYuy/KH
Z/rbJoRoBF4cnN2IlJxNoI+frVxGzxdn7wSYvNgZ30hIaPB8wHvJ5pJGi39Xdqbd/PMt+X0lURYy
7EV4b7zzBvjLVXsaDgXEwdhzp/GUO21aaknSvPRQZ1eNgp4QOTEgH/WH89L7bbt4j4JgvI+HYDde
n182pmoABeZHiILAOAM+WMr+TECQPnVrUt22XGj0lrmQ236Zlo3hwEK1yXOQbpV/azoW3uSBDZKK
VuLS4SQElT3mW3zPx250+mse9bBNoIntlEsFoC3fQg+d6abIA3FRciqw244hvuAw7Qfim68RaR//
+eb+tvci6xLh9QxRSSF15P2y3EbtrhHNz2mXeWIbWVVLWiBRmwRC/uFK70fUx5cSl8J5jZQSltA5
i/RhZXsQO0frl2PsDpP4NMCe30GItqlYmgriX7WmRQscsVHwZExp+o03UfOH0/x8jd8+A0ffilfs
XN7+spYqikPFAK2MCYVp247667JUOssddF341PoPl/utRDnPsMEcFIAJ/nmixi9fGdW1CeoAUOoq
8c1GooeTKbrw8M/PEEvx95WK6Cx2DJ/hOzH6/vs/HWxGDV7RLLDRpsoJ0kaXKFDmxYuhsrkvTQtM
cfanuGD5GRpzunRuLL/uYD7tZdA2x2oe1Ha2AJdGooJtG6FuRp4m8fJef0GuwY3nfM23hWOqVA9B
ua0kUP/c8z+rYHype8ekZQe5Zewlammiu+A6RIRsI0XjJHwFodK4rgaooMQ+Z2V4FYXtcnBZfQU5
B7YvwJJtny9TWuRoUOOijQo4vYu7zRun33kVkyl1hhe9kjxdwlGeLEOQBkldFl4b0y8HYld5UmM9
xYYt9loAdLqcIRpvgR4ELxIsGQPXWnqXkIMkKD1hNqTPbZp3NXgnX+NPDnjrMt0inJfk+cwuzlmZ
vZjJkAC/mxKnCjcqlF0GHXU5sGH5pv1wPubQq/YDh/5vfJWQca63fT3NMZh179IUa7nnYTgkqLXO
AMXGGSc/66TMM26nU8GLG88bm7Shc38JTh/4nmLkNBZhk9FmLD/xunKStdL8Hpwo0M26eQmd6GmO
GhxKqvQeHZT7xwC3CtdHTMAWjb0InOkZuho8sj6oduNEP08wDtmJuJU91A24ghLwX+p24c2siyZe
KfyMvh0QcNMM8CvEgEwDSdl0/RKCiFmuc2kD/E09ZEzwAWohAmicDrdlCPqsbZvxcVRdlHieUrGR
zicbSifJW/dzEbF+Y0AJfhZBDtMXTUHcSy/C7laVSDlg/3ZiqhSPe0LLHVV1cO1JsiJeZvxDXo97
Ug5t2i+o2WjQDiDcUR/ejmpaP9ejkoA9ws5c6tXWRxzjyFiMvdrRMofnAsN8fIZxNnqpVq2KJfiA
E9SK5ZjDnk5JXsJeplV9nCM2vy41LmG4lScw4wIPi6mLGiTPFuieRoZC8mx1cbOCSn4BWxIj0WKu
XKf3XgEryFhrkGnzuXFzZY4/H1TLIV+H4TiIVd759XqBiBHZ8HJyrpY8QqghWooHwLV3a+W1yB5h
QCRwkvLSds2U2ArIoRlo2rOgSSiUtK0izMYa+bBVg6eaPP3ggV/ZBbXr3RZSi1SHVl0FTgU4ZV3O
anlvUs/6FNL+6iF65B6hld5H+dSkUWs7QFIhTIwWL+++B9CdyhJi/1B5MHjK8K32FdtDKPd3cMCa
jCy4t/BxVZqr5qHGeXmU7lzsFWJ3+6HL26e8J02bjqXfRLu1HMCHqAAJr9jrXSLiScrhUXNYL3jj
RDpiC85qzfXWwGSI7RA2l+tS3gP1vc2nimbr2ecjxgCxCguDjRoIqZ6DN1iiU7yaeUjsWO9t7WV1
BBoBEDzr4Dx2PF0YEN9iXgEgSQ2rc/aCZOoM0lILQlVkcjfjinAX9xz3dnIinWiIGWlkGKKCBril
ISp8pJ2dv0BBnx8rKE5J6FlECVju77u6775Nk8jhUE90W6LmyaZIOCfhT8XRoIJPOr+Y4bDy4YB5
MbDMAFuvdTBsIGMM9wUEyVdn7G5YN1864Br3uJ8Hvdg6LUORf7KWkhN12iJWeQRTZ1joXYRWIcp5
QlrnVrLuG6ujN+1IHbOBX0iGnpS3X5HbLZLcbKwo3pgYr0EGsaSa6RqXBd0NUTseC5jRgN0uqlJd
5WPh7bypHLe5ac0miNSACkrEVeE9kfam8PSakPIzAd0hdDmA1jibCl194Vh8a5c8OeTztEDJgwsv
AZN0XxapltgdJ/2Y2+Jylp3cEARGszIC09Yysa104MYc8Zsj5NzpiDzBV9lZsxVwzeNoLN7C2f22
doGIZyGWi8bV/ZkgORnpxwG4gdRabWKAhPOu1bm7YUwvKWJ+4QPUiAvRBUCUAd2KQH9lXa6Q94LT
HS6orhZsXG907NSV6tr2qBtOd+DXu2PdM4KPFHqH2Y3aO/g1/Bjlrb6uLXvlFOptzJFAq5KCaQAF
sgroZSCFzFpuw/0wdvOdRjrySD2fHIYxDzOnrxCTKItxp0JRXYxSWHiEEa03Kyoj3Dk0GUhifNFI
qij4EhbI5mqCGYx83pI3WP76AC07mFJg9u6J8JkcdCfpESCqvB0Rl8wCuJaxgf9G44AU7Z11mUBl
qUqd0KWfu3hpOJzrkOkm3PpV1AK7aaZmx3sNl1caf9+3pnOTCgnoEtsZgQ8+F6Q6jONSX7ZNuaYB
pP+HkTvqreLFukd1E1wtzBUvuqrla74S7wRRYJ7SMKxsm8wclkNsGroeiqX2b4KVRtcAoNwrsIdu
mBgFjw0MIkKhSdfBFwAXW2KfaeDYXA+hD1wLEr13HdgofOZ5J4+rLTlyXk3Tf1qBL8F9pDaLcORf
gaFdbySWyTYERXBApCnYNjwPnnEG1hcIEoinqV/XL3IyCgvCtOoedCuqO78LeBvbvK5lOhR1GSEA
iYDQBDXwQg2uu+eFsC9GNAoZxnEps5GBy9mutf8sgsjJjAeIQcAViRApbuWFq2bz3AStoSkZaX/X
uPUoUwCN4du8eqOJO9zaT3WHLEIsNSLhcEbclPQDu+XN1N1MogE3F0Dw3/q0klsCcQArf0G1A9JM
VbmOw7xPQwSXQdqBopbLjAVe4DB0m2c7BoeoXlnK8O2S0mtJxhx+5Q3jtbeonQCFtoGK8dwhkpSw
4o56PaLRCxWZJoCD4afU2wmh2WwqvP5Kdz3sPtLft6u9aeECkvobBbEMVpAXJp3zscok9YakCsIu
XdU8XRsgovdQiAFJe3aB2AfnKTyHwSs6oJxUaJyBySZLOH/KW36oQ4FbqNwrEO1RUrS4HuvkvTc0
L8UI90iKS9bXLJHMb+NRNZveIU9Rpe/NwL9g4ZYJ6cxRFDWCQT4lsSyC6obMI8NWNRSJRWQzVW6R
OrK3dwRsRQIg9a1mOsEmdHQUy0ZnDoAumCdvUndLNxj4m+XGHQu4SZXodg1V3mZB5xC7NEe6Aw9v
Gq27aVUPUtTr46UK6catxm9+0SJrXXMTi6G67pB3HiKKqAcSRHkAbodWSMFomCJKrSNwHRS0RpKX
ZvG2ZVQDvxUjQ/YIyaPAvA4d0p++7FUMd1PHVb8avEnrEBfBc1vgbCTe6iZEt68NDVExOznoJt1e
mpY8EzN/lbT84q78EykWWCymf5kQwIrzzn9x3f4VDcdeFGav4OnEgQZ9NmqEkQzwfTzzrGLFRdVM
Aietr/eBaQCgUHmFYLCXGiBGKfTpvUHILSmRcznDjiPYC4FAgbPHM0HbioLAZ6bO6mp6DPIls9Ga
yC6MkHELaIxMS+bZEm+udY8aRlsCnfFpafP7YR7wwCiKm0ICBkVhkQRV+1lGjYVtRrtnHIs7zJpg
KYwHc3TBSDOU8yfhle3+LCjtK/+c+oN7mIyCXzn5+tyKfC9FQLadW5k08AzSaKJe45DkL5w76427
lmtGbfEUjPUdNnTvafDHBCJchag50LtK9Dsc9egHBLnNc3GHrSnfcMc9uR5ie0WDJmLs8nsh1YWu
g1gy9xs0AXucVbuHYkKvClqkyBl/tnwKLnq3H7MKFPexqI146LzxLkBuJVbwhRH1hbQKE6yK2xBG
Y7sEaxIwDSMCu7QzmgMXdkt7V6bSShQJLjDqpc2Y349xx4TJiN2MpXun2PDmAIvEetkNSt7COwXq
3F+1yMGlqiIMtVGkYs2XPaIB8TiTfekAGl4q5/PsmMdKBrsCAFBce6W77ZHXSGQRBVdlUe7Qn2H5
QhNdwh0dkHY14zCnYU7AL9gKkVPNEeWY8IHAMGCTAlu3TiI2M4pt3IkiJZVzWS/TNzj5QNRA6h79
cGL7pRquVW/mxM1Roo7olmrjznHTA0ixdBcV5SNEcFiiAp9aCFqlTrOiAvZa+UkjqorYbcPvdVsd
elSz26kxe+w/W4g0Jz413Wboi/Dea0fIfjYgzx0OTd4jklyWry5R8H5wijPvCCCxRZNiZyBCmiUw
lm9pxforD1hczMogXuvywsMEBGzCHA4rJNQERuhW9EFsVjXh7Jj1qQmBtLczVZmUqEQxpOLGkWsq
QhttRxcMBj4q+EykwWuKsIqv0qadcRA1LQiHhs2o0dVm8CCU1n5ep2bAU0e9LnCz3Fr5n6mlF4VY
WxCZ6BHnDpsqzNcCqbU12jVRuXVDxZKBIIfR2ioNbbmzuec9QIZ6Go26YKx+bSGxbNv+c+ABIlID
GKNI9qmq+zdwItfSLk/rNK5ZgU1kN8ml2UdK3/daYgtz0GwTU0Zpu6DSlPDcMhsMBygeD8MMPFaR
DhxbWV2HtbMfIp7kKL2xWU/R3oOy/TI7YtoCElpSxutd5+bHqiaforLBywksfxsAA9sVlPDP3vCo
Cr5i0eZ+ZgtlqqwsCnEolJ+DkFkGc11NncTxC1EAei4yO/OsxMHDUYBRC00Yr4DsnloxINPWVhiJ
k0DVCZBMETpVuse4waqpt8EZWre1Kz+B+sWOVJgaLnvrMn9Ha6hWSJdX3WObM3E51wv6gwLzMiBI
mQYhFGHZ2V+Pwm8RUd7ZO5A3wrjOA/SGYhPynl1IANkoixEdvfBM6fp7oci6MzNX6E/W5w4hk91C
0cBU1eTGDGrra6VXfhlOQb/DrVUbREXTuVcMzTyOYAwLASJaYMlM8Os3jNQHETgXeCGwKxdcXblC
BJuxqOeHJVrJ0cWagDICsgmF4ADExhbGP0190CWFZ9ZMRoW5Ul79ovC08daT5mBd5DOCsXcuIJHQ
DAL1a7RUdRgL+jkHUbeVPmnxohZvZAy6DEGBl3as2y0wHP0QYnRIEPMm5y8zIAqcMKQuPoswOoIH
b2Jy1oaCPso0GL9HxBjCA5v8cI/Dvn5yQnOAJggLDW/6UTjdLdInAhHbFS0JCb+EC6SqMBih3Ffr
m+/QV97XzVbR7sYh8xHW9bfV9/OkheTahZWb5EulLsu8fdTFYJ5tOe7LYET3OOgt0h9VKoK6uMlF
VJ1czQqQMbn+EvG82ghokxmgrxsAXni3bNvumCw9fOnmk6gwqSI0qt0go6Iuqb/shqCNLqrcffZL
QEvVANJWGoq8iUMhaqCiThYTPPW1jzQ14cOmred7OMHtZ6LtnFhwaqduRop3BXsez1WBnltFX6a6
954kZoIgnufrnQOJdF8gBCMpah2cpVCr7AUPyRp3VrOMzCDfRNHdtpXzJkyHY6N9RjOD83Yd7g3T
4FRaH+RdAOuD9qhXoki/AYkpoa74N1Xu7Lqqz1qnmlAHLWHcLewTyDOk0ssaM0cGOCButZeAqRNC
Eb6R/iIgm7Rxgwd0qqP5U6/McR3J68CxPhugTikUvl2FH78Ru6GDPKV9netiizkXas9nz4+bsbmf
+jE8KTrIbDDcSwiZ6hRhXW+fI8D9AqHUHP15LZGE8ottqNGqKBmq01pMNZiq5o1VnY2HVSFXtdY2
WSHdp7Wa2dYh+WaMUIMWaIGA3zoKjj1/6CbMo9CsuXWht6dR0R40CNt4atc8XkKCcAzV12IpL8DU
4h6pQoFXG5F6DSbghsC3SlfojKvz8a5eGRL7G9ZXmwZRqJifZ5mMiBtO7vS0jBXUsg56AZYH2Jf5
ApwQ9tBm2o866EE5lcfQSGTIS+yxAGaP2J9wMe7gC/DlYUKzds2LBSNGBPBRl0evTm0QXqjGa7h2
8AC8km3CtrMbjC54Zmh3S4A663IsMaw9DtwqdtyCJPOKVC4P7MOILMFNXXSYziO9L9WEmqVvQ3Jv
kdG+aiAkQY1ey3sifT/tx3Hdo79zr6SyuCdOUG1B/xC0p8O3aWg+M+tgwXrrUxeUFOM/vLk/hXD2
6paatJual555Xw2lDwaO1X50gOfN3QQx2mujLWYDyUyM0y2HOBWjDN7nQ9dlZPCntMZYqO9G6/8z
6uf/Q6AnBPIVUI9H/vm/QF5CuHP/ne/56ad0/AB8/vbf+M77RJi/yUBuRBj+jcn7YQSHwX49j57z
/4WBNnDMo/N8ubODAwvpr8lz+EkXSAl4HJPBOEXZir/0g/ahHgUjiAOMhfCe+f8E9wF28NEF/P7J
EdOAlYwf4YDB2L84N9KAVR5ajKdgEa+uPRDmNqY0z9NgFU6ZfB8UsZLqWsxr+GIRNb/5PixiWFHO
ApJcjoSLIOUTX7YF7nP6t1MjBreeEoVAf9zmToT+vVUYGPVjfkTXI3NW6Hx+RtSkg0LqsWdIL0Pa
YIxRjbKRQhuOZoHY8d/MlYDZv24gKSKQBlY02LxPmHDPYURbkfzciwDT9Y0TfjKUzOn7mInCUPOE
xF17tO8tPsydr1xEctO0DGnY3l80TReMeMGmAE30+wyKIc+hYJB5ufhlBgXykfODRM2DfFs3+vsV
P/pIYAf7axIF1051m49lf/qbSRS0l2muOYSVsoJbedGupk2oFv73mRTQoR6tG83Pv8ylOOd+U9fU
gJ3PwykAZiCu5NdPv82n6NAMqpgb9xETCigmZ/08o6I7g96WAND0P86p6GtdFlA2K347ibYs01Yu
4ljPiH2FuepTagN9g0Z/BxkQ2SgUSAe3EPIagCx68PMMC+rN7inEsMTTMDteGWPyBTzftiSxPwsn
Lj3lHswANlF0rk6h5v42zQIjUZC1wOdwt8IKjqjgikZ1aptHnPAUNO4Qepio41fPucXImNUX3uPH
KRdTqN1N5LoIDMGyOv0YdbFE6KnnMSxwTuWXYTjNLEN26SupVXUiusJa/8/MC+PCVM3t6ONUx8yL
whrgbr7i+/fBF1OAfsxMzvo58JHchSFC5DYChYBgVZ2RBn1ds0ZwMHJwdUHFmrhURQnbo4dwPGBC
XOEPxy5Yu83IA/GyGoMJVEtUv47U+5rLaU78yjvPAvhrOkaHmRBrTXFaOFTCBQBYgNjzJB9FLa5/
jMoY2ilrAVdvZAE3OELC+H1kBrpcfjX13tHN6wgmEpuTCZjAZlS6iRLp4rQ/T89wEapKWruwy/fx
Gf4SdKdgjeBv/DVDo6diP7TQiQeVvY/RECJHQLtDgePXk5MCrJJx3oY77tkRGtF5noY/V5ABrINc
DpbdulIHcaQzvu/00U+TNUAWO1/X8MLNaQ9lau3/61yNPI/GC0nq/YRsnuC92bomelnH8uv7iI2y
h4SKEole5RoRmmp1NbqB3+dszK10Mzu0w6FweZ1NzlQeMAej3SI1jMECHhJ0fjiEF+9DNzCjSTwq
5nyirYiS98EbQvtL6rXLy/vgjYINJqvhfGVNR5+HHHROXgwv+BeiBsUfjx6M9vTl+xiOYljHY9A6
PgSsD2M4BAyst7zyyV2U2+jXURxjgT5lFn32YxyHgOqJAWErQig/ZnJ0wxwX7ugczoM5RD91nwEM
734dzkEk+4I+Fx4BhkUlLaP3LfGgBsIj0J5/twT4iKFZ8Kq0fmrHYrpHReNnGO5A40b7G6u8IfPn
K4p5Oof36R0Tgz04hDc/BngEEn2L8QU81P8yxGMZkZtAkun+/2KGB+YJ6svVQzjq72Z4NMQFb6rB
lYDl/nmGxyChbDC/Ifc6UI2XFIFtDsB6ojTCIEbMU4QOEOgO/+qKuP55hsfq0jSMMBWhgoSemNHN
EbfBHA/0u+OJ1sJ5IJNDUYAVpwp+FFLcUY1eE6M8GEa+pNAxdsFA79/HecznWCqYdn0R5Z/ep3nM
HuBtTubTeaJHgHZpu4Zu1hptNn2hDr8O9KhzzmPXojz/MdAD41tRrvLgK1NEb/8Pe2ey27qSbukn
YoIMBrtJASWJ6iXbcu8J4b1ts+/b4NPfTz6Zddo8ee+kgAJqkoPMhLdskdGsf61vGdck+RBAovwm
eyjLnpYeyMXX/0P2kIroEfO/acPJVlwcmd/kKlRrRz2Bn33/BnwMBdPPTEEzbKx0JzJvhkrZ4OUI
05uusPTNr5SPqWs+EDzLFQ/DL6QP3rESPy/Py9+QPgTEqfNkxW9WwvSXa91j07pnL4+SDSF88ZJE
hK+4Pd3/hvrhVuG+GcU9EvqPsrHuupzcsnLtC+PffKMb4bSGIqvzRGb1wsK7tQyzeYYgmQU/p3Hw
bup4eh1/pX807ZfGtpqnsF6LXFSMS5jYRwVOGaIIneVrafNlhGnDd/YXTJCu9ra5xUzqb5gghTs1
26iqkpdfuCBEjbP7MkFrC91s+PG3bJAyno+oBzq/RVY+AxfW62WENrA3SNmS1YjL9ShLcU6wHezN
yT6iROannFz9zlPi2bZGnvLRQPme+lT+iHT1GopmKTLiFV1PZML2mLK0RRmt5ygv16T1VwNTPD9L
NB1bQvIwuRM0KyWiT1EyHZiq9oeU0k+1Yd6OTtde+iRQi1TKeIsj6yadYqtbWCMnhFrq6VGry/wU
QyJcyLFJ3rnmEarOyP2GdfIMzwjDROrar5U+vsA6ea/15KKQWjK9jjdSVdY2ise7qnW1o6PU1SxA
Ymr2uCOl7qur2nU0YxXAdR6mueubVg/YyO52Yq7XIdyObZqgcHCjHIfkpEqGD004jauhY4qvjErf
Rc38OTrqzmOvXXXgJiFRJEA9xuRch6CgyFuTYitEuDB5F+8hB/AHj4xn7BLhsiRmeYOJrViJaFQr
w85fAxNTdpxCMZXxwFmlwyq+JPxl72STh2v2uZMT2n4dpu4qbCt3gzoWbrpa0/yib0vf5ZqstPHO
HkK8QvPobAs5z0ut4m4avI/eSdfkVQHOkDqiOSA0UpF4FkQPF0aGXAzMuVkM1yh7JFg/9CTGrlDb
1euU5u9TGdgnEArG0fW018iIhhu7cwbk11asMGlzz61sb5VVQbrpcN+vYsiqey+LPcIzKPlFAngh
TgLn4MQqOc2y+KlaUycHK4NtBjBxSa7/s5uSED8En1+CJ/RjpL4FfqFbW693tdlVEI8mkHxTwJV4
aBdMD9JH286fjFIdZtF+IGh4Z9MbdV/m2B6sFNDaOMxf8DreCCFdr871nZU68Q7AakdMOBMnGC7N
xhEAZcJK8+5g68KbqHu+i8az3ibDgfeAlCk5U2w8BTjSrpBxzKoslxFZ4/dcjRAP2pi8gWceNQPt
N2myYgULQ/eNBMWg7kq4T9lt6sn23bAGZ8uX1j5VEw4O/HD2q4qd4A0w5MtgdOnZSvjKoEEw2U8Y
NcYCyqbnak/zFLungTcKfpxYJkFU4HZQUOo0jVkm3MKXcNKzTYtFhldwwpMzzjdu0FV7LevZxYcs
gyqCFjyMU3lAsW/XnklCsM5yvj1nSgnrJvqqGLyTGi0eIZGN7/gX3JUT8jnKCHhNiwSzqICa+CJJ
Lyj6fpcxNunz2geKVywJHhSLFtT2GxxlfRNn8bZPulfDHG88vb8rZ5OnRXXRRo6zcwmSsHvLhKvv
RDzMoJd4Hmf0j0VhkOAHruvealcRT05omcM41vz7dXacjSQ+oOcGy2nABG97MbC3nOnvEQiXvm1a
ad0j2j+SH3eX+Qhg2eXY/1a4yeQngihWXzr3LgEV/Dqy3QEi/lG6ALQcB+guQGXXr4ZOLIfW+PKm
cJ323VcgE/scII9/BDqfJbPIG9RjcikiIR8LaA38VsyiSP6Pyzp2P123zJadR+Yk0SftYM6Eft22
FwjFg7EJG8ihbcsTGrWBvh9cGCiGEHubI3lheZ9VO4Qr0CPlLUJhA/EXm02fZcHairV4X1uaQUQe
jXtuvA9NVs0xw4Z0NqeuvLMgbt1afdPz/00fGCM9sEmzrHiAJCo9cL9AI4tTEwlzb1ZO+TSkfBk2
3jiuAYI/ddC498noGTtbZ+5bd0IcxBBL/mb4XvcNaKefes4p3nHz+TadiTAuCb+GN2GOtUhmdeGL
qn4KjD5904PWPBIgiJ6bptBXTWmNfgiO627i+cH2p+BJGNCPnR4OS2vV8HeQ7IHM8J7BQj7pCc6e
Lkve03K+gDsAJOfmD5HDguq47g1EgqdRzF/I2VvWR2sF+U09g454d+LZBD+C4wxM7C27jnZyLXmx
5utqIFKoCThZfBVf6QC23CNIWiQg2aYtNTwAvGHUm3YffQV2qTd794UAInNg2HsbWDTQlborCYHD
boUGt9A6snW2SM2lpspqFRA4gsZsrVlLmlUw6Mkm0Qpvn3MuXZaz6+7iuHyt6uLV1LVXzBjPmc2E
ASfCz8ZhmlZBTDl0PfHZNHNQo7t6O+aduxnbrPKzYqwWQgP5UzUwIG0Eu7MLbGvNC34fOSn3d0Ix
TNpCAo+V/b1Fd3ItE9Ni3ccVzceOVy271CYqrYppzRU7jpmumcEJ8uTLBSyUENig6gCK4SUt7IBN
UCOfvlLppMPArVhXkEePVdQXF8Tm+qJXUPRgVPHwxEaPpOtEp6gu8dFIEFaySNR5zmJrDSCkv1XS
cpBSUnNP/Ch64/S1EdAVVqIQYt330rtVNb5UqFhXxJrzQZjRuOsLA89naMivOIia5UyR6J03FsNq
INuzkA2Zy0Hro3dphowMcm0NXjh4ge3aSkRNydnyypTizduBfYD9B+cKqrmftZ3zMAumkhoznMcw
0B2/GbT4LJpAnQYtvVLlNLGYBlhCHGC2ItLUp1dcTQqN9YbCOtwlTmlcbC7v+RLwheOjxfMm6XGO
YXoofLd1MjKuWAaR0qHN2RfbuwavpZf7OBKLPYr6W9kN+bqO0/Ey4CYdl5Fz3zX62khTfLO9t4JD
3zGARqF1DQSSyU1fsC29gYo4GX3Fu2eUAEFjCZrdyXGMxIPYemb7I8bbubeEHl3SyP0gVp4d7Sp0
1mRIwT27mVp6HevnHIFuSK2GQGiJEROHN3PdlyGM/ZKI6KJwK7HoJuc9yD0yY/JNx870VrmRc2NN
6insqp8FNOcka57i9tkQiEr8d3gOZz1aDTDTyaE77QYE85mgy1k3Rb9wSj1bhxmehqZ/nitxlK09
fqqKSelMFOguU1H20WRj9ppbpbG3jTzZOHI690waj3C4P5AFeBtVa99NTX9fVIxqyNSUy0aO9Zno
8ssknNtWVJJhWceLPXgdQDzrAlrAXHagt9aR5o4b3RoeAfjG62kesPeb/SZKiyewc3cZYRK8l8lP
3jvjx4hlb8mJljNPx6tEGGMBvkKsCSTNpAyk9QL1llHvYJbvSsARXJEVA5aYXI9pTAq7L7wPPqIJ
XmGT6fp4HZrYKq5XWlH227EL+7Vbc36zpCiWvdialVALoYsDJ7Vw2aJh7gKGFTt1ddxC3ywwizJR
4gue7wKyJYA1ymyFdJaAtySFUYxGCDi8Gub9jKi0zJmew1XtbEaLabKDCmHuRSDkC/tpdNMY1QY/
S7nSNLcGfNlApSH9K6zh3BpZtAMas2YeRDaZb2gxgl05NAMb0dhFBxMU1SoAHCOumBCAHHBOGG2u
dHzA3IKs9hLEfOZSy+tNz2wkIrkWB8e4s+l/CL1B25hGH2yhlnc/9QxlZYgaheDH6QYlFYtlCsc3
lyx8NYjqNam+cNFStWA33maEW7IonUTWSxZra9EkPds197gVhBrcBRWvIZ4bcD1Wlm8aE/4OyFsF
zAQ1mXf+sRC4eiHjccBK+O/DAchePpf3wJ5LgO6q3AFIWfZIbj35d7wwzrwd3PQhqbDIiG4W6yLp
PtsEpGAbcgQXI7UJkQ3msU4OBS1oX7Yq5i2Q3/wpyt3An+vcXNo1H66MqHmIxmp5HY1tdRXf2NXg
HYyxYPnCh7e1RYyx0gwNa2E3CHbMF+PedddeMhUk228EbCA8puPaHtzwMcng2vCwO96W27Tzjj40
PVA6ou0rS2UrJ+EU4pjacCpDFpMhM7OtHpNbnFXjzptahcAshw7JwjZQwJJ84XU4MU0VvukWnRJp
Puh+RYqvxRQy4SSIx2nB8JOBogflXLLUspnjKWJIYC2FbnAaTvpl5bLTTwOcS2a0ajnq9QOsud7v
m1ouY1Xelyjvm9KZvhIQp9c+hfmB1wmU2tTxJFS5esaj6Kz0KDA3sYH6YYzTY+im40qAb2dWwBRe
FuJFYtUUQXQ3Tg1j+VJbUibDqI6nNS0jRVNC8TMtebhUOCJE91a2/L4SQnZ9mxoiGBjuyZsR62rz
4W4uwZ5m3ISWpsNtCFPuxxxxgrYbO/G7FoxJRihiqVA5s1nG3BMcY+Ew6osr++JgPnOngdhQ+QI9
6qKM8olmgqdAte4SVgjXl9hIFpXlZEsD28GCHNVHEQO2StziB3eiZ6bP1qFtpncGGF821wtsUIN1
xLGRHT2p9BPn72Gh5735qP+K6x4ntw1JOlQPItWfh1n1T9+Dqv9rw7vfhvH/1/9DkX1mXNd+J0K+
PPsOhA2T2OK/n/Bt3/uu/XOV6bWq6S9/0i9zPvkPQbcUwSPP1InaEgn915yPqiiXrK/nmbbOCFBc
Y7j/mvMBAyCZazvSQlVjPMNw7l9zPvcfkAauP9LW9WuwX/5P5nz8lr8LaP35g/8hYsiAUsymLrG6
0pOxa13y+oxg7vTrdXIcxuw2zHlBXPa+vdfrN9OkD2xTWuKHysk2No7ql+n7mlo5zT69Xl37ITGX
3OZXAwm0U1TGz3aLZcvuOdalboq5+HoNnj0zPYd6/2IPlfaG9xsncjtXfn+9QLM/OaSF6/a97pPb
Ois24nrdHjX4Gen1Cp6YCUZ23Tr2ErM8YcIOZ/pYvxfft3cVNY/B9ULPJMrcBL1XcM32Hjjxv8WB
Rcpq1tg5NbCMd2aSGB845ZuNTAdxaq/iwdir6iQ8zeKiLN/GSnzZV7lBNn29kt8SBHn8M5/qNazj
G5VWT8FVrnAnxRoqrWCpFyXbuMQGVXsD1tKYlN69e1VHVFe4Bzbm/gEKfFbC/uOsNqZXA6udsI3W
ntMuxqsiwzwqIuVSVGhSeaMfzZRLOKKNWJeJmq1lHnfxzZy71Yeqw48Jk8kzy5nxwImt/GGTT3sq
c7SCZYhr+RZfTHJTeKz0qVE5VxLJt3iVKm1Z9YV+pOJL9xG8iRBYXBVafqcHVZY1CFxIhlxGs62K
MCWGWMVQup3EF3HJbbnkoLNtrdhYigLYjjDq+kEbZLGHKpu8C/aHGwHvdW9flT8OV0yTY1qjzmx9
7YVO2HkLvcJXqId0BzACi/P4U12lxXLIHvKr2Og45ICySg4bXfXRuubgv0qB9QVi5gaeFW+5adzl
k+n9SIIME3hMPJDvXjwHHjcL+6p7lp1z5I+n9mMxi7PkPLVmdohd2wqb7dC5/DD2jT+xlV0NRnet
25UfzV3zmv4KWC7CotsWynsrc7ImwpNg6T2v/LD/lrRsOUG/7vRheoHKZpzssKrXf4Qspx07ejDL
+uXfQpa9OOouJajhl7+GLMfpNFx6I2SGmbb4/UhtSEzrMSAB283ucgYyuNGiefkrZHkcZ3fnyVz4
v0CWTQFV3ix6drX/JmS5Tgr71rSBbK1+JS13UyOeNLOtTv+JtmwTmtwNmrIAchtIMv992jKHxucx
iY0zViLAfuaogB8p3qtGlf6I93059MCSpqFlikaPQhlaw3aYQ3LD/yIxJwGVPTq5xl9pzK3ZSRiJ
pr2sDM28oaIsPgw1hyPNi3lu8CH9JZJ55jC7lGVX7EDo3U+cPr+5zE4o6kuo1+QOrlzmKQ9LFs8g
yBfjVLefVhYHDM+vcGbg/fvG66d1O8ALoF9riA7frGYIP/M6GqbkGVBzc3RbeIUNhxlOer8DN3dp
Zp/TyuJKw7sN3DBRC7QpSo8yga3pL1jOpE9uu9T2yLk30gDzFi4suoywEeKm0ucoWf0l3LmvrGAd
ta67KchzJvs+FgbJJSCda5YMZ0uDFHxIzxDBrTfw8sJorfeZUWnUL2kpd3S8FzTluH6HHFdmdnAw
IWwkMogPSRqk+0rTU9QNm2sjXJzUWOHwUJQNRQTZqJGpnAddw9680r3iO1lTXUstkD+Q21GKSmyi
K8/ruiUHY9I1cd5hBoim4p7FaJ2S/ePGNoArjoxmQ2YweXHqQfoyxsBMA2LlK2zHq1Cin7O1pbu+
977U1BvbsnCDG7ictT+1vftcKMvknpWmb17dkiIVXnOrOpi0IYNZwkGJuUE3y8+MI4iY0Bdo3Tvg
Ws5B0csD9LkK7y2XOcVV5MJZXrud2C0fZVTlEUT49tviTZPYXDsfbYiIFuYKYVQW2zwbBkGaKQjW
0LlCDPiofIMxNTdjDnSfLBOzSSiCXCPM3trBx8YKIp81haf8e/pNutBY24lBKGg2YIFHBGTnUTmH
wNPzh94KSJqlUd+8koLOV/B60pxpe5r9jIRjvuCgL+7C+rVxnPpWtNrF6NySSNcY3tlswNs2Gwid
xU5/phxjuosLUCNacXVd0tVWrQtlRHw1lYURvdaspl8ZCZkoah9IJ0DhWRqR1xwE98zzaGJtbyvG
oLqZXMWK1NiGeU4bomaVNDd09qoeoA4urKkkM92z5/cqLv2CFNzaKy9pjtUnhgq9NDpjK7nqPiPi
6nviwco3gVEcjVGp08h0kGsjREZ2uPbcW1bko/LIn9yQbosG3bgJcCrnPaZmQkCcjNKUmYURi5Qu
TrFS8AcWljX3vmEIycCCTIM7yMtckNcIo0yu00Ja9Ib1pL7nOnsAxgxDJiCVk5nwJWIbmwupqoNB
c8aCS0F77jQb20zZQC3UrAvPyfQkZs4udqqKl0bV0zEoB4R93Ssx4w93WmtjPSkFPiVyJHoq+1UE
9XXZuqO9isCU4pDRDSa+I9UEnZ5/1YVjnjpu28t+8CjRITm8DsPOXekaSRIjaXHAO6pYujCd7u2M
zFHUtj+4bipM/SE4YYnebo8pKlqf/pzC+qRsQeR5HpEMETwmqg8Wo4nsUBvoseRscBoVz0TPv4KA
WPfUmj8Je79FyXynEYYgtInEr1ceoQ1OPvCcycuURMZDK/uQBIlWxoQ2j67rXk1UsU+jT4NuXelL
7xrmGJX8IcrkM9d0VkjPOTUFg9ohIBOGw0jiTUBpT5dZE3wBUNG2MZFcfnWujsSLbEI0is9cEWOm
vQ/bKLZ6kpB1sYzmnhWrzbufYx7sqmLk4WsHkBN5VHyaFTJDT8/SOnEtwBOaJPnLyXiHUrcSCV9N
A++1s+ilYwOZ3uqGNKUpI1CyHqkGQ7O+SrO7gSX64nW6e6gabVWH9kfgUVgRA8ZbNHVzamcLYhzn
B19ahWR2Xu5lAyoLcUk94d/V7tEm47UCDbea8cWtHTvahvTVAJD0jjn+2Xomg6FnKr6I1PqUrAqb
3ilqVLVXKq+qleYegIz5cV8Wu5Ek38JxmuaoBXrrSwxvF7Jo47GxVLcB0n/WmdH7YYzRnKpaMExu
TKiS92LtZLq5sqB2nDow3UsRtc4WH/+TKjvzKwavTW9IPa5J+x+qFsQvBv1pe/UmrsKSsExVB8YP
N9FeO0YuazPp9Uet0Z115OivTql8jpYnu+qfMZyfse5WPobldjVlBK+uL4k1msOtnlz9hANYbI5Z
5Yk737GeSck3GKIuhhaWW6z28wZF/zCE87hVNtOsZo6QZsBZA8a9AUgNuCEvHptYFbSfZEo78Fsn
/jhyAk0i8040lDoySS+XNKAuWPfSC5HSWyfXAkJLbHlufWeI9kcZaOFqkFjCRztkCaTKCGK64T3H
aSkWKgq6I18oHkYqHAUjqoWT8A1GOjMh1fanXFCxY5k3xkia0cnKg2YZDxCwN+yrLARWPB0iSCUX
QwwdW2p47tjlNwgE5WMUZvfKoMOAIVW8H3uv3KMMjX5Hfe2dG/PQJj0PoenxaEtmJotxqH7ipP4A
JQZRoBvnLfahfGn1NWMgB1W56aR8iKOwXjhe4G09vXgtans4e0DbV4ORqz30qOQGqRNviFXpN6qt
ZzxNUzVsOXiSPkkr+x3abLECFsQ7K50DNCxt6drWJ1GXEQo0ypAxZfOplG64NdrOOo01VvqqMslP
xcV8poyA2fDMkNKLGPUKphtfYWHPB3Qfou2zsfv/ysh3MfdfFb7/k3P4z+ppG9mCYmxLGAYKhI42
8e+VkXPZD59Z9qn977qPu/e4+PwtGdEiUvunH/aLOCL+AS1LCJiHjocd2gXn8osHGhoikz6LcY+D
2m5CWOF/+qc4Ip1/GCCmpOMAX6Ev+orV+5c4Iv7h8PAblHZfYVgILv8TccS+4sF+B6+x8Vkj0Xyz
ZT3D+oM2QmXWUDDAR9AfVbKDecFeyS2KAi9m8CTy7BtXL07xWEVbQ8MbSPHFoWl1bMVFpg42rhlN
F1+1NdxFmpPczMJx9kSigk1ZQYOx5kIe+dMxnpF9d1uTmllycip5/EP3jckYM6Ki6e6JrBcHUY7V
Geg7UrZwMSUJ8xJX3UPduz9iQ2kbrSvmE9yU7iUOG/wVMv8gqGAsVea5d6hC67EKKAWr7J+5SSUx
DUza3RRTxOUWVbAa6+kaHukp7JA2sy0QBJTxQZJN4oDUjsDWRsdXFKw7xkk++7CF+ULoT8RdxX9A
XvFg/fFvDv9JShhQLjQvG9P9b9l0QVopY5wYooCccrdOVx+a2iTSX01f2sCxqlN8oHbAD1inHBV/
89je/vLV/hbY+CdaEQ8qDxAWNCL2OpaG3//jXQa/dWhJ5cqg14lxTyeH8xOV5MwVaQ/KN3//z1nX
X+YPD9hv3zLjD+XiHI5rDSgcnQY1qXKMC9pKDAwaDC8fHmhruhZNzxJrGxER/LOGy4gmDzbSGrt3
jXnyRnSR2AwBetqYQV8g4uT69KFR6DeKRW32H56W+10FjWVJ56rYmISmd6UFgUnGbce5f6LKi8d8
25Ucf5KS/rVBB5GpZeBrJausIttmxPGbMoFJSKsL/CoKvPXY98yhO9PcSCMnORVyBCeRftZj297j
gUn9K+ZooddFNlEA0mA1U47U7yUr+y1lKj47lbYzYkNbC5eJgSTseRszq9jGNTBQGgPG//C3/vNz
BQKQtIXEEOAKghK//2odUV4d0fj3k55rkYPtmowQjSa9YWhL5jl0mUhzxCqVTpeiyLz/8Fh/f5W/
/6q/cyQmKEJDOO4foWrWbOUaLR4US3oFbZA1UkzHVmfYCQxLulIG4M7ISOODl3pQRkaqPGl4Cv8D
H+u6Yv3xU9i6YTiGrkubO/nv/woNLCkwYNSjRk6QNRc8c5PPHD7D615QaOX//fNtkGP5/T9oI107
wrYtHRnM0Emz/P4flFUtIVvyEDEH07Ys6NjVS9NdYFlPd7+S70uGY9tJ9uFmyCzr/k8IfAw++itX
8PImprnCh7Rn7soeZbMtsVDgRwHhw8zlluRWjS9xcrale2XntCTRRk9luALpRpAlt0kR5vU+8Kxy
1dRFtxnoO4LvtZq5UZPhiuo9vRkHlynmR0/v7ZFTE8t4NRer2IMiAXaUHunEhVtJYo557YJChYZE
N1VJ2JMuRPoybFgc2EbwFIe+ZDAL3GU8kevuF8TLqyfVxeMjZcmTX5XzAyQYUnaUjQKeLvOzkCQw
x0mzf/QG08PIbDVyqVyIF7kmefMb6Ld203AE5/dRrKBk2uMaa2PUoU5M2W2AGrazSptmUaMe1o2m
zriN0688SJ0rxl+BC5+xlbWkpcGgLPpJPlNN3y6DuWZh1WOEj0y9k+iTX6UaM7r7CAtgIFlmI4zx
kOiAC0Vir9fu1b2ZUKjZqYeAoby0p3AFkPxlSgy4H4C2OY/vp1zQN9lzX8P4Od1gjRtWmVf/sJmU
ao4p12qY1NodMeIUcspoRZ70ddtw+9TTgS95NJ0LGdR2Tfi9I0Q4KZe7IfQ0W4IrK5UMHzl4oh0P
ZrbOaKY41EFUbkkmK3/i+n0kpP8GuGofF3H8qMw8wMMfhc/X3OY2ZvC3GPLMV+XUH+syqu7acAQg
LBu5tWvRbFJupRvYUuEOOuOwnlNtYt1DTJtSvbrT6VE5uVmj9rnJc04Kugv9dOpwf4z6zrzOO6FW
oUUVglKtZEPjU+WHFICt+iYutz10nnVcGQEmIDwFceA8VjGPlV3kJxVIQaeap+9yKp5x5CrCkZzc
u52qjRu9RUhoKZGmsOdeYlI5MDkNt72TP9OYl281oC6LQermQhvhkmEsNW/iGsw4Kmt/0Mc0Ofct
LlY3Cmx6DaLo7LbIUaFANRxIrPrEK7KN6EVysKripwx7CuQICUCPyNO1Udn9yqF4CRsUhtCZFMy5
jK/4EmkO50S6qCEtodNFQrHwVk4unpE+am+yvML1OLcTFrmyXs6SW4NWUWHTqUmtWjvufICpxsad
cj7jMK4VN0KfFh2a7pQ2vFhd4ywLnFxZ/MyGxM+3bHM9V1xGLcOnYMj248wMNrgGq4VtIP21Lm5U
zXmwCEbudYebAsVqjd9Owwu1Iw+TBwm9le3xm/Sb1uFzUluX1unmW1r5fsQ1VD88+SSpRhhseN1d
eqPhZloLk7Kspd1SwGw2bkOvRwZkZ2JYXLkELAcTzx7GZHpnxesQ5RjTSutztlpOdNVjjU9+gSX7
Eg5Tsc7t0b4LB2oW52Fn6iSroDnfhEkUY+slDizEfC9D8UVhZQLuxhnQYahJSQYkHcx0lV9x1rMq
i0AwPorPfgpiiEfWw2B4mBCHcwnrYAFZ4oEk3YnvjDJLQlWgqoCTTcmwHyOoQ4wAlrpynsyKAHE3
OzdljIdCQ9IYTbmXXgVzoKFJpI7lW9h1qY90tggS+QpzDu9VYGGANpNj2ZF4TZO8WilPozWbAoGN
cX3iOqv2jqbd7EM3Mk8efumhQsmYJyf18yZJlzNLQjsAHUo9GL12HZoHaRKaroJa+o2yfaGY2lco
4C5dfjRQePp6khpV01Qu78YgjhMM6zjQRifHll3SDasXzXKMo+fSjq0tnZEgxDrmlrpAONBV8tZy
9l4J+nWXNlGpBNtDwbq56fGVrEDogAEVs7ohqUegPYpLMBQTQbI0sS50IV7wa3J0qvJ+m5nqtq56
bVciZS0nXstdXJbPfZWcWQ2XNL/e5JQxHOsh6R5gPDT7Ug6PZZkMGyEqi4+Ay6cM+/Z2DMZHVzJW
jUstusWKPp8UdoEd5QbpkVKV+lR6AcX33p4gwkdXY9+Sc3ueu56vSL+dI+lxvIFAYs3vLeWc9N6W
950y461WUw5l0D/KqdDul8Jqqk1JfGvj1kpue9LNeJNUtGVSW29ZDLPdHGeUMjh1y3MBjrJ1Cqpm
Lc27pXkrBfrmWn7eBeJIwzZU3zrs2YB5MBeBZ35SB16dMVh0fjokRMHRXXcViAqEEza7WuLFDZ2l
e3VLhFN1S27smwIRruYIblss6qsv3HkdFVPDwJAthaosElj48VJh4qRV1KN3HXtsdOcWV2jY7OUu
JZaZfgArN790dRBf5ipgYmzn5TYuicfnNMb5VcypQyNPiVs3a+nPnV/bVgsfPQ39IVFpcVEpK06e
EG8Kwvwy4CrLsKaznjHije5D3pGLZww4tQOHTj/HYmxq2fxgrVhLOnL8MBk+xZxBpwr0tbIG8mmt
4W6pnjbPqpmcZasnallBMT15msnXBXYIp3C/QU3VV31kQiRpe2OT5gUAHBerWstge61cAIp1Uw8r
pSfvLXkF6ELZdKA4LYczZ5U00lAOxgUUgoytTsBDCQ5J9GhN7jq8nk9FN5uPVD3ZZzoi/BoI9Xkg
SwjiiXA/v/XXHGD6JwPDqd2oThntyhVNqRujsRgd8p+rROTg/Tx5ERzB9gG9qM8ttnTfaaIBb5c3
HeETnwuilmsKFV/gsXnUJPKWx9w/V0bv0GQ0lfqSucewwrx+x7yiQZxj2xaZzqNdwmL0olNuV6kP
kAFmywh2beGKTWtlVUHWRpa7PNO41WrVdAPPJdYEvMguF1sIRe0xaCuHJMGgcdMFXndEd/Ve02BO
N9yXywstdR3qZnwkYbi+Cu2aKIufMRPzLUuuex4tXL+Go4Bb0OpFGHOc7V3ZNRjkrflTmUz30J15
lEZ8ECw48Dgs8AnKvB0r9k1ZXH24gdER6M+QqeCRLyynrj/cb1t8Rl6ndo2EdcTiSGfRVVrWpvuj
4ugMJWDm1qOl15xSMm5xDa17HKB+WZcNS581Y4CoseRZbbTj3wpOfaHcmyEbjNMoaMUiw2iSoRQf
ZhzVlBfH0tcCmqhTmh732ElGRG6dTEdlpzcyt90bB8LfczhY9idZD2vrJAl/s2Iqj11V3uQecPSC
Ch8L3YP31bXxN+n7cQZCHSpXB08B9jKif74/aHbTHmqqizcz7SkHTKY0Ov8Xe2eyHLmSJdkfKqRg
MgOw9dmdTjpnRsQGwpgMk2Gev76PRVV2vszKlpLa9/o9ifAg4bBrelWPtrz3+kxQDcP3gcgCOZh2
yqYP/E+kJVv9ojrWWV35gPW6uTm44vYJN1uaVbXzSoUORls4l7iu2uQRXVmf2HWc8Qy2F/RgEM5t
eVzGKd6GkJNgBQKvJX63MO67M4a7Un9v6Gnc52UK6GLF/hfO3rofov6+CgN9S4Yw50Sy070EIb1T
q1lkBL3zi1Oh388j5V8WOTM1Rybh+nPS0xfbgetayn7PKH9yreTF7yd7Cx0Q/KTS9MBAtggJ8U5S
2lu6fUkNstvhtwfLpeKLXdare20oKdsKOTzVTXCbREvyImQKDjIn2fXhjAFwAEsW+3WN/hCn4A8V
3W5DfCV6xWAsVu+X75JT6qr2C7D3iztUtKoWlCG7VvvggOzkqg0/q+hfMMMmvMFcgpWynAQgkjm7
LVJY91kcxbfcKA02TucuFrc4mN9Lq4fskp1skRQ0XKlbHiZ76ZMmabRSW7yN3rPsY3lI0xR4Jxj4
JxCv38RKCypLueDOMFiuZFpLKoGxf7pV86XoK3rJ8O+zoxS/aOfmJmR1GL3t5jD1LTRopx/YtlQE
URnCnO+uvd7WoWOXsiScyKHHZx41sa4udB/IOvy06+lJ9tNDBFIeDnon6bQiycko/pXVBEnYrrcP
busUH9i0+S0GqiWnM19Cir92amDapAV0wfttZet1zvpVwezr+2OKJrR3e3QY17WsE1eTrt9Toxrf
hiJpFpqsgvxpYf3DwKXLi3ZadzsEE7jnNKQX153xruiZJ8t1mOzKZqThWGl36wlcJ7MnkkM0iv6u
8vSHkjStbSqnHE+K9NGnXSX4UaeVgRCp5BWX7WW1oL7kkd3vU70EP6iSTreYu9NLMfASDBLxPUlh
pMawkw6DFfFg+n33Bru72jGrWNuC8M62DgZ1HXOdXWca2nkS8YZaFVmzHOjs4MqXtGwoQLBmgG9z
UD55azRjxq1MhCWbnkCHjg+qxH8VWOXRrnHZELBZvCeCCeGhdVmPz8iUG8C8ck/1a4XxHT84vi0R
UnOf/k4JPREClB6gvMrncwbF2UTtMKaz7JBA3M49676hQ9q3o/wjwfO+wR0VQ/JLR1a2Q/GxzG4G
qrrli1nPxVc7rIa7lhNiz3aj/iab/PvaT1xJvO6nGxDGJHDdEKAZyGQyC7u4uEMrrc6qZnMhC/JQ
AxG/A+IQMbfCg+IIbH4XsnY+DWFZfdgq4yvrdyQH2PfXlvyhoqG4zlVJMyd7lI9JRfVXTk42sku7
69iN8PmD6RjTSUcrNvzYbTrPUJfdpsixbrFJCUfeLWnP1FP19S3kd39MQpfc+MxSrkrZKeOtYpqA
Nf5U272/JapgQWkRzd4OyuKis3z5kTsSJwq3VKrWbYTcoX5Q5Lj6TU7K85Fz4l4LQ7JPBur8PN55
NqGM01BhAKlG3pQ8yScvD+IDA+o9l097x36dp4Ap5xrj+rv3/br7jG0WsWT+1vPKNp4oxky4aAUh
NOXhkO3yvOLqWq4SZ1W+0tmZtep5Tof0oarhYTUY6X+AXhBbHNZqP3rMTY7CdeNIngtuzfTDxeyS
aMul4nec6n2TcbTFTdbssYitO4dsF7NpWV7iYMp3hR88E8djNInJl+bGnhH24nnSfIkVIC0qbL0x
PrmVYlPlpWc7qCEBIvfgmdOZMSImDzbL2U0uQDLw6gzvTQRxi/+AgaSuntNw+E2DYncO/fY5niLu
Cq6j9kl6zoowuWc7/udA5ottnWkP+TaW90QQyfwUNAoI6Oy73Gvbd6Ym9ruZSI+u34+v6+QEz87S
WK9xGzyFQz5/L9KgvI5R9Cwpub6N87wrWL1uS6XGuzXgOwTuob30Ka2XnJvuY94l8pf0uaTorO35
DpWsqethOAQV5kqWZLAa08Xb+HK00GMEfLhQjgfXDayd72R6B6I1PamI5Gowl/fsaut7NsNP4PK/
JZZ/WZeF9J71FZBcxn6ulOJrldfMbutbYpdUKCVtfCvMa5Lt8bLvfOC9U1263ILd5XcrXHKWkKh3
npetz17QBW9NVwCgcH0oYTFsu52QpboNrQ93zeVeGdqgtpmtvOuQ4tGWnlb7UNbxbVoM2lxxevNq
dQ95T7GFJP65mxa6i2yqES6VHtWbpnaKWTq0GRJGoi3OwtnesCysCw6XUePfSmkUuXYhGYRZQ4Xt
+hpzYsFQP9W48zCkzgcyzfW2KKb4zPnNUOXQB+xkFuvFLr3zQ1bNi3Wi9xCks8LhAaSSf1MSX7Um
aeu0F0KSJ79nFVFm6DfAZUFnqEIfsBSNZ0omKaFCud0njvWYZ50k6xN/CSfilMHk7kfkx8sYE56x
KUzcSWwLG5yhCe8G0b2LhA04hfZJT28BWo6XOQ3ow0qpu5HT9QxsQ+1TRR6/k6u4y6h03PYCQjy1
yd5upKX+NPTslrORZXzQqJe6N6+haWmaF+qLXBZMMv9ilY0Brlv1uSmVPKdRm9wLBXwrGRb/XI2Y
NNKaM87zvdc0WCtOAo8uwQngLyVLroG0vMYggbkSNONppXlwPwUVp9kwtWDBxwZ7gl6yU5uUE8NF
sdxa7hWkeyjNtNxFHSoAvmmCsi+0Nj/lfD7HUf8Sc3Sf5ETiAFjAk5ryn5ShwszIo/WQY3fZULry
mghipL7DURYOtrhMPbdTIukQGII+usIDak/UvKz5JmXCjb18OZdOGd30hHWn8b5D95teNb6/g99j
8gID/W6BTr0f5gmtMFzFE+3daKFl8uokxf1YVkc3eZBon9lBluF4Xqsl3gZiODddXTysNQpR1sXR
rssxB8mlS9n+z+WuX5LyIPu6I8ZL0BjT1wgjaMMe5a0SafK0rg499H340OaFdxClh1Ma2XMv3PQL
eOD+gEXrLHxUzNZBcuvs9juKaXQJsgW77Uq/62dAFe6e9o7kW9+3yx2vwhk1XbTcJ5P+Boq02Jeo
LHdz34hD1QveuUFV3HGdBU1hZ6+hGbSHOmCsaueRAK0Q2yILCmqCCv3e4AvYK6PuaLE2XAVFf2A9
6mxlqI09ND/xko9erJm4g5006qKH5SFpWAqW/bTtmLivZd6OdwycJjW4rMTfQvoWijm8t3q/OOSg
FO7sAeqgA01qw/Kg3XY9KBtsnPZNeGG19UCJbtUAeVm341dH98sTmeP8UCmiVp2fgrOnwZ5XXJaQ
+89SjWSA327W+BT4dsr62eibehjr/VTp30ndjNtCLwn52jkDOxTrcjsv+jrRVXCELp4/FXn7TaCQ
bxrRhLvaKo5WBx4urz+zdU5uBTc47v69OiwTfLkpVw64+BG7lu+IxxivI7IHgX+Ssgs3z66+cl0C
wNdNyEmRKgK8gOtybnQjTrNu5QlQcflWxLX3rVWMC4MdPPTK6W7Jau0lD6DeeqA0oy1Nvj6ORNEc
Q8sjn4QFHGp2f+fXZIzGdbRAjwKq9wnjbSrTzFOVDoggcwq2OGI29qyeCu4kLD08fNa26jYepyUD
cOrdkdsBmh3wbqUnl2AOxJKt1WM9LOb26gSk1/JENrsqCPyj5yGHMSYfxTiyMXJBLLv4C7e0Kywk
rBSKbpSS1MUmtgtr6Eu3qOAWNw9e1R54nAFvD9mws7Xjz8eWMfnVajzhbpfW4vIQW576jTcO8Pvo
pkR7eP5SpEcf34lOISxkDRkjXNPRR4+TaIRS47qfLp0qr9qvK7pQ1rHWkIYBduxs8YeAmSb5h5PE
fGtKuPKsH/toloducsWtVN7ywdduZOlWh28juFHeZIO7Ia/OKra0wm/FWhoDJ1XO9kgEaFzlESQx
Tej2MpPu8hEKaq67j8Ct3Ls2TcQ3C1nrq8hn/S7qBVk5YvqxziqKhy+pVvl4XfCTEhRFPK7uhmVO
A5LsGsy1XilA6wprpdyuqY5ZU0y7wR6WhraVkd3vGkX6JAUJW6sbmAVWGLw5b6deffZpPDL9WPNb
zX4TOD8kGuDacfA61AuO09QJaW/oBtHpuyVMqbHL4+l72bQDT3HKxD4cJ8z8C5FJDKDnOW8ZWIDL
phQY16JaTy41zTiAPWdxt90sxSXFtBDte2Ttp6lMvQkOJAyxoxrV9I7LR772ZeGfF9hjV2cNxlvg
hXizPGISYy/dD/iyBZyvGnxh9OVPz3ikbLKnXdc//aVo3KoiwO0tlXv/pm3cnmK9pww7fWbvwiyi
5H8VjVM0Ez0FnTO+SWYm7mH/rmg8tqXaU5iZXP+1bTxbfPtnTCiAFOK/1I23VtutRCHn1CIcov83
peO5SJwdi7n8BEvg0NnBX9vHV0nCzm1WfXHIgT2lQU6eM/03PeTQfboF0WXOwGX5gjZyv3axI9th
c/2XRnKPTmIsxUNTcuW220MYDcsnzFce5RAo2Mbpg+ApFUO+IfqdnXTnqwuEZ/YqJPM2/wEtgZdY
AQOfNRZTNqIr2ntj4+NLWuvQ6zbcVU3rPi70cZwDTVrkj2+rr7z5JGevu4eT8aoqmk1UIwFR2cjo
Hd73/0hxK/ZFX3KC42p5RqNyuQe6AaikFU5psLRnv+Et07q6Oq74EvqSDkg3VbvZG/DBc9XfouUE
V9ynJinKsEXWOR77/9zU//803P/s+RI2XstAAKADng7w8i/b/v/WZ/tQtfqz/Ln8i9Prv/8R/+n0
cv4W0ogemV5Pqvak7eFM+L9Wrwh7AG0ccAj5y/+k8P6eg7P/ZvP/m4wc+XMbd84/rF7h35wQdzNR
q4B8monI/b2/97+MPv9ZUqx+Vf/G+MM/8J+MCiYH5xO4EwS8he953Lf/2ajAx0i8uF3MTpuZBwoH
ztJJc4HslFvfEsxoT3k9e/02cbK7NHKG3SD6wpRiPPTj5N5VVX+jrCM+YceC4+Sdg56JFUfEt17j
8SyAMj0jrXRbH0s06S+NlTitHnWVffcqwBRQs9nLDF5zLrm37tnpckcJG/TMP+u0Sp0aDUNzYUrc
cgLYW35cHnRCJz2tbnkTCqJ/ZraHRbu+91FOZ+CcJ5uggTqREudnGNPDwS583tzJL0wLLIQJWBzJ
zlHt54gaeACsv4R74MGbxbtqa8gmK0EWxpiYgRPiCXVm6b1erQgegWhRFRFn9pWc3nRZTNfFj7qT
9NJLzpBwtFn7q7qi9oQzYxv0ryme6Ubmkjs74W07pNsqddvpGT9X8YUW4XY7o5u/wgFn9tQxgmfQ
DndCMC41lj0dl6y7JzdAsDnKzKhl3BAl8m/j8//yd4eva44Av3JTeMCkQZtJ4+ldH2d6S0cglEei
YwMxYYxLk0Wk14a0cWw6LpQ0aU271ll3lL8wnSCBIJ6biyvi1IljKzn4ouCMdpzh0QWsQIJ6DO7o
97O+A6eIbz4kMsZtp7qxj17PYa8vHrSFM3NQcY0lPxU8GfXnAnF0B+RUbMMYm3TekL2PR8gshFS7
i6QC8qPrViwHzGkn7r17lD/wJT39ShsfxIbJ2MkTKYVrlHblqdOZIK6ue6D0gwHuF3RDmsxePkKp
a4Bls52v+LBE6N5QYQDuj7iv2ZlnMwUCIOWlvb55tlAsb8CI9+XkjgjPKbkGhA5swdo7hWWqHmKz
ZMN0gVRXhbgcZltHd1EdqfvVChgytZh+Cm+GLoJhnHOuvKuaurfBgvI/t3Q179MJ/4hTBfZ97ufQ
6LEL4/slU1I4AXiGxPFPa4f/WSqbX2iEEcUNUIdCOltIsGRIaCve8SnI2iP+vwCwDKQOUKOh+e3D
LSCAIEwSgcx2u7FNOqG0rOV7SmBh8WAURCbDkJk0g2tyDY5JOJD7CHetST2MJv8gCqvdtiYT0fak
I+bI0VBZWGFgeEjpoyRFQdyDbKdDbyLEuyg9KEgH23Scn3LWU2ftOvmhM8GMhUDnFxokzPqF2AYO
nmcW8Tjwwiy6aCG6B+SdEAM3HQbaxD8KOfFvWiK8DivhEDdgS0SzCV+wjk4/Sh3Yba/y2XdY6+Ku
uI98MRCXYCtZET5xTQpFtZhymBi5DcQqbH91Jq9SmeQKmbBH2ji8HzqzkU5NvqXtq/gymsyLa9Iv
LXPU1fEiyDkwUS+I++NHIt1TZnIzdNFbh7gickiiBhmj2i8mZSNN3oZ8Gr4/WhCBTps8jhoatCqT
0enoNdv4jrdepXJhwNpkeVyT6klMvmcwSR/XZH64pBD/Ydg0nRR/YkGLSQipyoSFGrsFumYSRL3J
EvHuyu8Cky/CIaqegDFUF+xR2DVIIdlzG51w1YvfBUAzcHio929x7QCJxWAi1cZiwNhnS1tvef53
VuPENwwN7OIlkxSmFLc7lpD8LxDs6DFg0YveBSt+SdbwJZ6n7jNHc734jnXOJhlva9NXQebVJ8Tp
wCf0BM8CuCHv3UuL+KkNzQ9gWWwYrpVFhIl1EJvSHKKPDZryPmPO3OY9hzFK5+oFm5T70892QZ86
1NHknDssbcc6XstjHqzNXdQs0c6SlXttvco60KurWvZ1kq83PafPcpyH8zjkNdnYrHsNqh7BduE9
FnWmiMszpLLk1CXJb1oBQWU47XKk7IneoCr+nVEBcM6bpfnqtbN1XsTscYuOmysxBlbK4OGxBtvt
scPtti/X7EsyU+9TySB5LcfmZR4GtCbdU6WX+cGwz1cwx0gViYdVABVycZtXvr2GaVa3v5LEzw6T
3xDbSJ3gDJBxfZzp22IWLPr8R7I6BM0KEje7uESKW7hlT3ex9iOi13k3vEeooA0Kgc1/ozvtDRBh
Bi1Lzl/AW8ZsqlMC5mriBWuUY+s0FK13x+jpHINWucGO0h8uxyNzPtOkvRJnluj70amwIJTuFgI5
AAYze592leUcy9gULEaNRNqXcuRAz2K//JAU5b3NweK/z9Wgf1ZFFb3ZBFReaxetaEOckfc5eNA9
FZ3LR6Jq7+KVMb43K5OPFHa2O6+vaBz2ulH7e7vBB7mTxoskOFlAdoKC/7B4tV7wA9QXP9DOqUlq
Dr1sEQc6OywFBLpab7AUxb7uwdxqCZOxt60NSrv36YbsD3wdcpAGcH60nbyureruqrqx7wF6NAfq
HfLfZArXn56myM8TgxYbp7HUVbkT+KhFsQBjBkHYGIto2GA4tl+h7owRHCkWorsUs8RpLaL5YhcW
+5o6b0EMViXuviHmicYWGfXPSVjamMwGK8Rv7Fc30TUWvQLswjLEZFBViv0hDQj8+jVe1Jdi6ike
0gN7+T2y13oJiYr8bhCZr0NR8pZuY0/+YC+UfI1JszJ34O9paRvLiO9k1rZEv/zWCYvCFX8FT0cd
9bAcaUGMbhlVooC8BklrQY4p2hJhSYlFVLn1bsRus3JuhA6cN7v8hbydnW0KzFqiM3mQbJOhKzlT
Pat6C1iQpxsRGf+A0+R0eAbWaqWcKfUwosTATduAwuQO1s118sHLu8MMbVobE9PfCAxL3GnAhgEV
TObbSuGUYrOSpTQ/ll4mzgWxw860Qja8vbetaYqsTWekGwIDD/4USdp4q3cV/i1GmDvhrFRoYdPa
NsGsUYWgWArTSpkF9FP6Fu2PkJbclyEnepap8h0TbnMKm+FnbnwBDMPDsRVQb1Z38XdVrFivkw8q
qOvEI4jUzf4YaKqVvE2Bpd7TsUgv5Hms22D6NU2UvTONm5qIGKxqNHvI6AhDlN5sqezscCgZ969F
byccLH0bCOnXzgwvr+h/aRpDfvb0U2z4w/iJ99Z9jkcC3Be6Nnd8tpwNQc267Zy3sQk0QQwGjjpp
0w8qR12CGQS9DmJI5IkvCSJPo26iCCG7NovAtcJ7Km/94Vgo2weBFPiXOZ/FqYwZmJBnmIZ69sOb
la39KZ3Ln0OQ6zPLZXEaS1AKufeFyMZ5ECQFJ3KmULWT96nJznPqlge78VjeWDa/6bScjiPR6SFw
y8s0L97OiuefMotYYvYNQSu+Mi8uWyM6eiJ2fovG2uGIKdpybM8bMcwesLpVYPVIQp9Pz+AEICP7
ilaZoAfjZFombzhwW3hxRwK+usY7pbGgvc9y9L8somq3osreWwFTZ+wb1lTlR0aRCJSlqtpQftbf
wnlKjjSNBGwjYotINpH3GAIERuWCywWGTF7/+tRk5PocO0rzzdz71ufY/WrjwWhHGF57erPJa38O
hX7sKVykN29AwIxH722idgOuOTMyrlHfqCXROxVkkCNJCN9DdO/55ldsPAZs9swQlMO5otxmPshU
OBr7wF5Oc5+9gHriebapOlJiuc0i/BGFnN912dP5JnJSuHGNU8qxjHND0UFs+btWAL2e9TR91LH3
RPra2dA0SuaS1YzC/Eo3SU87Rk1XGabB8TMsxfSylKF+iTHebWFZsZK1MKyuCf5KOBHOIZPrb1Vk
QE5nRvREYpXCqZt9X7ISUmBDT/PJaZzLqBHTNt1IpIHPzJAX9Qu/PPYkPeUCgLc8RVZyAsCwD8AY
bvoc2ZBcBD6tmZzle8hC+0IvaHZAdHlbKKupZRd+73lMDpA0o2tetvkj3iPn6I5OsAcEzfY2w8qd
rTA7mMcn1tqoark95NQYDfHXJUMg85zu0RVYaOgR2+Tc5R6dIl6PkxvFV4Q7IsED37oVkukhgnpz
trzyR2RIWy4dRLPnjmeC/cxKNYaGxJlu9ahI4zhN8fhHNPj/asv/oLZAG5KeE/K2N7x/QD+m/+P/
nbC7/fhBsK5Mf/1Vbvm3f8bfqUPUUNsQgsLIcfB9hSSL/ktusf/muS66iSk2iVxuqaa7/O/ROvE3
+jLp4vA95n2S1ASg/hGt83xXOsTtfBOxIxH4v9Bb/uQ+/hJEMbkQJ5BOSNSLpGfgIOz8Neb1DzHQ
L2D3hDy3xcb9I+zNsgqu3gqWT65zdPGYm1USTeiCZG4zUbCWhMvgQw87r4OiLKEvLnMlw5279C77
bLTFv/yk/4025PyzNEQajfIT4on8riT1YPzo/vmz/kMSxVwq8TAiaRZZ6QEH6QDS1Nb9YMRPlbLO
DY0g2jQsDHkJpS8uIdZbOU5PcUcS2l1xkmR/ZNX/4RO6/ypfmacJaKAT8jMVkQuV4Z8/I2tZSXGZ
zLnex+JMTUO794D+3Dk2Q3DeZz+qIlv3jh+174ma/O9NmZmSqiLob21YFpiTlX32Kazeyz5BJh6m
IH1SBGZ+LpY3vVTObF/Cbu5Pdmzh1ovWTu464mNnGkZYYLfT8N0H+3lvxRbev1bRhsJEVjFsVP5d
FrX2p9aFfUhmdzlTYtJcSPyGn63VFD9IKJbPdp2JbysQl120yvKhTRr7Kah94v91LmlJcMrGAlak
0AB2c1R1Dz5kpPNcg1TZtSF8ce4ZQvmHUQTTO+V6Ubdf2rhttpFl7oCVy6p/00YNW7oa4QVRWXvB
K7e7A5rWTMeYFe2x5CfPekKHC1EeLw31muhD0XCoWqsTYLGCMcJGEEbnrpwCBsbMcXboU/CUimZE
avOW37TbsWWHnhpURC8wnRN0nvL5WGAk5rQPcA2RxCMIAXwu7478Uy7JaGx6o0FnldzXjrFlUYbS
d8sFF+NXcPO0gYikG7h8BZNLXiVOAKcH9VTtAdi7bN3J/XwlItjvu8wCPg0/CUsahXcYfx+bPtB7
LFViN9qC8jVjcZxCNzv3ZqqYQWgPdGyzGxTdW4HHnhJG+bCspFXHkdBjMqnfxcrHdR2LByZU03wk
k06lGdp/jydnwshnlUOgtk4vh+BQ/2GRB3YS8PPmTvQQBYIck5sApkHJghrLbURrZfyyaYNtpXho
Aha0HIH6qPwo3S9WYoNC9ayXUllYavBKMSL1yphzWV4/ZOTm6MwUydvQBtmLwBa+nSIkPEtFybYk
cnaeJvfq0m2/qT1ZX0wx82MxC3XwwR5+wdBlMfiXy0EWS/MlXxVUFIL0+otfQ+vMPBcSeYE7YTuy
SmPaDEoKzMqQbMpEm8gU0mY7AEJQBenZKSNQVSzFL3xGxDeKQVyxiDpsoIvgHOUCKQsb9YaA8xco
fy8omWfAzOyYgDqGl04P2Z644ECHzOydfAWLvq8mWW6F3a0HAKXRRtjtQita+TpGiHb8NRSLa3v+
LiOy+AhBH4z41mYIqTdwsbBfokU/UwjdXgn76Scoswt2B7e7D/DcQUFoMDkG43M0VfPJdSnx2YQ2
HZtDSH9hMXgA3evQrZ4qbrZfp7xhKVo00R6Pi3EhGdtGasvvncaGYiU4WYco2KVJwX6XktitXTnT
gYbm7L0LlvoKbZddvzPKx0mK8GxrfO7lSr8n88jrKpZ6N8juXhPy2XRIpNgJh/IMrO82Z6ROJoVn
ZGF/dtcz1prts94qctDIeUkdHbSn23tF8G3T1wWXeX94x9i84AWweBixAoWEBfzxlPMG2MiwtJ59
vA14gZZkr0syDF4hlg/MDMtxbtXJiykQrpQzH3y/ZPPehPI6h35IGkfhYm36n+saFM8ZTNttEQHA
jalsqha80NSoS1AXCxXi9vgzIriNCYdSv4g7eUJT52H0BX0LSmc0v4g96lp/Lwv+0CnOyr0zkusK
9Pijnabnae7eA0FIkX8sr+MU+VM1mhw4DA0Q06xi1cKCHe/pDtvvWdrNfSFskh1U/aEpAOu11Zrv
OdK7xxigHOpZoR9ofUVUoGd900XUPdkpxkRZziSmuK1QxWwAnOiR3FOWQzvXOL1QIXYD134gUv2e
O1e3K5bofuqF2uVE+bfxgO1zXqtftjdbdCY4fNBhTotNTBAC5yEETFK96j1UtHQqYCTTJG55wPak
c5L5XSkz9OaNRbW5s+xVzoSdRpii48kt7riOVAd2Hc+rS29IIKV1Z8/VD+73pH10aH4Q8oq2vGwd
x4Tu6pUGyaZpp4+pdjFFSi88D6uJSsT6MW70zAd0qdjynnAgPvh2e4tCPDmoptGWKq0nAKUpY4a8
nxeZPPsz2K9kYfLmDdaN+y4aAG+0pfN7KlYG7Ky3yUThimGCgttdBYC5EgDqwuOVZhMBQPuqfYFv
Cj+uv6ClOd5giLfj9ENaVfHQC0gmTlW/FR72Ruir97XTk0IQiJ14vN0fbKcLkzEU2zYs1MVP++LR
q+PkMBbWvZ78H7bJ58gA6XfSRX7gBoJSPBbHPFNP+RT4e/ZMtJXI1HsZ0+ZhNmTBirrtHWWfPTaf
DspYGVBZ0y3zidQ0KVHHsNMLEnVDpp8xEllfqF+sLhhGeV1ELeFFbMrp4NAgqBVMHK2Jjop0fFVe
Y/eAurnFrrybDhr3RpA4FK0i115a6GSZRQ6hszkxoLh/myzX+QTI42+Eq5+ppn9XbLCmWmCNGHH9
jQntT1Xu4/qq7Be6D6KjI9FlsIjM27AFWlCf/aR70svDIloUgYSHBGha9SDlSo7SAxezBmv6EYTY
NYplj7j3URawEjOzDHFpTMFwli/Hup1CDBPGLloX2yKPl/eVtNJJzUt0GUX5lU0Wmd82ypCSSrMO
KfofffcQJol3ETFeL9tJYRIH+jUYEIeKqaJ6s+0YEHKbrAy19XGUfvaBJOxp3o2+H2GxbzTROKpR
7Jm0DdaPN4/DmNRQa2+K3p9eFA3fj9rF2M/x5d4POW/0NKpZBmFle3V1PrxEPq6P3F7lLhi7Mzg1
e8d6k+TYML2xKh0wdI/5Ux5G6YNfzfMV7996HGuqbCzaEgjVFK9eOsnfQZmWhy5kfLEbm5wCTqrH
wZrta+Gnr6n8kvT6h18x+OSmZEIWvESEso/1LNNzhxfpyOWChSSdLBsZc4uGJZJfgtVnl6Oz9auM
8AKxX6BmKKfU6tytgN9TeG17SR/7Jp6mh5zeeDhjdkD9s9fuyzaw92RMmm8OfnyYlPl1sp4aJkhM
Iwvoaj2L9sr1n6Lu0sZA32KqdWd5KU0myDLpIKARFau98TgpF68gLerNhoknw3Aq03uVsawlcH8v
LR7ntQdriegMBb9OGF9GOHz0C3x2nUs9qAkuIf1x/3di7MWO/TmZiFNowk74GQoqgAhAebyUOaiC
59yEo6RDTEpVTvuZCPsb1XL3yvLJU5lkVdqWv8n+4Ug1qaumT/MHFqz72iSyMobRt9rq4vd68s49
hF9Wv+EVlt29SMNqk0RJvElMysvJZHGXWsGEEZ4MGFeRzyUFrjOH5MNCv6YwIOBwyJ102RYmR9ab
RBnfN1oaTMpsnLyvfJVoiHHb6J6YDomlpQu280A+jWhadahkU13YjkCpT7MXJ3N/T30eY+PGZafY
iSU+5SeFhes56jIo53gSn1nUqKehsXnnZB4fik/EDYkMHX4OgBExnHrZLssGkpR6Q2r9igez23W+
vR78MR3ObV6le7vgMXBWuz55mtqBGmDAswtJ9Qqosdo6Jtw3JjQhdnKEnu+Z8F+exD4pmUrKvYXD
HLHQ6TajSQ2mhfi6dGCjfYKfMLVLtQMxa23z3AnY7iQmpw7jfRWfhQknYvPE90oWZB+Y6CJ2hF/j
nzTjEjFHFybiyGjkXvMWu5hEflfU9WQ9AG8c+dFja8KRq4lJzuBDQBVhTp3NS9qpVXVsfNPUbSKW
gQlbyjFNMQJZ64lG+u3EU87eMmA2U1M+nsr1J/SJZieb4BOkP3MxfNK6+93OgFYbXLiEkH5SQ32p
SYKC9mzupQmHpnk2nxvbWuDtEh0loAPIgzRpxar4cWgG5gwTNZ0aq6fNeXxjxGsvtQmkFiaaumCa
zTThRMWslHcuAVNwvlvdq5DNkClWkJQGRNKKaQON7yzyCs/O1LO2Mq21vYnIsma9lbVgL+uvWXxk
VhWUOLWcToRiFwbdfSui99WEbxvH9NiYQG5porkzGn5XwztzSe1O2oV1GFrbuO4pC29I+bxOJudb
O659CEayv83/oe7Mcuv28ms9lRrA5R8kN1vgIkBO30pHjWVLL4Rky+RmT27248oMMrH7bVUF1dwE
SZ6CPFQVXLZl6Rye3fzWWt8iBCy4qZAEd7eNzgfLqDn3DWfcWQr7nNnucm4HssQUnX0UqKdrdNxs
O3BQ0P3DxZ3DYF/IST23XVnsQp1S9tqMmbe2WtQ6wzwRZq51qtkt2vZYhOjftrtJdPJ5Xry3qCkb
vI7u1k2e6pbq9qr/XZKYpoDNv/et7kP2MNQkV1xk3bemiV6n0DC/wXZXDN1Z6Ulhi2W4Qnk7NKo/
42t6lmS1Fzlsmb09MdXmHrTYnwqYV7MKiek1DEq2wGheyPDt9Fq9GiRtxHjt57Vnvgyg85YFVR1K
+bEQgYVDvezwkEf35JkJptXlR89o9YmwQbXjcPxY6xR6YRTfRAHhPRCfGPkSgABJ9bEsOruPnJ0A
/N+Iuv9VMC2689XU8GUl2m2fkLetzMfMiV56hwaaMc2urWvctQ4xHEvSIEOQ3oErsY0NU5xGx2aw
QEnCMlXXMa/v0cInWPOZeW5cwlwjmI2tqPGkLjAe3PboxZzzWUfIC8y0aw7mlBwSQv5luWBvNsWO
Y5rP82O8VMNzaPLsQkGiHEKzAujRQv1IchM4KTQBKKVqi+Ny3sQNMWJTUwc6zR9INYmAnnm1sXOl
7isBy4AuyOTQaXZB9oUxqPEm39EJHewEppI7cGgNI3XIB3WCBcgArMhn2YSxM/qfgsH32TLsYl97
04JLtjdWqlrqja0BC6omTV+MEOwBoZGTTRbFFar52c8IotUk7gcsKHR5ulgBgp4GBc1xiIr6u6/J
DkIzHiSwB8yqG/IlgEAb616RtD66X2iIyCNWwWzCxGY82zsfhERgT2dicw9xHR6UOT1hhREbP07l
FkMqXj6NoBipo8XgCZaig08xJLyygmC7BOazmRSf4WQhKgQIL97CBuS0zUYD6k1zL3JR1Q/QBUIK
ZKBieCF8jLls4qPGxu5rco8UwATisBiCuhmImVdAEO2m9MkeUuVLNTYa4K40hvZDzgjhKiBWNKqp
P9lLeuJC+Nb3c3ZXDb2zjbQw7vYQCMLUZlKjYR9ihn5SagCI5KXbF1kttpSRUVLwRQppNTTEmVr/
kXOdOLYtxg+DHq2dP3OtgJLtbRbb4gtGabZhPb5mwKJXleaTAKUe7wn9yG0jVbHxVHthdrJsIOUg
fxY/IB2zn4A8IYU1P0+m9UpnR0373jBs9VBQlhkEXpiCVv2t1AyVwCkoCcuplDWy+Z2GekgOGrci
TVpMaR766UfRc6dxLAHVRhrP0g8Dc4VIM1v6uWSy2Iac03Nzrg824LOjwzjt1iNcHFLNf4EhYdLK
ycHSMM17y1AoFs5nP07Rno2MvRoshrsCODodlrlmUe9q+84DmX2nPErOfA2hIUz8bGssDdI1OwSt
IS+WYGV3wml6jntqRRYrB6oqyFjqEiwFaQPvx8z0Szp7kL5YZVjXUEZ+cJ65yiEjD6TBOZnARNzn
KY00qlFE+gHsRJq0Y6pp17ZWdWDzfuGTgV6NZ+u+V6Hmy1hsYRrdY/eEUkqN85k02EdJUjT0qni3
bAT1GNCVtC81CmjQUCDsGunW89Pq3nfyfocjyfttQwZ/jlVpOqu47ZIrHSnTgciIfLc7EqoWgGEC
T/yjUD7B12C6lwAwmbj9HEXIIwdsztrWWVKQE1zuOqbk9jqjy5ThYiZLMncBZJzKNtSmNHhbcMwX
yb2oxgXpXbBPNW48Y+Gy0FBwM5XqiRrp+DczJOx50Fpe2LFbA3BEAaaAPMBC2iMycE4Vib3GYMMt
kZNc/kyAnEop6NB5kkGTrKPyRyc7dXRwbp0Yh0dH3Nr5Kg2C/pW3kBt807cXe1nio8T6e2ocw9sN
oiZgWxuLesChxFCHuzH/AJV20/uSju13soy/A5yBd8jZ33zXmuHiVux6gJUuZTnkAJisZV/b8ExK
eNdIoq18FJldb1sDvxtMa/NKH88bkVuYw1PYrD1h9M/QjoP3mUvSxULvv2UYfOTGYNfYVYsUm8lt
yPMI0DuEoNg6U3/hxSi5DB6tKidAhE4fHfOQxhnq7oJwGw3GCOa09qoNkgU2zXyp3Xd/grHKKahp
2b5CxmIFBqGT6eJnR9RG/09lu0+WURGG5bvaOMzvgNRCUgfv4j6ZU1BcFgXTk09R4NO5mDoHNrK2
A+nUjTfwpB5drrm9GZJsOVSWNVyXqA6PEf6bXQuDclfkLqbDjLDpZJTJuC6o+HxkCKTfWqfvznaC
9a0rSnGZUNIRhuek+jbWgX8nSXW9hnVjs4pjVMSqZH236lExrCprXAJwBuJVZ8c8b73rv84ANRhO
LqPzaC5GdGmL/BwyJqR2GDbxr0SJ5WcSviPNS/wIoMJdvkoOOKVS6/+TjNY8OyTR0K9Dtn8SxDZs
0BzyQEDFHzd7wv99HFWnVHKMVXi11jnozu3/oPh3lT8ZVFe/u/+rxcefVT23kizMP/39LzEF/0Wb
1I7mv/vF9ouM+dB/tvPjp+pz/ipfCP+w/pP/1d/8C0TzP1H/oK+JwNcMuP9Y8ru9z+pPvz7/lL//
6VLJ9u+Uv7/+/T/LfeYfoUUKC00PIdGHpRliX/6L3mf/4YLJNPkt22RncAW/9W9yX/AH6hZ6nmlz
yLVMrXz9m9zn/WF7gembWitEEvS8/5bcpyWyv5H72DDRIUMM3HgXWR61rvi3cp/tNIZtTDYWoZK+
3NixC1Z0a3pVuWnrAjvm7GRI440Hi3ZnF6DFQvL6zyLtfhLcWdleASHelR+jFKdJMWrtjKy7tEvg
0uNacBP+m1f635H8wn/UJzWylIufY/l4pXBSAxL9u284pDAC9RGVPnVIXum2eXQzHAgis9wzxznn
pTEWD6WnAz69EmM4nhm4fW90ai/0guqcSvu40J0CFkb+cKpoQqYh7WcErdj5nC3RWKybnkg/TI35
LR9BL6/EnOnI4Fd8sE6qcicwlG0aAD43rsg02RpptEkKY+ZI59fXoRrJ1JNLlDFZjD7rw3w3NM4u
GtmZFXC5fU2676HTGcdlLsxrSuyx6mdcNVHBHXQBOKA89UGZ1JZJW8zcKSsuxL2Y1yc5Vzedqpxz
bHglhe1r3PGUf4hKbSiCIYLphBgZZE7Kvi/rtSyZ2opIUR5cyg+PJKevI52BQfRpnFEP4fYUjEqJ
fxL6fGUdjHeBjoYqHRJdisK8r3MxbFwdIa11mNQ2J3s7JszTkLxqY2vr2KmhA6hGFj3XX5HUoPX2
7OTRauhJBFJu/szNLFrFHXZhqWOtjg64prUTXzn7ecdCVs0xZsi1yirL+04+UWxj226emq/EbKjD
swKHasSoDJQUwdrMJL/ef4VtdewWCy/vv0Vyespn75Hr2Vs0dsax12Fd5yu3a+oIb/CV5vV0sNcb
iu6FwwBO2UUybMs4b446CjzqUDCOf1Z8HPZdnbzmKcFhoJi3umNwEuhQcYS5HD2XoLHUkWM/V+XG
1TFkhe1j1RML4k5ySU3SyqMfhutY2ybdnLmr5zw3EaN+34peKCJ17qEctNvEdKKjV+CDJZg7geFi
D4dWOzK7BlU46/R0K9T3gDTl2h2Jiko/fi7smPxTmtl7DSKtA8flumByB9GhbGD/RAiBbXyDLTDj
mCvCHUV89kNsUACf6nz3oJPegcP9lwNLvMUMlG9GZlEXJTCYTTolbvPxOng6Of5nlEuRqQfZOTqE
jf3v29BD2yu69AoOKt6UpeRsmRXLbzBi9jUwwUEVpjNvuYlop7p9byWudhQQanfLyNlXyEvoMCHv
m7SSN+Eve8xv/aqwSHEqnZM3qHoGX5fu3DGn55BDNzKK1FbkImS6lBi7jNk1RXRG8xroJH5hl/1u
WGS3Tu0sfnQdjRWTE9n9ybBv9VD76A4k++GeYtYJs5klodM2KmxrROflvrey58oY5SWoF+Q8jEVM
5WLnoRy4nVuaJuCSfdyDIwqRN8Lg2zxzYzc7bsoZ7W2BiZOM667ujS64MNTcb3IsDAcEEItoxnLq
eGo2VldQ6DMk8YbWu43vJ9nWnEz86VNdvfdtWR1wB8F1KtGbA9ub9ouHOa2JG/U7MAamNqn5HcIS
M36D/9J9IxuULJABUp2XeID3BNEziSK+AeIpWZ09R6MXXBnwqd1IynklBnfkiW3NdVovxw7b4oud
1tZmLMuD0/I1A6ILF6eMfqLdW8RfxYXgRA1Uzt7ZA8o0z+kd1w9jFyzFhZkejbXNUm57G8Z4A2iJ
Uy+/8rv+idIU4MUcZfykZSq0KGXwRANbgFF5NbJy2hQUpquVlxjZSyDIXwRq/GG4GRektMIUCQ5o
hQOf4l4rs3/lwhnefBFeWjXWNxNjw72nGgzfHlQqxry7PO+dAxNyYDVZzOtXwCOQPBi6WyIlGBKV
2oJlx2BMFsnG0BW+hKC4uBvTl/kaWR1NpICmlsItmsHVYxzwiF5Ix30rLPiPmJBfFOffXR/g+m6i
QH2gKHvIW9R/OIHVrQsUVDAdFBBYRWNe5GLYZ7RkXgIMuNt6CtUbzxhGZPWrGf0cTk+dP/YKDp6K
AnkujMmCshjuzW680l3ZnWrLPFmliNcGKSnW5Wb6UI5vvCuqw4+jb/JRX+zgCgiHR2JKVLUG9x+c
K380kNRY3yRWgisZ9ZypAcWlGfbzI1WPE+js5RiPdIzPlUDzNGRsnwIj8k9ApeVLA4X8R+z49HAw
a14bZq/wOPCsR56sVog1EtQ87d4BRwWlInm3GC0ZH5FiDvD5KV6IwS7bVIz4xyUxyUpJYlyBdqzh
bQmIZY33nnazVdrXhiFyOEYzkzzteYvpLI86XHCm9sNJ7YyrtEdu0m45l4K0faoddKn20gneUQdz
HUNOil4j/zX/Mt5xXefu01ZkPrQvT35Z9CSKLdVG/nZOYntPC3t2q5w6vLBCQkzRPj8itNjdmcFp
ByBTn/A0a1cgfhYE1S+rYKBdgzFh262jnYR2wY2nMJFboi+jof1lOswaX2zHLyuijSlxVnlGaMpm
sOaBY/qQ2r0otI+RMEKAQrr8nrTH0ZgpSKy07zHQDki8rkxc87F4ovN8fLKKaXjP48XcwwJFbYHU
QRyUl007K8eCWHSD2XLWrkul/ZeZdmIyP786TVcgQTQVAbCexk4HAKFIAYrA8PiZ5MFdXoRQoW2L
Iu25vPkYXLiAduNOxORCYrJ7q4ScchJMb/5ceGeqie17D68q44EsfBm0vZQJZ3+L525YC20+TZkD
nUaziviBjfpBEFVYp8HnrA2sHHDxsrJwFxvqy4pDq62u2BvyA9qDgW3WvaWpMPaNtsZSQUdrttF2
92Pd/OrB92yBu9wzjtn3Jp4nD5Oth9NyjSPC+dHWaf696f1fU4xTqciSp2nEphtaWsDQ1l1Tm3h7
becVX87ewKGTpDMrcVLa+Bs30RCuDTsG9tI7LOfaIuwk/ZPnC9w2szvk3zmt/BpjR3M+kOsXrLDd
l904xKWSDQS5u2Uod1hfjvAAvsU9DJR64ghD1vZomuZrP9tPo7Y0d0lMuiNrfnWZERzCfO70jBEP
tOsHNEO4jX2I48A5FdosDVywxyJsu1uZSe9QNsmymXtazEnB37V23x99bb2uEAtQ0hpHfu8yrtIT
8Z1VHqrppagn7FORTVSB4ebGtDvrvUnJeau0WBgHYvwm8fEJChgreCl/mVZcr1pF29viSfCkEadC
Mx7TayDS5CEP2Sc9e5hXQ8Y+a+B+rFYmx7JnhAZ4L3banwfHH+4yLPV89nu49HEn+1eRR1S6TIDV
MILIjjJPElUynpLHEv5RverSYaHyuHaehNd0mLgwi4UeAR8FKGVVmoU49SO5D8G88NaaTs4hk6Oh
H+fduREZJgOibbARm4bhEqW9pNJ89TbUeF6AGNz1UfBISUnKv8MYtVkG77vrOQPwgPbJoTNghbUR
DDvDkm2IJnsiZ/ZQIqIdVRabu5pXfWvkyvjWNQQNDGuWFJQiCBYZeCUeV/qGOzUxG4jguLptgvko
9t8m5ZUHE4Ijeu3yRhZkuvi2ywytFVy2Qsc+h4uwvnc2nInACH54dvHuYIdYzWUWfgu0PcpBw3oc
Yr/ehv1gXgLPoGjJmahGmmswwWF0i8bhAm813KYNc1egqrvOtB7cHo8HWOP8ONaVfReQKEJPAmuQ
i5T/H8QMMdT5mAt/4psYfhOunOHiBM22BSKFLj8wDjU1NXnIj+zcLiBKfKrErYS3dXjc97arEbim
5FABMKLQsBV5Adps3zWscu6Kc7f3Pgf8SYnh6g4FcbxlfYVomzbygt9qPjEY9G9xavsUw/m9vGSE
ODfC6N6t0pUb6jDVYaZWbG/UHF05CAG7oDact3ogx27Zbb+vw+I+SBmEh24Oyq/w4yMc3OwULcxL
Cb6QeWE725mB4d5se8JPWRAFQuxlDRrU9F5U3htULuI6XML2Y5CUmFWwL5QLGmJhh+mvmJWtDjq1
L6rA3c8jDoCFpXyfEv1ANrCbI6e78Ibk1zKf5gxA1TJDMFed2iyx3lONsxjDiqhCNi5bEibsM5D8
0Ctb79LHvX+q28o8LA0R4Lp3eGPDsTtmmW8QfVjcI1jBYeuPpvqGjazemZNr3EyFlwz3qYcnLrAv
2I1GRKqhJderP/FWDZ7EZvU6uO7sYqmEp9JKpJg6CZ1jWg7zLQu97mcM5/r7UuS0Zbpsfy2S37xC
W3I24dgHZ99q5YayGhJfxJzlm5UNtbWtzGRwv6kxOVMsHlfcMpq62EwNkJv97JHJFU3evDaFslal
XY4vQWHgu3DGEXMeCUjNKg5fDa9pH4XnZbfc47Nfzm29c63+PAHI2MYdLKiAgEG3rcNueWm7WgBx
m/znsNGFk3Hh0nFP11LCT0vqNQVcyqmvDFahRUgsieq5Xs2Ws3xv0PM/89Ly34aFs+Kaig3IU5AT
96Nswn3ZuMyXndpagLs6YDSpYrB3OEEp2WHBoX3Y/GEBJ+SCFqjXKuZMClgVEEs6ULxNgC8C5uO5
CFSRvDCEgR4Re/bLMDsPRSKSY+Ys8b5X3nwLYzyDXAujZVtjQcEVV6eQWG3mMDRqso4M/eCxsyq6
CCm0i+cjDuKRUK4Ygq3Vx/keKMZ8tic3+wgjyKZro5zpCEU5JKrVz/x7YXCtksWjvhv6lcA+NODz
A092s8iCFtsg0FPLMUM04EhXtxRG+e7NyRvjVXlelW0K5OtbpCiRWBlTSStyiL4yNBRSJoT4TiSy
uSRk/mmIjf4uNSNozdlgsMcx126fsjRFCA3n3nioWtlyAmOb3XNInx7+ByeV/5sqkjGWu4FjhYEl
uHpQ8IBR/z+eWf4zPUBtXH4aj8m//gv/8895/an+MbLw/329P88wafVh3qgJEWQL9HidGeKfR5j2
HyZRBM4qjOSEre3tf51geporoQML+m+gbv7NBNP5w7LgKAdCBwxc+iP/WxNMz9GRhL/OMJme/sMr
8Q8jQenWWQZvTyGB+pwgs6kPiV2bxtkDlLdblgXHYlJXF7vQCSHcfcZxGqVaYbJl753wkAwy8Dec
DT+SBNvnasa4fXYHPRZN25Odg49XrWjWfTBfCz8x8Fn4vxaLUjHsdsMpGuV411BuTwLbezOVJTZN
ChLbafyL9Mxob2ZL9E6o9cHQHbFFDkbF/Rhb//cciuRsMJfCF24gGrjc2clkbIcljFaF0wBpYPKI
HS1+7lpsotAhTBCZdfra+bWxWkRZ7UyPll/0luDSk3CsskkfrL3qlnkwcPHtMq7K24aIXCTuDRr0
Nsyo8QiktfnDXBqOmkm4bHSVwT1ighCroSOOtAT0nY8wNLc9hPLVZFS3EKraUzGNLgEnvhz/oekn
8d44eGNnBY/5bIIMDxX3tzSMXhKrnoxVatCdCEdt2DmyNHF6eNmDS/KSnpVEHpJqWtjVEIvtiX8I
WCvhrk0URfOOuGPC0BkPuzM5xZpggIVeWXfttrGd/kzZpb4F4t7DhS7Wgh9242KuWfmRZ22oNTkt
CRZDFUDUZpKzcSbjBQ29hD0ok301maRbFdRco5nqs9N5YOar50QA9sTS7G6jEfFshdUzO40j1szW
98iyzVG57ufq2loYpEVPOySX65PhzO+9nVVQwEzaAy2qmoLeuYS5vXyXAJq2GBzYrMfut+Ul79Ei
72eDx2tGztraGlAr5xbTmr88OJUHWhxy45HjRrovQDBt8oh3DO7/zcNuZLcyv2Lfw2njOVtfVW/d
2OTrEb8j9z5pvPcmBDVORP6j7XH6TqBefRqt7d0CSbPAMORb1pFxE5FZoRKwA0wwV8a86zmRFooq
BR+37aGjqwpHwo+mEReq6tiBAqh5LXVIfIVqfliscHx2S8ve4fxlSIAZYUsKpUrWIcLjqp0UrC40
c3bmTKz9kPZgJFm1qV3K55YBTnct0+UaGMD0iqxcHqC5AhENmVsot8BwC9gosE1Ovla/l8PiXmG+
5L8mv3EOneFSKBMQ1e1RxqGJmkec0CQ+citaVk6GUSvwWgOefCxqYpPpmfqLhjJrcxPYME8xz+o6
kyS7l0ZAMaAdeN9wcu5mmwYxJg44WcXCUzh03aqJawbyUsnnwnQ78gWoiIPSWfTCfIBVw9xvWLJT
EGTuG02A3UZBa2LPww0/GQtNSolbgpKdkl2E8+g+6TFfO5hL1tDieJadIvnpjfaVySJAvpCmcfIG
sAMaL4TDGrSPQzRxp+9b3TVVFi+MNplyNoY8RhZDJhoq7CtRhfCR1If3O9bp3KUJzGOmpvyCXSy+
MgSrd3NjGZ9VELZXUsjLtvBiFE5O7vGKlFqwpsgzQTGYE7EKKtpoKgXUmPR9xq2gqPwf2ZA5Rwas
2a0n7TMTw4YXDCRHEtON+EH9Cn+IbJdHOzTJogCgSM1l3KVZ9pTSk7WZ8mi+WkFQH3KGcreB0dOe
xx+jYDBa7tozOgxVyinS3xw96OXwcYJG2v4QEbdeNykwGq6M0QOFGOYzlw3EcxMaNfRjcbGpo36o
u278UQsfkl3Ez3a1VeLvVN/Et6CEks83QojEYIi0HdzOpqNh6QD5K3HwqVpbO33lvjQhyfE11Tb+
1bZwieDUW3ZhS6yTwZld8fFIg0OawJpe96MjT3PfEE0w0OdxGNQYkBQK2KaKAayJ0pz3/cATHALs
fsJDo9ZJXvZP1LVR7UhemT6WqlqrmfcntdoB0wt1Osc4oWQYH0RytPCCQJ1Lspp4ZzgeJpGMzMhm
74LBixUXo95jMyYJE3UrnnZJZHsPQRvj/2+xu3L/iryzNGlkw9leQq/uC268pMksZv3TcjM5ndMq
EINh65tRHvtklh8iVgjbZeV4FPUYBthjFmbuYEB8g53nm5ySh8Z38NqI4L3JHH0/s3JePhJ4YECn
EgNhEI7eq58s5oWjv/fEqGBI9hLLJAUe5mag0UP5drbmT43bwTbHjUi8I48zMkIGgDAZKuw3Vr8N
evFjCMYjn69n2P/2JQ+575QDXXhYJG2Ujsa3fhb58lib4aey6kerCqHT2h9zHN8T4NoZvfOg8oD7
UiLbm5jEXeePw7sT8X45uK0CKS+hG95My7gu0j4xFwjW88BaOPlggdLks4rmYo2MLbDePDol5iFM
osu3oGnwei4+LcZ1CNGCfY2E+pDdhcXiY2GS6SdgE/DsdvzRywJbfNUzuCrm9yD15H1MAnJXF+CX
UhGz1o0J+efMH85mVXnbFmFg5aUcUGQ7Lo8GwjCzI00dGrvqqfCp0ZxisY8iKs9FCqN10+nMxVDw
XKEhhbSLN81+qqoeR7E794Qwmiw9ezKSuyGLih9kFujGReZ7FEUz/LAYcrTr2DOyfmfBc9mDNIm3
LYL3qpmE+Tz7yt6aGGzB+xi0sTGahmzexteCY360nSCSc6PLrJFR7sRYhAwOgFmOHKlq5Q7RaKL7
0/MZ4bYDnzC2GhF2atXlsTZxxv2JOc68B0nqM3uOq+/CbsU2z6cGCo03ise+k/m7h0PkNpTQjpku
nQUjiaJQGTQgLLOl09/1JWuiV/GmI7APazdKro7pi+Po6hES1/1i3S6J/U4lMHIcK+bTV4tVRUTj
LhOGYP2CWmPk1rrinHWtpKrv+owO16qLrgRUoP2YeCinpqo2i4G5o0pC9kNrfMGhDHxIJsl59JR9
RweqeydzuBCzCqwnWctffdNA8bNpBDLBNhziNDAJzupEVcR1vJmgH3FwnFdhb2xLmxe8S5tTEQ1P
XmXTltvSpsyHhY9HHt+X3gxOontFHTaex967Va5FBfYyPGck/g5dWndHqzQAiKpS4RRuZpSXJmJg
o4VDB18rJxyEc3nxSeysFvok8egCVKHMHsdftPFlBotmtJQ8QUTlZ5w5dT0vFofe3NWxhMWmvHxx
xB3tFS3Ta9MeX73Yj95cZ2LNZ5f8qbi5EjOdnPswSvzD7GhYNRvdaGHe81qmj23I9ZYIDmXaa0ub
XmzPeZM8FvvUr8pTmhExiTy6amya4CHQQqqFSQLHcN5G7jivvyj6wuBh7ZSD+df57KrWRWwSpw42
/yUOzGwNOXSP62ekZz7klGA+zCzfa8wCfAuxBubGscRAS+X3mhNWuLKccjl8OdbSPrBvbXrtCgQf
0SQCPmRRPGio/507qAaqImVgIwT+J1nWyZZddfmBxRGNr0es6D12kU60wa4vMETEVvM9Y1xd00rw
7C2AnQs7JaZncFIQNRAof6FIy7GBTDLIgu4NF37HKUhcHIU70EoTAMFT/z2tYOGkJkcpzm4+QwQs
zz3Zi8eoQ3CyqZvbZRTb7BOOFgcrHcvnem5cXAdqy/FTroxBpATHxuoM4DSlmk6ld2nA+lGkDLBa
q102ePvTVwt2Kq0VQHFXYduUH1096NFm37QYkMKQ0xzgEDBWd+UMDrvM670q45fJES+mFdwbQquZ
eD8owmwYnEk+mIFs1fcogpyH3uqua8z7zNbNe5WkoH6KASOX6TXjwTJH/5jUQ7TleS/ObVWYbxBw
1srlO0/8dm/kSXs2m+o9R+Tdz7ZTw2JLo4MunH23p4E8nEKfKgu7wz64ENIcIeiauTfzoMjnNu3e
JKHCo3JVDKHfjjdUPLf73rHFXrRy3OMRhD1dL95uUs16XOyBn7xB6A67ov1BRsrcESem9lxM/Tbq
o8+cSf3KatXvzDNlv/LDXJ3bhhU8HIFje1k07Pnmy5OHOAmSr9cBUybbikNp5hjmRdG3g4c1YDGZ
5Mwv41cVjf61tn1yhEPov4Piane9h584xyW7JkUe74HtB/usVvU+7Itka/JDHDrbq44mxI51zvV0
1RmxcTcGBEcF+2NGjVPuPXg5RE76DMr94LvVNc1BYsVmwfUMg8FTFAB9GRhaE42zux3RzJ6oc81Z
OKA7BI+7DT5EZE+TKnnNCFkcHJfmMiXIFsJz5lPlY6Fwlg51etJCeEQwL2oIWAz4Zo69Fbz5k2Oe
214fW0Uev5S1Gl+SSdUfqqfRhkzv1K8lpvSd34AajlomahCTedALc3A+yNIuzAOTNslWrLZMzogv
Lv6adFd6pJ3b2jbs0Wguc76lDaoCKFNq92FhXWJBeznjumBvjcm4sTPGc9JoSN6HnCgKP0U0HHk+
Vr0YcaFyLrX2lduHuwxFa20ZTb13K5uRtTsw2G3o7YVQ+VxV/s9xoPvMXQKxSuI3TkHfzAVhZI4q
+ltEqsO+3mmpMpeYuRndEKYOcUkANTJ67zQoXVaEXZKTGijItK6nm1f65T6y6MALR64tcQU+j6Hn
/RxTyhLY+SZo1Z1NV9BxxpR6bDAEyUl84Er1ALcO0KGXVFm/RqaodxX84EAaPwkUVY9lRwDHqNt6
63dzvSeNcTMmeUBMeCAtx0YQ15LKiewe7jIK/mQOVJZHBN3LXZ7lj20gHgoZetyx9GvZ+35JrLUt
vA1bLgk4dwNQwv3tFcuZ+T8lHy4LyZpBIqUUEQLjNuYEi4EXm+7DUAVCP1U5k2EzPwMqk5yzGZsL
VnAbm/NlLHt36+tWGJN6GM+nJ2bRjTGW7o5xUkRu9izKdimWQXPXF8vCw3KKniqXHvr7+NAa3a+W
Wpo2h7ngC5pq5Fdpzdxjr+XnvZ+r0v4Iv8ptyHf2qzjFeJBEdN84zvA7hgqyStrgUzcYECfQNmRd
mVMTWqt0i06r+3SUbtZxdMdOmjY4EUxT7xK8JLqJp9adPBiJdVslPT0phT0BxT1ElrONoaCC5u1v
Fi0yuM79giFXVZOxkbr9B5CzcfUDvme+W6AaseYPkIMCX0F1kEWFkLvw7VmUCrU0tayjJAecKZpT
r6r2h6CCqEoz8QlTP1/T5XqZa4ztTofKWwA2WrkDIHI3ZoPydLNRFeIJi5dCbVid73GsP3hmixpB
kPoy+wTT6J9f9pnwwAkSyZxgMbFGJibHFm6oVfppcKtfE9kx+aAkT5FDWL6iHMdsikPsdj8YM//K
dFcTrq4feaKOQGPV1uUq8mnMHDNd3fGER4NHRPc+lQE9PVxtr77uhJpI3uxS3RMF2szdLtyAP5gt
TYevIgvDQQDydceUNFuaaSAU+A7oVeB/7an3umMVz4VuLE5uWGyh/kQBNcieaz6HROXXSZXkULho
uALsd2e02Y6bd/HUUYLV6DasxGlISOqGrHowKTUrx3Q9+Kl9nHWT1kx8ed8KbDZiVGeFFZ3h2sTw
h6xNGB8Ir588ThvrbmJp43yyLlnjiCgV94zUq0ugG7163e2FcOJ9YpOfv7u6+avRHWBxMtBciQWK
tZmGsIhM5drkM0gPYVgfp9j8xUGc5dqmW6xNc+taNGVw3ykrusJgSo5RxpFU6F6ysUMiJykFwiwg
M1j5w8FqIpw1HDQJnc0hamwVfDhYOVaxovlspk3m/7F3HlnSI1eW3kqdnvSkwQPADGrQg3YtQ3h4
yAlOqB9aayyiVtM7qI31Z0Fmk5mnyCrOyUGSzPwzPBzCzN579353K1QaGkaMcCt/EtKE4SxsfL0L
lGntLY42OlQV9plI5OJuJGaNhIJomxK8hnsOPnzOcXloyvk7GEgJGGZ7n6rENksIzyE6gJW2Volu
ocp2gxOWf7ZAFCYvhvUZnUrJOTZm+b+ARKLeMSrvVcdxOinraVwY+ro1q3WsOyVieuVQzczuJjAS
uSh1N1ono0J+0T/dGz/uVksZXacfy6syv1rKBkvgSrsclTXWMDDJKv3+1oOeuZ/baOc6CK/JkSG3
QdlrUxl/Vs1LguvWrAr9ZKcyvJuVJbdW5lzBr78xIwy7kMeuvrLwxr4+EXyJrZcgqfEUK6svcE/9
guSgWSXz+OjqGIL1usKTike4SS1Cu5RtuAPU8jABvLmSsRGsM9NODoy2MRqXvOMawVh31pSMDxpR
NIvaiMR61rU7K2UZlb4NdG5mhsjMr9nakX1xsflGyulMxarT2B6bjRXXH+hB8UNjjE5obW3gKnM6
d2EgNs1Nkejtp1B+6ojR4Erl/awGzNbkkHsHWh2Uu4SFPzU1Fh2FofFQ7tJHBFfZIUR/SJSH22G5
v82wdZeE3GW4MLQkjJ/l5Dgb8Lv+VojqJsXyerBbD4O4CZwTw/hQAuYNL+bgjspUYVIaud7Wac0H
zDrTAoM7N7VGujhoHqEcVbjzsu4JofKl6Eq56JVvPcDA7nYTyiblaa8wt6e2C9uxoXOfYnyfEhzw
okbYMdjkdzHYwyD/Y5V3NQLGo7HnkKuc9AaWekyObL3KZU/enfaShcmlVQ58yy4B6Jg4Sv3EHneu
VvDp4AaPuXLvD+UcryYbR3+HtT9QHv8hp2Hs8vavYwAATp9uU0UEINY4YTqematZWVE72/g0vO5h
VvpBoZgClaILeAmGKQYf4Jb9SHzSkWzmBePbV6Po7hNFKLCG+rGzYBY4il5gtP7waSqigQwFlYui
HOShZy2bygJ9YCsKAvnu8BD8kF1UMRIGwkE3mLDhJuAOhP0hjF+1oioEP4AF3j7vVIDbwKyYRZfY
cM8CtQcYQYvMtRLYhKI1WGAbfDWmHqx7mFIP3dSO28gr7sja6lfkjLl7qbjdNimNz4UiQowJhxfV
A56WssocxjLuU6YYErqbftqKKqE55E37gXbJFXHCU+yJKgicWy1GKeUpMoWhGBWaVnmHWnErkm5u
l8HMgMMKd0hAAg6SUC5axbswPZJGfQCuqHZyugKzUGQMEBkmueRkp0HNCGoY2hkgDa5SC1EDtgZ0
Iao6PV0BizTPkSAKO1QsjriZxNZG70N3yFgTDnBpCezGT3pXeqFi6JGBqqgeluJ7MLcB7YF2+G5W
9A9MTSRe4bxbJYoNErXNeTRIw+sUNUTxQ3CmgVedyqe0tm6sqj5ZQ/wrVMQRW7FHesxYfdtd8pzs
ZEUngZaarx2p78JKutcchkmsYCbOnBmPgQKcGKX3EBA7tSgdhkQcHr+SvhPLucvwzHmyXlK3nBIF
TYkUPqUHVnFJIarUCq0yKMgK1Er7JBR4JQ9AsJgKxjJAZTEVnsVUoJZUIVtQb4RKWhliQwboouMh
WCCm78nvJJYu/CG/8EpOG6JPnwjq4URqAIjJLLc6uwoaoxmKH8N3ZdZT01oZFV6mV6AZnnd5QFJ7
i75mDz9D0WgqjGelX59zoy1XTWlfke0mqzlTRvofoE2b2HddbBABonA3FW/cU+M5IHAalDqsKPi9
FCDHh5Tj9q517CPgOa3C6IBtBKjTDZ4qRnF1j0X3WijwTvLD4Ok8pFZ0vZItNioYPT4OUS7GeIlt
VpeqAR5rd0jtqhn4ec2J6xKlUXNyYf90Bmt6q3BA4Ep5Gbvm2VKooKBOxw8Kke7YKZBQYJTXNkNQ
lSjIEND4eTPmBVrZog076ktwRCHT/B3Nh3iNptw9dD/cInDuzcJwBs6pcI0YSrDH9Qp2ZCjskakA
SHxIvy8gzFAw5XI35l27kimhrqoXU+LOOtij/zm7s0pKo5fEt7n3Mrt7xVo1Hxo9LG+GLHY2RtV+
tAR6bAet9k49HMnLOLjJU18r1kIFJDt3+nuIsG82PMoHimj8wbMwX3HlPYKG2poZwn9ClAKzQcpV
7aki6YlZBd+aKspnVal97Ot6051Ep82XJG01ZwllDaJFl/O8O/CMXW8Eg9CQ5kNvSi/Sz0IvHwZ2
m11Ieb2sKylZO3pvD67U2biW/mwgmYwaJwjWlVPFyxQgPfeEPBv4kXtPNN2ybpNIQ4Taq2y5Nj0N
EguCZ/v0Z8wRdH9ZJdWBpci9GeexeYx7quHKmCfFRE2Xop7alV7FcPsB0wfL/yWFpKsXYOSKjYxS
ie6h80i2TLSYotjaTzVy0XJMXoqKdokUTfZklkyXoClN3YnpIodpveNVlDmeb3Ogi7osTZWQApWb
UE5t6YGv9SeV4+TNzONk551mIAlnfe7vBLFLB1xFZ7RIOcs30bNoww2EZrSx8aN9hT52HtCvxb0s
Oe5HcWUt/6XO+DGj/bdsZErz8PclGf/x7+m39vWtber3/PM/MZGpf/vPAgyBUcy1aFfSp2CGjTPs
NwGG8SdpgT30QLWZuiSl428EGN6fUGUQnWH9Rpr8q4WMhA46Y/w8m3APSRbWPyPAYDb4e/2FjnHM
NnC+mcSIGKgH9N9bshpJFpE7qA2zZMP0EpYO6aBMaFM2TDGI+hKi4SRJoxDpDl13tY7ajT2Ul8mu
rrKeoIAFYJ6DoXwHUQ2TGDrqjYFnmbwDk/OxCkBVIgPNyu80pRlzcnRlbMSPoqtuf/wMGu6UEmdO
XARvg8vQDZKDvzDy/gFzREhBDxxAgkFxHCILIu3E+0bzilkg1J3QYAyY5YTnyiOjQNLoddBxgcmJ
QXcifoFyGFd5n2FrDt+mLH/NNPeuK8VzM/YvwCpA6GoNk+ni0GC4XusOzTFsmjAcCn5O2QEkxMOK
VyqkeGIc+U7x85El9P+rwLk2soWc4YYFKhG+WpEYOuaH5KplabeyOwy0hV+/RWjI1/Q4Qd+w+Scl
RN9mREZB1i+44YbzVDW26AdxLxHRShMpQMjLslkA7NJAmBQxmDyYSXeNPz6CCL9AzNT2DAg41viu
tp0ZbFIC5V9JaQ3fmo/kl5nsreThWmokim8qM4GfZff3res/00GFod/Rv/VFedJ8xvFuTG8h1GmD
Y4HxUJaUXz0ZQyjHPXPpZrB8pODipExCKj0yDp3b3QDDG5ZlGn0NDEgWQ1d8CmN0z0zLbwW3blEM
HoavWjzTouL/df1Lk9MameQ3NUW68yL5je4FLLbo74OAC2Fm6cXIjFullwhr43ZABjPmCGTRAS3a
HiKEG9LrIrzizg1omQedt9NN81APvbFsEAKuTaEiUICaBRKDFt1DPByte+ebeDNmTtQIvMXGjyLu
g+hemK3c+KCt16bkSwRYuyoBtqfd4ZQGRT4xZsFJ9+Fl8YWcPbTbPEC2sCgW0RlOU8pdMBQ1iJtW
koO7iHXr0nRRTBwgdqVktE+AoumUBz0Flvaqz9NjhNigaozbbJpvO4vmArNqfd0kMl1LEz+KI4Zs
gwPvlJi0WDLu9KBx0A4SHsDCEuFb0QbPlfqpc5Bvnax+bCSWnACZyzpj4MtGFn4RPfUWBZW2sYWz
wfFun3A8bHQmWsgT4MEEcYJaYc58UuHs8KjX9r6B3gQEvDjigwhwllf1sYklh5/yUDQGAdMdR/dm
4A8RhnCw87bb1Y6EEz6QM5VPj3ZQnvTZOvjAUsAiym+/ji9mYt7SIUZ5i278DfITupaEus+Y3smn
Uvhk9tvQdh9Cvbk3xXDb6dXrZBPS4g/2ktH+W+N5xdtUMuAFX+XBa6KoGhtGtHQ2WRxpANTySIuB
tcvJPpMumLek+jlqBPrmIsJfVT1SZpQXdA5C3jJtkEeci88Ob6grcur83jsnNT6tNjb8bcZ5jHcC
k3mCxmAD3tJegnTBTQS7dc0mG9BCYnksopBU93QwlQHqI/FZMbIU1IBZkomLc9RZjBFzOtvw7RV9
sde0IpcW0MxSvcKtAL1kFndoD6oVp9qvn2kZYm86LzMXmIg+VkccuosI9t4CwFuKiIrHuSl8pP2K
U9hTSf9gcSliaOxiT0d6A3Hcl84xqLwc16R+0EuufDJEOyItrKXOErnUNfc8pXUPF5gX2aY+LxdV
ihKoisqjmw73U2xfAeOQx+1P8W1gc6obYp4/eu7uEmPnJcrk95AwXC0Nenl6/hoQIbzUpz5Z/gjJ
KsyMvMdTczONw42p5U923t0UKCAXVWu/AcZiVU540GXDN4qi+Gvsy0+qK15wma38bHhIOpxoFRQz
O+1vBgw+TP2nZGlqKPGATNbEH/dfBslL65Ig44Wd1Hu6WecETfXGdhn+WpTlpPNED1JrEOS5OTHz
ffeSRe30WtIeWdCqR0Wkc5l9gz/P5TlhtMENPVA7pK5xmybBpvKm+hzpzFFM3bnznZxcT9Pa+zoL
X1SfE0UgpDWEaikiKEsXx4wEbrr8hU6OmzhShrxmM+9B0z7Q+ieFRUKvlwEdXdNk/8gbdr7hXquw
RFTWfKdW6UuEsEMNTqYlqzpikbF4IT/wXATNdZJ9DMpr0o5JxmkWsrI4gProNv5cX4LIzh69Ro3r
weLv3MbdkZ3ZYkftIDTUDM8rIz82Fa8Hk7KCUNgKjVaUXLOWJ6zwsru6Hx/B++i3Ce4TIk5IRWJl
RBzgEMatgnam1Gg+0LvVSAmGm4xbU/TW4Sct2IrLm8ivnx2TdpdbfwyGRIA96OVXh44Bd2H4BqnJ
+AjUzmoKnLt+7ow7LwyMfeeJo2bHKI4cTtWtUTKHRYMHSrB8onJwdh1T5CXNcuvspoQ7IbH7lYT9
S5c2H1ghl7T72QMcKMFDS72gz42+5lLdBJYRHf3RaXZZVTQqYiVdu07RbFynrk9Dx25n1uw/Rvpa
U1bh+TPXKaI89GJ4/4ZyA1buyR7rs4wYxhiJ9a33NFEGWgoU0RUuJtm+BN7w7ioIp80X5mTwy6Yh
tooq6onCBO3R0u926hEuBZiQRZZZ/nEMjRzXwONskGWFAmVRuaReSJtb2s4WOtWqRm5lMt+yThFb
oVmg8qCZSkyQZGKsu0c/FC+5aG/V5jV5rAZTwqWAb+VLA/1TTmKHxuMdavO3UcEaQ5V/wZZDmBMx
lGyJLEmmYj162kdBqv3CrsNsk7iKoWTzv6Q6m7B/Zd/of9WMTssJAPD3yVh9piZsu6Fm54UwjJqw
KuZTpg/pkcBXvknqf/e2A1qlSezNAGg2swqQKyisrMH5VeTyQJAowpmMFjV80R6YvyQZAFNr6Liw
/iMuQgW2A2zi9I76YVXw0OAlnBn5s0qanXXTx/qZpqlHIAW7+pg/6Q5Lg6+sSojzI15ltVilA22s
uT9EkMsCrXpxSOFc0Eu56kWs7zC9MWcsa0JSi95eIglMUB6qEARkByi7iDAzUsITSPsmwkzFahHn
xv3NJgvKAPh0WnFYTlQGl9/1wK+GTmKGhjLWmtktre5h6yIZaCMM2a5dDl9ebg84WABU+fnsPZi+
+T3qrPamYfKNdeIyzuZo+Es7FS71c8NOD3p4kZadiUHaujh08lde6CRnU4WKpS1mV6pUYFtE9izA
Np19MdMAaLgKf/aQhuRxoAwkSLiNz4kb5wjzWMpLlV2ma/TH53Z+9xuW0DkF3F2RqsT5Cdu2ObvG
kRCO7Ex+lrls88TeYxVgZ2w00EEa9Byjy19Hi7xUS/O+zQoPqeWhGXYJXNhY4K2QFuUkSrd1fw95
x197PSfuGDAdMeEHL6AOcDOQyKh+htUQ2DQTZlBH0YD172ePzy2fArrnSJohNep6DUtRNd1o04TU
Nnabq2Tg+05vmxQgTiDcjaZcwa8Zb/Qmaz/NaYqfyOciznLm7Y1ZeT3oOMuWFWhloRBbmiaBaDkh
FesA1svKCMSzjgKewDFEK20ZZyDEkFck9Ww9lASor6nygwMqDGb9E+kSBj+DKc1bJQceVRiMq3gc
7r2cuzWabCc/REZQzfa7HOdwLeFpe458i93K3cqE/a8lwgV4ABOgEATQUoz5Z2rQX68m4I2ay34q
JOohbgPHa59PY4zdfjKWYxkP5IfTOuZK66cHhs3nMcDgMVjOPb3HQ1OZ97HDwQEX7pbn5TFzHaZ2
Ld7hNL/XdZ+BQiPfROQhbDKew4wixw6kdeNpmJdaoHkLJ0XalogcMZaXP4mE0sENWRu8kQOAZRRH
5PGSWT44yrQPPNi27lvRxdeuoulueeGXXrHSopvcEG3yxJwAJN74rv47nilKbJ8xPChblGLgMyMj
vVi9+Zzxd4NhhCHNqMFoSKuXdV5tNSy4GE9auWYa/2QFIbFCcf6pT1R808Q+XpXFWYfVekbFCb9y
YKccVSdY1Ptqll/oHi9Zy7ncLgjrWeqOdSmoQBZk/k4bJnZ36Dd3eJCoeev4uQiHXV0Z6Trry6fA
887ASPdZXO8x4u7cOHgGDHzueLyIMSnQzkAVgFL2luXONW68nRf3kOjC3Sws0LHi4Meokcum35WR
fTUK924Y7cvUqNdFN5+bgUNdYoDQbCHgoxED1AAG+Zcox0dp1b2K0OItDRncIVU6VY0qkzI0MoGp
TqNjDziYrx0x57fMDtUVH1QZCWM+weY8ItkJbO+L+ghWAUeKxvXO1hh9KUhaKDg0FDGfTxQc+WJc
+9nRXgOd5m+tim27yu19j3Fl0RM+hWjQxkYcjkrZGBTxjiy2YZ1GnJY1oplW1FHrcGTRrlMQ53PC
/mj16igc5k9jmdV0a5ES5nQyecfplg4dnxzm/AsBfr3am96LaXy3DP0W1O0DwOsvDP9qhB9+eZqz
wcuMmyrx3+vYXadgEUh9TPdazKUYOshaqjgijBkaAqzxFTnPu4kc96PWkgqOsAJJKNbTtLizUeGs
2rZ4khJWgn7vleJsyuI028lVVhgvOiSFVZ69ui7EZDVE8Zv0MuNg4E21H6gwlH6AqLG+ombxxFR8
DgQX3YNX0F4JhcJYnxRvhiu6RwLGa75hAKYeYgvyYc9//ldb7p9oy/1DutPym+bRt/b0nirG098B
POn8iN96c4YQdNGAChLMYrom/+TP5ij9T7qFzZb/0DgiKBcbFMalvwKePI4/9PO4pZYn1D/6K+CJ
n2gou5UlHdeC/fQb7+ovgKR/lJ9rYMT6Y3uO3DC8n8IhC14KSE+/b89FDnz8Se8IobS690529g1S
vvTehzW2HcZ6ZFMIqnvZC4thOUqFKD0axH9unIZ8VYMDV0F7fME66QOT6IJTWR1HSGeIEEtknD1d
kWy0m0c6HO+steF9Sqz6MjedDy3kKKTnXXKoYDjDJp+cT93BximwPa28sT54AoJhziIJL4KOfp3b
zSGn9bMDgI7GAHAvnDTSRdDYHSdhqbxXQDa9wdHCCTT72zDYgdIR4Qh1AHlIaKjPmUxnE949xbXO
kOxgd5SjLeL9e9qY1UTs7eDf0ptpWlQQmrYz2hyCuhab6x71ytbwBz3YsC7MJ5eoB/j8LVhSABO4
gmxpnGrIRIdSq44TocJMixjAu56DV/hH2zTzSjPAYcwYlJaM1kLpoPyppUIgdZ1G5zQeCZy0fzGZ
XaXFfNCVkiqjbqRQr7Ce+O1IvxDf0n1Gi6Ijo0BpsRBy0QBT+qweoRbYBXI+lXarKMMLXMUdGqA7
Wi7lNuAv60IpvjhAlBcPEVhJ/VEUqXOjx+jDEvYYyBKINliSxUeJjGxUerIOZ/YejOzNqLRmzC0R
lWa3oVKhgViKj55SpkWc1rZaq4936FFDxnDSPQ5Ky+YpVRtKIGL6ELqNUaDdMeNCQTihgmvy6DAq
XdysFHKJ2z8GwRucUrEYTGmviVBnbi2voy8YUSq1qFSKOytCrBYrFV6u9HiTUuaZAfAVShCeSb8z
kO4lHHtXNllpO4SpWH+Vxk9kicd14FrqSgFIKk6xMmOrWCXgytelUgpiLtz1tV0SCxm4B0ywNAaw
AZ7icHRfiMaozojh/XWFDwWEOS2Z0Y/HjdXMkphgd34n4NXaikS2B5X/dTLl4CH7IY/Fg9DRts8+
mY7LUaDUIJgkf9VTuBhjS/Jx1M7at0aAItkYosKurQu2amPKruPouGtiPfKz0Wbdxwg6NCeCbuO5
QfMqxDC9c2zVCID0xmFdVc4y9sxul+St0JUrOl9b0iT1BWTj2Wod/SHWG0UBczglCeKSbzuNsn9R
ugYQyKB+z9IKamRcrU17OplRqW08Z/w1wgsi0wJtEt3dn4YqzVaOfL64gBbB+JIwwM44pX1nCrcT
8eq8TIRLf8CSYaQUutdeDBJWjujIuOmjrdsmIRu+N5yVkq8ksNZiLLfs2sG9hwm+6QIN0oi9LnUG
ulltd4sBCeQpiNMXq+QPWqi/bcqHHXLbr4hRx3GoEU+AJxZvM8+/6BygWFPIkD1tecPCW3SyPNm1
9DfSqYD8a2Ds++BZCyiBfNI41hnsBlpAWP2uPzLWpOnKtdlQB8+G9SUkev1K58yMl5qXuuqIgjbJ
bjaVKkemxad0ubu0xeKYqSW9mkCnSU1x2xN/x9QxydEToORusTwDZlxH6CuezMi9Jm2uX+oQWGrh
gOiXNT9gGmbaGwNaNjtkXMxLWi6rrOs2ZL5QVaX8Lrxexb5CVnpnpnr9Da8OGEnSz88Q6Ly3QG8n
rK70bn0NVyvwejqxVWhdOxgSz0OV8EwNRGb6Foe4MKKNPOR4Y3UhDqYTj/YGO2SFLC1IsQc4o7Oy
4gCo6TTqa4Jd9RVQCUTZllLVM20B9kYDoFNTCrdvF2k6PZlqQIOQHfNMSysryxzik1sv35bEWz0b
XOyMpgw4O3/iH+u50xwH2t2U2BxqfHW88Sxh7+Na4HyHQ/s4u9kbqQdcjHjQXon7NK49jISXQR2b
AmS4K3QxxDgQCg3Z/Ax8uDZFsS1oTZhauo8RChysfDxDnEHs400uItoQm6QL1y8cc0pQDnxBqL8H
CRd7Cox0P8bDd8cJMcSvt+BmeIRCmlSOE8BaXeB0i35Om/hRFnSMcH2qA6lsKb8KhjvrmtwYWGyh
2NRFDchKnWxptw/rIcAWrP2cfh1fq5ZV6OpPTMNQIvZsWy4YIBT6HKaDdHr33fiLjjqeTc7cdk8C
lNa5UFhS2W+GRnJaVad3XQRfbVZeeuHx9QUS+Ii27b5TNQASp2LfDagoKnouvE3uOegywdTI8xbS
5KgeaD1q1kGcuvkryMzy+UcH57d5jG1B0jie6+8osJ9GH6F3j7xyh2oT9FxbUP1AapELzQy8Bz/P
g9eS0mnsrHRn2cMW34u9tCLN39dOuB0bQYvbcNMP9A/TAwnRD/4MTCVrde8JjMBX5nHFtMn8GEui
t2xVC/oOkxY6JADZyPh2UgCFjQ1GDWhFuIMOtanyCH8KCwdsIwoA0IDh2Sb2ZhsbEHhSLz+kZnRt
J+sEFx5mixugvEZtQKmcr0tq28Lx1JZ6nNR2H9fDQ4+qbZXV1b4pphiP0wjwoVLV8qTqZtma8jGo
w/A+dAJ5Q/Hp0uSiAvcpxbNxcnY+ZcZ7hMWckZwIHglmCGmLc/lZas5lha2isrPsQ8c39DB20R0U
SnttT0O0YVfD2oNSr3NPQ+1+BWDAMZfS91VNBR9bOosevwgHF6LiVfOBuQaCF9WUEKo9wV7Yfvqq
ZZF4JbYXjRK30Kz4nfDv9hql6FYmtNoNR4n7gmDkxWCL49RB/oK41dDRoycoVNdkVP0T3dIIcwMW
uMCsvi8i76EquditG9wGaTEdCtoz982cT7dh6AWbUsvCXZXMdDhI3NzUiJctzXqG/VEdeNe6X36N
zp+LmJ0J4SAjSvWFgIF3S131ikIjVE1Lcl7F5Dc7dzbl1Y2afAc4GEenb+2KBHo0l4K3MXJq+IG9
hsW0DXZJ0dTbquzsZ8NzmoPXM7uIK2BxDqnSnF2Z7UwzxBhtzMp3ZkfNrgJ8fJqtONs3XkJElz3v
sTQRdwy7kYUIEpzldIQdtb1zBA7wY9/uQIHxqof9EHIEFsMu0Ciu0RXC6gBGudXMid6OS9Kyw2nS
9WOxhZacM0/ryqWILNEtdNfCxYaHeolfOiPll8uph6hNGPESCpCM7nWa0IsUPTLhbhogBHhxvjJD
nMxVXZ1rTR+2hhvbu8Hk5NsxR2GdpOnT0nu6aox1OEnoyUto1sMFxlBDbBFzS1CE1g4hE3vX1el1
fumiYK4J6Du2wGRZgnMYu/UO6PFwoqf46ERuvc5mtvsU3HCy1ACXnJHVB6QpVWTe58EDrSNboEUW
T14QzJtmGNwNNIpy49OgX9k1FqK0isRtH37PqTTvEbd0pBOM8KDyvj72I+dEi+Q+ZnXzkzYT50Jo
LDMuMwdvQsAQXTzyTWo05JVqcHK4dpFFBhiZSHzICM/YDcQJQZkpyzXD8GrPgtAt41TQPNUD0hIZ
nvh2spflUF0Hza+XpTDzyxialB71/Cacal7mcJtCY3qgKeTv8qK9bfrBPIoGChH8962tD90qMOJj
DEsAHaHjiPuEg/RtnzF3roRyZStyHUy4jDESLmpbce2mH8TdpGh3teLeVYqAR/9o3ygmnmkoFSlD
uXVdQTHgnaDEF6zhPNNEzuGeeWrc3D0o1SULfqrAez0MvhYYn5NA5YsVnw9iL7dlUG8unq8zymvo
OA58IvL/FDlOYf6SkY4dwWLueUg6fZMgkdjXEjKgrhiBgYQWaCpuoBHPBwSX7cEAKThpDn+3Nja1
og3SF47ZyMr0MmGiOTZACQtkq0zrm7fcjz0OSDU5EZVpMt+tUEInEVNmRTikkm2XDDTMpa34h1PS
MZtSUE5QgC47ovb0Yy8KASdKD9fsgpYmPdCYyUagCIs9A6ZZMReHCVpXWWoEKkcdHoOgh4Cgs6mR
t8R72uk0m4G9IQ9JClrXdOSwRYRlJsn3BH2oyI+RG1cbtNXxbaO4kMwfTuSh9G91YRhfk6JHOooj
mcIz2IUhw65Ga18cRZucwil5yn8QlEEKjTJGwTcrPiVJFKAqXQ6Ua3CzTGTgWEYWfu5RsS2rAIpI
C+4yGziB14qA2fhkIw0Do/Oy824MMJlE1W9aaAT7SDNOnQXdQ47Op6PYmkXAnevBbYKtNVaErqdP
uT3S9kEChgFjWPWK09kxq9r49eCeYyCepskbkka2v6g1akY6WjKw6uMggtdZMUALnZ+ZRPwFHdqz
o0ihVWrXv3INlp1jwhHlypIF7qNSMwWhcFnk5O+Nl+Uv+HEYOhnjSp/IeWEARhaYjxu8GceDm+gM
gxXFFAiyinqJBkKKLXuNi94GUBC8/eiXR0VCnXgBHmNR10+p+pQo7fwtI81w66U3Y+d+NhWCgDJ3
4nUPqeOcVvveNIixcENCQJz20jOw34du94t180Jxh7FwhHPuyZCmqotwb2bGhNae7I44I5DCsDjz
z06JJUREiiQMVET0/g4myTQjt6Z+d1rroifo0kdf8gsyVYHS5FxUuOKqagfOhY20Frgi5pVXURaN
PVkYMqj2TKCBK9Vav2h9OtiNol9adc3oNmjEujamFDxGGKwB/9KuHfLxE2eovfFKGd3UlhlcPC8h
PQM5vP2sa1jkMBHRY4HyIBZc6mE5xQGButAr9h7kKpR4snnXUjc493EkTpEHnU7Pc51Yk/iMX0rb
YAgbdlreo49ERUqGu7XTTHwyvj8iF7XEcGqNDqK0LPB5DSiv+7Irb5iS85Zk2F4M2yZPJ5k+Zwfc
yQxekPRDR1ujlJBLyKrOfY+9bpVHaBcYhAPadU2YJpWXbPO2vAUEXCycntm3kSGFjZXFlOYugD1G
zu3SmwaDfQpyzLa2KAqBLtREBDVLmv3lqwu68hmdNLFQbpee2lJ+Tp33C8G2c52D2Fm0bl48O5gY
d0nUiVWQCmhbpmRZ7NsJejLKCmT38upolEWRT55KVlPKYvSqsD0bTkDDWTObLzaCnt85+QiCtHyr
ai9c47tsj9Bi0tfQrY1vG3fOVlV6z9rgdJtqinzIjBP27Cl6btn32UgmuMfxsA91IjrGwgegFxFD
71qd3LQo2y+VpXWXTEt+GVZv4UrLCXtshSCZLwbukqqMkMYsk5UlegL08PHez5jDiKxwtHz7r5bu
f6elK01dwfH/vszyri76bwSWf0Zeacv/+L/t9799/c//M3f13/Kv/vJzfiNeOQbrKFM1E/m/bpn/
H9ovge/rFEyuKx0atNLks39r6Vp/MoRO31YKk16rLvmXfmvpmn/yXNOD42/ZpvXPtHPFf8K6QuYM
VssWtuou/0Fr+VdBcWV3iL8whK4Sbyzum16NN9v+HR9BtSMmxFl0TT3Bu827ixay12hqlZvGu96e
xblQSuFKaYYTHbCDa03HbJTaUjfgQqZhcBI/YuMBourGtQXu6Amz5JqeYkeBxd6EDxa18qDHJiqT
5IXCCVuV0jTDnGEKas/OY/Qjef6be/eX9va/5V12V4D5af73/zC4iOXvWV+OJyWddenalrT1P+QV
9HZCfk7gkuysi1MuKIxnE0uiAQSHxJT4HY4uwM0kXeazvFEzGR2gyIJJyykL4XUZpc5ioXtQPbQf
VF6++Me/4B+0sKZONgNJ0+hrTdq+pveH389xUWUxJqgWswfTk7AUYqGHytn840/hKfvDVXB1h6fJ
YsMW6IH/8BT0gJ7TgdBs1vsOmLlkx9ezz8l0LlY8NP/FV1L4tN9fcvVhEtk4z7VED/n7+UE/5/hC
fAf97UCeFsKYY+1WOHrRN7Cj4HqKBpQJnE3+q891jD9+sitMnEjqPtMFEupl+9twCjkT9Sc9Fx1j
IgcMzkjwjzTxy6esCK19GATeKtUS5uR97uEBLM3qNtVdhEKxrJhpsjLv4jZAPZxS7kWTB8MykcQy
E7+zcMLARVzK0H0WpX1b4ER59vVYtUmSYNpOQU9NDQ0lWOplkN7/fHfJYXCpD7X/BsUFSAYcUEzG
PUwkXLsk5jh5SM/SboMtvLwWHl1Suq/UX8hwvC57D33R0D8wjGvstxW6KifYejIS927myIqJRkJq
MF5beGt6K4+un0Toh23LPjK09ImSHluJW9WO7yLEm7h4dPMlbqLsqPez8VZ340QnPqy7d5ozxjaM
EElLV5qrEkTAWoAaO2MHbN8wxNIangnr3oxWoYY6pXGHvpkJJW1nHWwWItIXxi20rBD0XszODx7a
HMWi3jfGWq914/8xd2a5kSNptt5Ko5+bCSNpnB66Hnx2l+Sah4gXQgopOM/GcUd3HXdj9zNlZXVE
ZlV2122g0QVUAZkVIXe5k0az85/zHbAT8XykZr3ZZkZFYDVkyNAAB1p6RceAN3d7YXfBRYjiQqZu
aEk+hM5GIpCdS6YwByXIbbegYxftisFcbGzHyUGQ4E7FPjUcOYh9FI2H19ttU8DYjM15g5S1hkl1
4aGse33X3IeMlVRpGvig8V4ZYmqOdCofIBwbe29kSdJ2rrb1v+aEr1eBruupMLhCMQ2+kYWAqIlz
EC+RRfSwAXoplmQnXbUrFgbPEMJgeVvfa0qaDiOZKbqGMMDlNU90o0/YuuXldek34UmGPaSS2lPf
I9jCq3achxvVHsdKvEexS+8h2F9+Ct5XnJ2QMakdGyiddHscqYC01zCbRiQVHzsInZd0tkO0i2xn
W8S+SeCjD27GWJbNqrFU+bwMDZ1FXeel0ASAKN1b7GluyqVrXzJCmf7KMQa4Eo1cukuc5h4+JAlm
pigqIuyxyZDFbIPEodR1QFl26nrvZt50wqjyVtA6SKGsUWWv9LqQYsvGhsz5KHijaTGHx1qkgIX8
IRpvazdsd2iEwZnCNMk21nFYIVzOf5BMmr6HOE3PXzuE8zum1GLTurPJjD+HED7EV07bVe/OPDU4
hob4YCfW8A3QQnoFuCa/x2pFGo1xawkjJx0fTPLt7LW55AYvqQlX6uhUy/7QVuQJ8RIUm2qSMcYx
RTGkohKKwb0FOYN99JYgvEePVuWEe2WGoPJVVl+EnMPOUxOqRyLH5m4qFOpf56f+phw78xtqH/YQ
lYTWs1nG7P5SkGs3czkk79WQtgea74yvHZiWNTldtXZ9zvWm8D649dOH2jWHszVWwaYxGgcwL9fm
dR8uVOt0XV48VEx9zBXvKjnxtEXzyIBP0kFTg5Po6nvL0zGvcGq+ZJOdnayBg0VWiWxT9SKEdiSq
7mZsNCPZpJ7AWtXQvMRWRMy/8ByzHi3jvJzaJBEbwchvn3iKbMGimpuEBeK6nbjYXfyUKPmld2wS
VV0GIbfjquwIggFcuqgditlWGOk+LNk1zGFbixaDIPg+auZcEeN8418nR3xUFqFEN38CsN6s4Rvr
YmpXPlhVS6V3yhQpGr+pcDCJAQC5c0brKtXYOyoES/hf2lyvoXikA8DkaFCeHYTUB+oBLN3tKV2A
imWdz2szmab/BQE9O7mAwbT7UdwuY7QZNZSvV5M6Fm5ePVgd3aWZq+l9vkQBLQRDyCwJrmbXCp9j
jfwDkJBeT2RF05VvxdvRLrcjobwD5aWwAjU1kBXHgO2Dtyeb6WMDfoksx8jlWNReeRp80g7TaIIh
1EDCSaMJ0YqcKzsBV6h9cU1UsrZBMuyY/eA/qkABasyhHzTVBfXoy5XQEERuPXHdqLzbUJsL5CiC
8FNYHLXttmZYM3L6tj6pinVRwsQoLA/bPFZrtqDjA3HZ6Za24VLzfNBe5hhk08K000pf4rx9YZPn
HoAfjeveRAyeJXOmT96jlQB7CWa0Ba+njz4cYe6lrXtj8hM+TA2NpLTSu2N9xrk9gi0dTf3k0ZhJ
mqW/zpDWUb9Y8VuNomyhLSzejQPSY1NqXGXBzHKPlukfBg5k68hfbmONt/wcz7sdi77rhOMF5PVr
7O/fGrLPmOK6x9gm1DvZ1fJMOlpe1p6GEEwtBsSgpMgjeEk1anMZGMBq+GbvFng+J56BjBM3mRqA
yscjvp5RczvjfIGOr2GetncvR5uHXVXVF5MGfpYa/RmVPHlHjQMlC/yEay7ZpJzdkCNGZnzULoJI
jrilOEzO43ypNKsrx7e/NjV2tNYAUipu2i3EPaikjgaUNtQHEkkFWhpi1N7Z3rzJ5/y7jP1LvtRt
ysWo+no5JA2dwxOC2bktKHpQgFW2dceQJ9Ok1OQTmpqBTw07PJH11EK901yBcYoOUccaKZAhPzFj
Gr+aaBAr+WMeOYS07kPqLQEA4bqOjcYkk2vCr/Wa6cCJZbFXJQ+ts5BUOS0L3NdFE2DDSGJdKjBy
+H55x9yFHxhoZiy/H+hyzZEdXcN4VTicnBrGbFbirrRzDAZxGCHyZopAoQbS9kwhv3QtkNocWq1X
cY30WWFiRANwv2TogAOii6Uoig418HbS6FtW7e9284bwtg81GndYpltBCcxrrLG5csHDPNLUtXwi
dQP7a60huz25YpoqAO+yNQb+MUjqIGR4oaDzZvHSrK2RN5W0J/lJ8HVnLrgkNpn7WxB+FxH7PC3i
ZgXMgtrhEQmv0EjgHnk3AuRhlKyHpX9HhS3TXXPAMC9yhqZTvrzzNUAr4aYFfYcUuzZ11pMEm9q4
9ButE4JGG5I6EZ0xpEPHKQ/OjU6M9iG54PAzRhqZTXMvdbYU1JFx7D4Dp3VTEQQlonmUTY+RmlFB
Qv6KtLkOq1rEVgPiq55Zeoxf7IAZL171RKdcR6J3BznZ0P4jNM4w2MazOvqJYO6Go6ZhQTksIWjO
FPMPjzWnJexGopbOjP4S8htIqFgGmIXJrq4yfYglXUfgrrMVld1ZI4lbw+zbU+7wyK5p+sKsmPIv
sy7v6+GtbsL3OZ+IpYAOGXX6lyR89jTqRHAkTQpVPFLCFnFhEPkeRQQkiGkON4+2+1KXHcnqwF/2
JUWKkJRrOpmJH8/U9JwqrAUbYEAKb7GueXPiaZvN+Yc3IjUS3MuR7YpS7fvRf8gxWRyh0/rb2mHA
n8lWbLMo413ZFkEOaTlql1dR8cIQDxZo4uHoJuMy7/BmGJxj5+iFfF60k8R1birbrVnT0LgYEVwW
sm6OIRUea/yMhPRVDTSuGdJ7t+niR1aRBUxk0ZyVUjnNlX2QTfrxOzzkc2vcu2CybmAuJNs2Y+Rf
kzJYW356RpprdnkBkKEsR1hiY7jc1sXcHoChTjAxWpdeb2FAqrWU2+N8ZUwUUV8TNN3KrhK1DXLS
ieuOnMreNOGEraYu/UQs6d4xiLZMLMRqWdJrUblnTLd4Mr2ue1Rt1W1l2JE9G9nR4fRJj5RVdQCX
muydSA8GMJ6s+IdK9wbQJJ0z05SDmTGexow/ZpeIZ3STQ+kEC1dt+zB2SNrMviVvSSk0b8FCfGPt
4sWBWQ2l4FqV0Xw50S9nrah60ZptMuzNnqjDKgvAnXIAU8plwqfoR5VZxCGvBFVLiVPoTC0urG54
dOYI+vBcuXrtZMNIPzj8BnOSd25asRArZyJaygdu78tpeHMcJWhnBolHxnqOn5XqopPRU1UyLFVK
7n+OgDz7nr5dnSA9ydiEyzjmVFfY0pn3ddbnSAR55l7VZV8CLgKMBsiSA+UwaYCDVy1sJXVXwG0K
XnvD78+W2jYV29goCtdhxR4kkEMIVGxqUSVFwEEioXFl33mZfWrgtxF9sJZdnNX3c7roIlrEa2bd
fp6uY1tx+Q4juH8wgjaT+Ww5kyxobinu6TdEIbN9wx53FyykyeiaQ161ioylYrEuF8tFBB/EfG93
+N36nj4hZrJXsN8oPw2Gd1+Qb51jJhszS+DerEnbr0tw5xzrWmkj3NS6VM030wOkC741fzLaNU6U
YNnPVSa7Pfto1qXJDh4ZYVJnnPaNBFY4PBeOckcMbk1ynL0s3of1mGO6kkt1n7SeCdWzn7+X0cJe
N54EFKsqrg5gjKYHeNnqarI9Cu5yqtl5E1n6faTPfhfLFNdITFS1nwMPV/fiLWuoGtONN0AUdWKO
0XnMOCu3IlBIomqvbLSsFf53wQYrLimq7Mqdw6V9YfsLC2Pl3TQBfrHSoLu7q2t3Q5sR1gOzVCfu
PFC707Lsu8B1mPaOHLRC2p32hUM5HUBBL38agyQ448SzXuhvCZ4FDeSbzuNp5fcTpBrluhRHzip8
9hem7JS9usyysB8RB82A9lbQmZkwmnQmDdRUHhShJPqToUCWFBdGxjaZanHhpnT4lYQ4sIRj1sei
TdSs9L4x9vzPGjW1lvmzvIPIgr4S8F9UzcD+nWKVU06f20A1+U07FPA4uR5ce96ZZtkd6j6+BL5I
8teYvsONIuTHwRTOvn3jmxWHSsNKd6A7UDpcjILmQzZX8TaVA9PVAkbKEr+SuFibU5luabK3VlSo
YBWag5swaMdNOjMG/HNl7A9iFXZaYUJRQro1MeX+TjKycDu1QNF5plOMqUr7w4mNYNXWC3UpNBPJ
PL73RiIPf/6qf5Ql9ctSxGALGhHI6f/uQ+zRjAtCEDwxHeI3OUWHWC1s4DuKKtJszPdirr+atXVY
PHmI4QDmeSfvSxEnl5xeedjX51a0B7oyKI0p8+Ofvz005j98xw6ypOPYPMElyvXPQlpZ86ksnKLB
vbtXI3z9TUF1y+yRe63meV/NlbWygxlVdVp4chRJ+aSK5QhhVG2dxCXkAmSuDPpvrUjsIxBFtQkz
zL2qDOanzvW3ZQIjeAFLArAkvKLaCUVymV7+/Nf445XKrNpj+k6YzPVdrfv/KAcC7gwFdhh2UkVU
XY0zIdGG9vcThZ0XQpbd5T//cpKV3eXeID/w+++Ukm/F84uXW/ryIsod6rvoBlsPE+rK3DRvtlmH
u8+X/Gux8c2vquqv9u2/9SD/7h//8lAhARQ/lyN/GsD/9jf+8g8blalF/i/8qZ9qmP939C4jZnPD
6hXIRTnHNOvx5f/joQ52hjaqdJ/JJz0j/jDWVaH+7//5caLzd3/kb/MdU3I74DSxuaJ8+8dGEwY7
mGAFhn1uad7Rf8x3/F9QbbHz25QCmPwPavVv8x33F9OxIV9IS9qmy8/+Z2Y8JtrFz/frHz4M3dr8
7fUuKSM9E/k3PwEMTUoI14zt5gDFajiZ2ttJ3q++o8IAvpQgH+L54bzuvPo4JFa8Tof23dLUYIuY
v+UNuNM+kcIafcVOtDgNlQVwuGauGwFO4njWFEyTa/doirh7YN28HjidPGNUfhsLNnkZ/mceaFCN
XSGQXs2JcDHy70sS9OTSjBgTHSWY66pvimOkKcml5iUjfdgbd+reTINprYATKIgXraXmLHf6BzX4
W3jbHi1ErZhRFr1tEg4ZWebp0Ui2SvQ0J0+hty68+TauUe3LGi/E2O5tzc+OrEJcdHFzDfTSufaj
4pEaMXnR6ziC4YCJ9jjGJxQ6BGrAIl4+mCEjKVzjlKpDfgThpq7FPD5Ki2oVWt66PV/pV6EZSPEw
BMzT4FRjF6R0KrNWmWZY240oNyStjAPCYbzrAgcWWuwl31xNv0762viamNkE/97FHIxP3D4Pde5v
g9pd5rVheEjpIe8EcVM3OmnMdllgVoC/Dny7mhtUu1zuNTDC1YDuCZwhOQtkemz+SGCfJO+aS4KI
RMeWsg60ESaG+XFMPwHgswHQbpDfJtjggYaEB9n4pe3FBbjd6zoIOO63RAKRWIeb3lEUsgIbb4f5
oW5JWHK1rfgJM21qpDxnEzP2yIYKdaUe8DlC/lAaZh5DNZ803twNASrEGnk+uMDPnVRGF+MCtWs2
RzZIeHZmDUsfNTbdwgq7rjVKneSy8SGt8dkJKxDR6rtB8mCfxajdpcekjh5osUPzN+/hxPCpFaP1
6giyp8MnzR3kvTwqJGKzckgXaui7hY9opWP5N66hsVfRVe8kYusgYt70/pi/4pWx79hvU6psWfDl
I7TQ52VavCMdHMve5Dx36jSR3uIy4FNlT2nY7fCkeCysTO3zTTTNvtFcez8S+cEzYd1T8gcCdwgA
4KshHgFGR2N1S3VEdKWgc66roN/4zoQJdvKA6M9JZj5QWcwYq1bIShq2P2Y5ukZcyrpdt4E9vFR+
Od3V0cS4MLLJnNvflMRFo7ym3CPck4FxKgfup+JdrIwl+FrjDmeeaQDzS6pcwzCdJTI+ynYKxaVR
Ix/Xc9k8NZ7wDCa6hCN9QC/3FKNEO0DfRElblyNGOZhfQNNPyEo4GthN2wWVzRkPxY3nN606RIzL
blrNz0/KZmGb0BfDFWbE7kGg7p2kP8Z7YZbL2euX6SCyxn/3SifDGGZMK2gJmkHdBPLrSOlfuMWb
xvaolxmneXbGqJrYiqjWwNocmGF0AmtgraqoSk6cg1guwiZeR8BzJvzEi0Q172K5X5whvAwDbeav
OC7gFHd3eiBHStD3zs4oQbt7YiBS3ls6AEOp8yrBD4nfm+/6EufYdFT5MNy5IIfObI7DK+qPOmDx
KXOOVFkvARXW2HebjiOrFIBM9UME34/XkrqWxamyl/RCwjo9SWTq2pusq4EjI8iD8AMu26vobQdk
ofmc+eVbBUNo24/hK4dWArQUqDAthSXmT+J74ZQMmSxQAS0NLxHKlDnciLLbS5flaiazz2Butcyd
By6Tu5Qa4VM/FkRQ++oUd4bgDJRfi5hIdgQHpZhMCMW9HbKbk/2mKyeYy3o0x+Ard91hxWjnqz8T
eU9EkGO9pu7bdyhtC3LxYLKQMhRbg0lcAaRi+yyTDRnNZGWH8a0z4WMpLcg+DrpEznRjzBuI2uP0
CPmEOU5Eq6C3jNnViJbxLLPpKcadtSE8sTxMPf4tIGffImOy94ya7wDy6rKdKT9EPuA8IYzqgHir
1mVNmbeTWx4jnLjdDZAkuDvHeGOmmMIBS2Drl5DaGsf12W7XQGGFSaxcYkELVd1iUCRYP2LegOuq
Tu0cTUcxt8hMYsANNuYwqCQ51ZVvk5v3U/idDGlY+mc+2qyQ40ObYezOIS0fSsviZ/G5RY91QAsu
qvBK1DeEgcpj2vv+jktp5bUmTjHTWXkW7iBSqYF5sMbS2HmQiy+EFV0P/tIelGQRqmNKrVqwyyXw
VRzWZrgtHL55jETzofUK77tq0oscKhNWR3qfIuZePkdduM7qI8xd7Bq1SxbAzx680lsOtMzjqwcS
TQnR2uLwdbTI7a9KztxasSFETFK5wUW1qiywDGSkHzObZ3EDaW8HjB4OiJMX+wKKMok5LMQw6Ppt
TrHMxpYlDBNdwiy7loWhYpK3cjuyVV37JQpK0rzu3IGcG3n1AB5QUDEE4AyME1rF8+WSkweOxkx9
kzRgouFT5OsGTYZ/M0nCS21qROwximaPkjvDveq7u4UkOIenCONXTFNpX03TLmxgvVSJv2lHFV/g
YjwJE/hO13UNoLBhh4AVHfFfnQPl8w+5uU19EwirTR1zqar91OTxdZ/X8sXjsXySPFmPzVAz7rLc
+UbYU436Uywnu2muCUrV7zmdJ5Cs8u+V76XngOgcF3mP7bMP51uvgf0gRmpBWTt0d0fm0ipglMcp
XqK1LawLHxIExGRLk19LLkTOSlTVV/0h6YN6Q0YO95wdFpulXQDdlMV2dlL1nViev+/nMMbcaNVh
iq+hohAHb+hKYYx9sSukKUz31o6ggrtyFN8LPMjraOrkuqtd8daM0bfaM+FM+PMtCspTJLnxoVjs
fAujBiyKRwba4753OLL77UilQOvcYWNTEBkabVxlvcRBckO054XMIwzb3KrWhU8ysRS4V+fOvS0U
AUBkv3fLF8mlEQznxjKSfelUJs/RMf9SzHH+LrSgCS+63EjZjB8CGhWgyGcjS64NV+U7NtckAorq
THyPuhWv2yNtUqOMNL+JKFdiG8b2NO2eS696QhRfx6r+lhOeAZPmXWe+O33VxSGcuGElWK+tlhcj
m3YfEjeo88sLxfXAl9zqsiyZ0oiYuo+YzXSlQTYpkDaeBo67E6GXXFJs/e5aIr5r+rI5YdB4cwPL
OkAFxssdYA7AAiW3Vl9H17kVXgk/+Dr72QsumfhGWfSjSoshX6jCDcNVyPmt2EX1/TRxeayTYBjv
pGeyy17yr1YSlif898WWtgj2lpG8WyKaPXJShQGZ0HOTDuVWCn0XzqBkg6rxtt5gLAVN2r64k24H
EQNevMO+fWXHxvzhJJF5GAc8i4IMDSVdOshfLVfdYCRnkPYeXC/mEKxB3uPEjuyhAPtcKrGSupvP
HMxj3k7TvvDJ8OasvnIVd2n4Qi0FQT2bFOwUxa9O20xU/hH9Csdy2GgHHMJnzPY6zuV3K1P5keYZ
ccst9l4Rh8XDQdeu6mVwY7KA7oqQu2Xx3T1JZ3KfhZZADeGBe8r6GwMEBy3T6Xx2JS1TKLwpkYop
BkTDloTnwQLtwyL5Q2bmjm1YCQJhSi8/gXDuUIpL5soSqE+IQOZ3o4HWNqtrfBLRNnJpfibAC4Eg
080MespnUqZ8gq/fX89ZKXeN6/dbCmfFtT+brbmyaJDFbDLBY6Leai+jQhzGgJKXgAHHToB3P3Xe
0u+jEJgAa+FyNaMUXhPqDe5h9+dsO8DkrVu3AG+S2wMxElxsLgvM5F+IxJcHLKvVWhYAf5uFCqpY
+NUdCMH0QHIZulPRuKy3xHPZdbuuteqGQkKM8rurIjfMN4m2vRUd85EE1Mx9V5Eyq/phxos7ZN61
X6Fyd0ZcHZeEBLLrCPEQcq0JhnvFctMPHB+peWYn7/M5r+ZWiZyUWlufpUWUBli5A8/BxOu/6mJe
RBa9dTUjsj5Y8ZLuGRcAyOr5JOaFTuRVkQoHTlLdXoo2ePdba7zWFCh+kfiGGQlBJFETLxmldWF1
HF0Kzt0PfdWAwPcxquPrXO44UxJT45LcJhLUk4S/dMoWO7kgiS5fhD37L01iVt9gyVbfI0PTRDyA
TZlZjx9V5zU3uDiHB0quugeAGj76qgWyh931XdwQWGbcCFpvgow4Q3DeLhxm6T9vjCNp1u6mtyOD
Ph9jsG6ZkEo6043lhdyROKq00Lt+AvKKv52thAzfA52h9Oog2lS58vd2jw8jIXf6UOuTeaDzl4xe
xTbys/lk6XSmpXOa1cgFYOrsJmlPyqx0nlNNJrkWt6rPQTB6B/oaxocKlNS+0/nQOSu8L81gdU+s
wOPWChkukcAhV0rRL2kJXw92ei85toNbP+M6YsIGre8UUa+8W3RstdYB1jQJmPyTaTV1uFWMFAHI
gjG0paOvvW0zNrImUh08ahvgU+HTZPgcIkjNJjo+O3vgLwSJWl9GwH10yJbX2wz0BWNfsb4OOogL
Zc2/wIvwjhYXHggisLJgBjKS/EV2RnaZ60gvwTzCawP5eTqCw0zslCL+K5ncgzQmKEEymIjJeIXr
FXKfjg2XOkDMGAPmles8EIRpDtzh3VusA8e9x3ea6xByE7NaMGpIuB1m+45onESr07nlMCYQGeBF
o2aQXHOf45svJnEJRXRriahh2W9fK67HK/WZi7Z48l8vOiydiI5Tt9QR6myS1hUzDbXN06rckmq0
BKXvQ3+oyV9DJQXX/pnJhjxIxZsOamv7w44u6aPQIW46y8qrUQe7Zx3xhvFGdXiA0wbeFC8CJ9n4
UBh11p0V2BiPiIpDPRLULxHSYzD2PMX1fUauHB5acGiSwbz0eva0VDk4+1oH0fNAyQ1uqXFX6Jh6
QivfKfiMroeE2BMdZ09jWV8OOuJO0tY7eZxxH3DdGHv12Z7zWaTDKZ5SHQkzJVvZTr/UfFihfMMo
SAOP46HqGpT/rGPd0BP3Jpjkz9oeNh/1G5ia8am1Zlp9UlRvd6LpB+flV4/G6mOgW4AW3QdUTwRD
KlnWW7YA8WpkCLtqdTHM5zWpdKvQ2BE7Db3i3teNQ13SxHz/Ni5n+Ij9HjVA7cDBowohJe4y3VxU
LbiTMt1mxDxzOhD2u6dbttw7uu+IJlyXOIUuQeKQmu0ZKBrnTHck0QiHMq97kxbdoOTrLqWsoNCq
1v1KsUvTEkWi7M9d2pfIIjCIbJzXyvI0OtEpPKpLky8Yd+ZLTH3gQns0h1TS6lSwf1w3gXFbkCC8
d4TmlOkWKEf3QUHIXXaN7ohyoa5fCFg4JAWpkCIJ43Oxhh8kmXtmXPRMdcEABVbRPdU6Q8fk0hp0
FLxZg63AwwKDb73M9bhXusFq4pfAcDpFm1b3W7mcto/0D+NPSx4ohp/3cpzRwXQv1jL0isEebjUr
63h1i/4s4inBYbLo1MJa0OwXarZC3bcVee2+C+F/VcQcO93Jha+6uKA2MISiUAGGStLx0C8g2NrP
Qq8e/vp1E9gf6FtAD3Vjkpe03fPwWQY2NM2+1f1gKe7c1UJl2CjtpywMHvUnz75RkbAJaDjKmzWv
E55CdqXbus2wb9eZU76lzO5YiNEuVrPuK2t0c1k/pC5ICXBbDb6us60bzvjYluOEGYvlPbtgwIqD
gTI0VDbn6HI9PRCz++uE5X9MuP9fKMkjguNBFPaf6fDrqqXY7/VH2f0//tqvWnvwi+MKDNxUh7u2
Zwl0/V/5OP4vDpwX+IomYrvOWPBKv0Up7F8EdkkB/caxYIAI9O/fpHbzF5tnMb3hjLN8wR/5Z6R2
PTH6ydoOrJoYhem7PjFxwpQ/6+xZjMfUmRsgWAsQrHwuuBHFjG2miC/pBH/74bP563Dnx/DC33k1
l5eTMAhsm/yCtrv/oOqzkaSUWlebocBEJ+yxhI7pXVlPg5PceCrP/pOxH+CvP/x+pBF8GySm1OMQ
+buJWWmTWsqLgWdw1Zb7kWTUWXvjOZp25pMfBoZBWM+MYZmU9hdrCkGJxnSDlT1rN3zis5G6oPbq
rg0eJoBFJ6NsZ8KuxbBWnl+jn5biPEIR3XiQung0eOYmmyjzIV1oHJJkck5pORZXRhfNF3MQw1KN
YVQ6LkUSminE+SUl+gxht7Ysfzu5AEZQrhoL/DYz09HMyIDOvW64Jng9tlO7xhiP8hCrs5iKBzwX
eI7jsl/7k7Ps8lwMWGEqlpPWC+kpShOavG1/S6smIi2PRIAjEjVsSDYgtDlp8HXculGvy96DHmJL
n5zyBh4J8DNCbHNjbGXv5luThwhPEaBh1JW15Zac6V26GOHjMhlvZVKMSJ498AnTfomaLj8QDanO
YKaNTZhYkmcabMdpDvkeTEiegIZGQI74SrNermkwrW5qC0oS3eViOddxwM8OnRsvGpqHAEMdMcg+
f+1snKZIX4n/HapiAHSodZ+KwO4fypxND4Sj0Cf3E074EpZhXXJqQzuYUomFXtmR1jfadw+BgS0T
u+Rj66vxOWh4/K4QOouDPw7ixSIQceHW1snNoWf7s3PjwuK4VV1xy+nTefEjgpfG0L7GmGR2hF2S
JzHb9rUxdt5FUnTyeuCgeNXWZQNgoBjuIzspr9zGMzZxMe7itARuZ6tk7QBd2FJG+wF4z0NtsdWe
hzxovMgJNrNMAlRIYJY0XM27waXxhgJdCsyTEMm9CvKNYeR694hFLQwj80vV53iBAWpsHD/HwCSj
Yct0Tz6WUdKfmO+e3coerkrAwYc8EPmjO9InYVfVBLQVFqrK6UbEMTozscnfeGR3q2Uai+sumaYt
uSEN10v77WLhAiHf026Rr2gLTM36WrW+f5svQt4NUew/JkPqf/VL4W5ouG9PbKV9jE01nZowt5mD
9B9GOol9bZIvBWO5nKo+se4W24D7auDlWysnA3npGGy5IJgiqiCV0/57tVDB5uqaP7KrBES80Nt7
RogLUBqQ9ESX3hm9xYghjSDZc3XvKp/CO2+UzWlsdIc8Q659Hs/zutafDtWg1p5QZXEobLfZisaL
j7FDM3VC8zAAetwb5RAc/MKFZgdugQldifBIyeNT0A/BKY2LCoNe2QISKJJHp0iGVQctbOs5RM/K
vEQ6RtveACVht0fn0G5u0UfQ8p0T0L56ZwRxc6AJw9k5HpvYngPP7vOHxn7qXQYxTr2pgwXewHi+
/PxzS8LFF/WWu688fGBjZU+X7MYyMm6KWA6S+1oY3G5EPZybpXdCtEMDthBx8us4B1hcU+a2Tamr
WvfsIogSe1ThZgp+CTWT7+XcWvvKLt1Ly1j6bFPLIH51C4X6oWy2WUjNIC8Krd+VdX7QDlUSbyPI
rm4BxiJZipLeuKyFiE+j318ydTqVFDMebdOmCjqxkfvSeEav4egW5WxLfeSmY82+ZdcJj9u/toft
MOHcZHh7k/XOh8O1ro1dzrmDC70TXoSdixOV3c/yirXP2/izpFI2FOeSw/mKHAs2tnR68ajc29FL
AqlA9fF+oaRtBUt1Ny4tPff8e35vROYuF19s5cudnLP56NVjeHJiO3swybmsfROXLoRiY429fZ+F
TnlCmLSvIQR4l7URjRfxOBNiTn0NGqeKPOigqXWDx/6PtmFTxvl59OrsAgoyd3Jb5V+mLPFedLXY
3vaBesxWd9sLIM5BohxW5RFs3IB1t41ISqR2eLC8hulQwPO5ajCYVS0lXgFDvix1HiND9eugG2qc
Sl2NoG4DXUc0Pwi7/pIG6ts0p1x5yehcDyEUpyYPzAtyYP3WSdOn3uImcuJhvraW1LxB2zYORlc7
+3HowNmhNeBwOzh0Ia9rcym3gWvV19KexsuFsPLJA8a0Bqog4bebFcc7ZW9GNyFC0tnPMEzEusqS
aYcENGyDJmAAWpvhF4Atgl6vhWIg08svasMgPx3a3sZyLQYaC1ntwDMu4bS0ROUDf+t3Jv0MFaPn
mDYp+sXhgdjjY2lQCZouOj3Q0VrZo3riTBnIMvjVgTyY2ucqNXdRT6KrJsZxMQ8UwEU9tkYE9t1i
dR0tj0SigYtcFWQ9tijqjC0Tm2HbjPsReYavovfkdsnsowlBN1SgCcLxUUlXT7m8N4ciNCT0dhfS
DYxklVcn6BbcDLhxgeP6OKJTinGtmTV5EiC4gzKod5AqvqnZGzZ4lK44clEIMSJV8ADD+7fYe8q2
iBKh7RNmyG8n1vKN7ZdXxTS2m9AKjnIinpZi3F4nWfrVKGSJhbwb+Lv0nrliLneqAIQ8Q+qjNi1c
cxsALWBaW5revDPqaq980vnWwFD9c1PQFxMta2kaEz6IIcS4n2geuQoxi678dom2daS8FUxBOjQ7
eDUpVtyVMCKMCcC9mzReDu2YM4tHV96QXbAw2GIwT2Y1UNlocI91gdyai/tlwoBGZr5Jd3bCoIb1
arz78/3lH1xeAUFNJpE2+Vj8KPJ3qdAui2tb0oEFVNjKyGOYzUHQUbKFWLYc/vyl/riV5aUo/yB9
GUgdxv15K6sMVTqGQqI1zJGgvUcbsjDw8MLwmziQVuPm8/X+x85XPxmj9h/V+bX46H7vsfpvHML+
+otsXtXr9jO2ftt/tPPdR9fn6m+4Tv3/fgabH6r/vz/0Gwf07/+gf4Fcitfh12qib1UPx5R3ECVV
+eP5TNvYfjJWfb6jz7f7Zz8gf+Vn9+8f//6v0v3FtSRjNe0kzSt2UL/+e4suIqbgZN0081T/58ev
+O+/5V8/oD//tf4rf+and/76jj9xk3RIZ9/Uj786OFW8obbjseHzeKPOH0xm/+Cz+N1P/OGzCP4f
c2eXozYMBOCrVLzXyg/B4YGVtlXV7Utb9QYRRCUSomqAStyrN+jF+k2cgL1JUMBV5XnYlQhk4sn8
ezzDJCWKwqhHdGgRKeYhMYkgNAq0wTlh4hQWGF+2VpS4ar2kdW0DLifEapFLHVxTLddcD40OBMMZ
e7CU+MlfjtH7c0LOoukDTM/eIZJkipJBqC/H6A2ERpJr3saPNRJKIRkwkWvNagF4zVISyEtEwidd
motRhOEAn6U+xxTkf1QS9OjAsHE6ByGWbI2vtGQKHUGI0EkLN7RIEimyrHNiqCuERhOEHV/Cjy+Y
OYfLwEqpuxXgxVtEeJso2nFR/XthDKOjAmIMdAYVvnkax6QsNZnM9HVq9AHrwXQZap3JZTbgqtFE
adrQLBeyo24gNL6ACIsUYU/wBKmT1/PcW1ZSpaOEzn8XRemwCcplnhENQRQDwXGJUaPxv7CwzKxh
3CM5bgF4zRaXSOXGvganP4caMt0tGKkSo0yEgQdlLXuhIhLotGSSMnyB4FYvEkGyPaYDEKeB8AZy
4wMSf3wvf1yc4L67Pe5rZSpDQzAQoFu0Q5K5orE3mUz8cQPokLAMautY4CD7GhD6MiVZ3JHBtaKJ
4vwVB4PYNTIQnGaQDZjbR1zuFhOtOCqT5JxLfcUTsuvDhZYUERtNU3ligsG9xLPvt9Vu00SyVUmm
rh/wjn2h8+X619tA7tNmNSNQdb4nca1BfY1znxyxadxI62LnVjZo2p+36+tjdnB1i+o+fKnKuqjX
23Nz4dw+pSQRVrN3dXU8FvuzHWkah+n6KKuZ86CWKNy6852t66zo/xFs0wef+CK6uWnsefNJU5U9
cXwtzgcZDrMrxubDiP33ffufSWcX+43DV4MZDH9Ep180kqdD4s9TdSyqfdk9vIghKPvxkC/Kl+J0
PAwPvx50s33xPX5e0JNVPjLce/Pmw8HJQ7HEfvbBd4lf1mte3r5yXt6gg+6L6Rl2qeXs5bftn9/8
e96hmG2WGXSCbmMdUsuXtEBfWXc5waGfuYZIvrHelUX99BcAAP//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50000"/>
                <a:lumOff val="50000"/>
              </a:schemeClr>
            </cx:maxColor>
          </cx:valueColors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Context'!$E$6:$E$18</cx:f>
        <cx:lvl ptCount="13" formatCode="0%">
          <cx:pt idx="0">0.88235294117647056</cx:pt>
          <cx:pt idx="1">0.96875</cx:pt>
          <cx:pt idx="2">0.967741935483871</cx:pt>
          <cx:pt idx="3">0.9642857142857143</cx:pt>
          <cx:pt idx="4">1</cx:pt>
          <cx:pt idx="5">0.90000000000000002</cx:pt>
          <cx:pt idx="6">0.94999999999999996</cx:pt>
          <cx:pt idx="7">0.93877551020408168</cx:pt>
          <cx:pt idx="8">0.89473684210526316</cx:pt>
          <cx:pt idx="9">0.93333333333333335</cx:pt>
          <cx:pt idx="10">1</cx:pt>
          <cx:pt idx="11">0.96296296296296291</cx:pt>
          <cx:pt idx="12">0.89655172413793105</cx:pt>
        </cx:lvl>
      </cx:numDim>
    </cx:data>
  </cx:chartData>
  <cx:chart>
    <cx:plotArea>
      <cx:plotAreaRegion>
        <cx:series layoutId="regionMap" uniqueId="{3E6808DD-8E46-4A40-8B9B-E07665E493AC}">
          <cx:tx>
            <cx:txData>
              <cx:f>'A1 - Context'!$E$5</cx:f>
              <cx:v>Distribution numérique</cx:v>
            </cx:txData>
          </cx:tx>
          <cx:dataId val="0"/>
          <cx:layoutPr>
            <cx:regionLabelLayout val="none"/>
            <cx:geography cultureLanguage="en-US" cultureRegion="FR" attribution="Powered by Bing">
              <cx:geoCache provider="{E9337A44-BEBE-4D9F-B70C-5C5E7DAFC167}">
                <cx:binary>1HvZct040uarOOpmboYqgARAoqOrIxrk2XS025Zl3zC0mQRJACRAcHuIeY+5/9+gX2xSXqq0uOyu
juqIKYUj5CMuWD5k5pdf5vn77fS32+b+2r6aVKPd326nX34q+779288/u9vyXl27AyVvrXHmY39w
a9TP5uNHeXv/8529HqUufg4RJj/flte2v59++sff4W3FvTkyt9e9NPrc39v54t75pnffufbNS6+u
75TUmXS9lbc9/uWn1Fh3/9Ore93Lfn4zt/e//PTklp9e/fz8RS8GfdXAvHp/B8+S8ABTnIRJHKNP
P+FPrxqjiy+X+QFGDKOIf76IUPJ16JNrBY8/zEbeXn/947fm82k213d39t45WM2n348efDL5R3+/
NV73D9tWwA7+8tPaXutbWLd0Jv18JTUP819ffFrwz093/B9/f/YH2IJnf3kEyvP9+tGlF5j86/80
98HdffB1kn8aOMlBjHhIccS//DwBJzygKIoSir5AhwC7z0N/Buffn9a3MXr+/DOodnfrn179lWA6
MVZd6zv5Z5oPGEgI5kEZewINOsAYhRF9CsiXCcxf//rvm8tvTz4D4bcLfy0k/HDfgNH8s/Oyv5b6
z4SEHgAiURhF9FtGgw5CHBOOv1oU/P4Kx2erOTF/ZG7ftpxvveMFcC+H+StBuAGHfPdq5fqvu/et
w/wHY1FywJKEc0zJZ3TiJzZFDxiOMASiL1efA/dvzejbeD169BlMj678ldDZXvve/VdCEj/gjBMc
U/YtjMKDOMYhZ+hX+/p6PD4b1x+Y17eRevGCZ3i9uP5XQu309ha8of5TA1QEFCJkMf7Vap7YFLA/
QkP2gNjnn2cU4t+a0beRevToM4weXfkroXN2PbtXd/dAnl8dGWn/zJAVH5A4QUkSJZ9RiJ6AFKCD
BDNgGfwZ+/4jM/o2SC/f8Ayrlzf8lSBLgQ7b++DyunkA7r+AWkLimH8lGk/DFYZgRqLPuH12lU9d
4R+c27fx++ZLnkH4zXv+Sij+E5iSLfR9cFH+63/g1z+b9t593cw/gXbQAwrxLMH8a5r1xPrIASUh
DUmCPqPIAebHWdYfnt23kfyd1zzD8nfu+iuheWbNcA+5/GcYg/Rf/9Pfv7r7X/9cvP26sX8CptEB
pzRGMYUU7JGewQ4QQywEm/0C5nOP+p9N7tuQfnelz4A9+2f6z79WNi3sfX8NVvkngpYc4ATFkJ59
4ZYAziPsgvAgiXiSsF/FqGdkRVjZA336D9Lr3558BstvF/5KJiaMt4V58JifFKnyPkiN6v/1f/9E
qOKDMCJhEpGn9kUOEgRhL/zCYxDCX8f8zP//k5l927h+/03PIfzdzfj/GdLfmdtjZfHJLX9U9mUH
7FNIC5+SlvCA0CSKWRJ/8Y/PxJFvKZxP5/FttL4+9+Te/7aq+/uK76+KeHbdX68+SemPRN/vX/20
QFD3nz36PUX+M2q7O5DbE4IeQfXwjidk4jd/8/yZ+2vX//JTgA+g0kAhSwiBrsB/OKQK4/2nSxRy
OQLAJTjmLGSEgWlqY/vyYdgDjqIkjBmLw4hFIXhWZ/ynS2DJcRITiJQJ5VFMfy1fnJlmLoz+dTe+
fH6lvTozUvful58omHf7+baH1VESP8wAQbbCGbwQxoLrt9cXUCKBu/H/bkkdhsVQIzHwUK547e6o
xVK4XHaimjXeyZlFm6p3G9X3h6SUNLN8Fmau0sKF74x/k+DuNrK0EbGiUkzNeFnN/qiIwckV1SpS
ydGgYraa6/x1UdEMk2ZTRMkR5YPfcqbQagymUiyl7UXTREdoqa+GsL1oUF5kDSvOA5s3wrq2SOmg
bwrN33dombOFqfN64tuKJmjvumSFDM54zM8V8kuGRiYFrXibBk3Ybh4h/I1NI9/YMyjAgNOMKU8g
z3u2ZyXu6TIpJEYXvLWWBptaqXL1/UEA+xfAcJKAYSeEYDiGTwcZcGciZ/JFSE/abEF4TDEz964L
ElD5fy0p/ZvL4Q8qHqcRyEAIzvvjI0BdHDQOxYsoh7jdLoQFK9qRQHx/FPytk8bhlHEMKVjComfD
8Da0pqjpItpIwwHCzX6Gha+0bmk6lKQTJddynfMuTZw9Mk3bi6EplvT70wBv+XxbwbAwlNBCzEJQ
J58udmCYFsiFsNiAqbTj+LTw7ETRxK2iJl/ReDn//oAvcYRqUIIjGkchUNkQKNDj3a1UoMIRLYuo
pPViqlAukMbVltpZb/+DoXhCoxgnHLYYQsHjoXDX5DzOh0WEyrMsaUmxNyW5Jks+33x/pIc3PfUa
lCU0CQFPDH4LPzucyJAxX9wyi6I387Z22q5mWukblrT91lVI7XOjG1FVU3E2jgP9AYhQqnk+PLBK
OEcPrjHC8TMQx1GPLuHJJCIvbZOBs0L7QWl8WPVkqDLjXPUDawR3+2xEBtkkjmMYNcRQrHi6tdXY
s77FfBQS6rKXkzLodRk1bjP1tTyvsG72Grs6HWM3Zt/f6hcjUyhWQcEXsl0CsQDc/RNQc7xEXWeX
UfjWy0rMiAdHYZ50ZUZn2V7OUc1f64Q2mymQ/PT7Y386nE9wpiQKMQFjRRTiA3vm6RIlhwEjNwgX
yCOrfZFyXlixFD7eDWNxHQXLO69pJ5jpRoGM8mlUdtXKj80udFWX8qbmIu5ttDJ5rNKSJHalvOFX
lW3j4yYer21UossQJSffnzp+cUYoIRGFmBtH4HSih3LfY2OgAxij5NoLxleNGZZNPzY2o8xvQyrH
ddR0NCNFsR2L8A2O+irlOEgEc+Ndi4s+ox3Sm771y5qMzfwDTF84IUooGA7EbiBu4BGfYdrMPozK
UnrhdV1uVaQkETMD94OwbE9IMkdvGqu6H/j5lyeJ0JiCLwK7CR8c4NMdaRyJ+6KLexHiwR/lQZc1
tURZ3oTLjuq2EiB4BqIL2uoH8TJ84S5gvQmGkmsIpXEwn2eOSfet9FFSe9EnczeIRjoqOo9chg3S
rzte1nNK81Ju3DzMa8WxhIia53FqdPRaWRqf52xkqSa6PAk4ikVBfL6Bdb6zPnBnPHEoHZZSbitM
yn3cR+ORryayLnJWHjeclOBtfQwL7IddjyJ1n6Du3ffP2ws3DwtMwDxjYFKE8vDZcfM1XhKSwxKn
aaBrqfWcFaBppKyUPxjpU4h6apQwFMRrCjsagUd6NlToksqPUeMF7ofyou/VtC2qbszKudUr1+kl
K7p8FG01jRvVKLcOB6LE95f7MMaLOXCWQMUcP9DbZ2dJEwgqSsFyEekcYFnfz7OuV3mAGNhYVP9g
uId48nw4wBWqieCPoPTxbMnArhUzrPBikbAyj+r+SBU2Pvz+ouAovjypkCGDx4gorImST9cf0WFV
9WHRzh1QDx2wrK0bICjTHIooGvB12/nDbooGUdDcpS0KbDa1Iz+zOu92knXtXk99tZnGtlh5VLFN
lwBvNmpMw9zVd2bJsZjyJd8UgdJZ3bNmo+UYiDyMPlTMXxsXqKyxfbjyTgKXRrVlZzGiZC3LNkj5
orxoMa4PC12Vu5w28WkSd/MhpuYUhdZvZDKxjcvnISvyZJKi6JIi66YZb/I2cNtQU5mRoL+uF5Rn
c+zl0UhVIiFzp/GZUm4+ROMijypvBqHoPJ6V5dCcTMmANsqM7Fpaw6lwUxOeyHiWRwqXao1cPma5
Nckgohru7MHqVnXHGUnzfKLH1Tg0u3JCfTrV85AGOl5XsbQr5mHqtJ8/1lE87XPr513PWylUVKXI
T2bjzDCJkczhiSqWZsfjuE+Ba52j2K4DP0QrK2W+4uNwVPDiPAx9m7VkcifONXFGK4qOfBG3K9L6
5oIbHaSLrvlbUtEawlV7HQfJ1ZS0EJSqJnwXAN3fM9gqGN9KMRbteMyC4f1scQQ8n+mtH8iHgdqS
HiGsx0PT8lA0em4zbOPzqS5asZBQpq7rI7HUNHjbdeWyqmOF1tbN8Y6y+SyXI4Mn635FS96n9RRZ
wUn/uombRXRd69/5yiZpGFaVUDK4GGMZpHmHPxQJdWvl2v5DyfJWaEgKhJNhAt5NN6Vw4L8DQaqK
C4dIsyWVYWehREtqkIoOc+N3qOm7zM3A2Qjr+kF0wA9f+2pYPhhfyVao2KqTehnNHsJ4L2bvqi1p
cmVh9aN/b5reh1lddZWQNsyPEtvP+3zqZYbyZnpTEW32U0Knm9nAEIqP8sjJoQSwaHVs8rrbICbr
1DnJVwuGzWJa3uUJcMR6VKc4cOGNCaUUdT06YMmQuGGZw/1Mz4f50vf7vlzkm8gsxwNp0Zo3Q3A6
50l5OCZzcdmQ4M2iw07kLfTmTRY1J6Nth3TURRqonmSOsjYl0+g3FaKjqJG9W+q52w5hfRnaadoy
g8PXhazLrI7H6pQFOl+Ny9xtOupUFo4RSRleQsFDvG/75m2SD22WdKM1wseTzDow3p2r+JjJpk/S
XoelKJv41kQV3dWyjLZ10rcrNMPeJnNQZXnVXhqIl3uJp2JXEaN2vc27q9yhtst8E7XJdmn6koqK
5VMiQodRKQYp+3c1t/UpWFyZeXDBK1PzeqPY3Iuxj9uTZW7e5gt7nQ+arJYx7FKkFBYuLhQ46jLO
6ondBo0dxKKmPh292Y0mXJlkrFPDS2pTNViezZTqfTEt/tzLGmXFFLJ0sGoUdI4CgQa89gtVKQ8D
/HoIkjqtQczIEkUnYVTHjxWq4nfEjtMd6srpnbaySONwlGtH82gHjZv24zCUuZBoIJsGOM9qSMrg
qIyGYq+Awac2KqasqHh/CB13r0m+RKvFsH4NMkb/tihDdhN4e07tdBJIGe1gPw/reTRZE5f5xTgS
dESCrhBVnvTbvJ/JmwRShSTnKeqC15Laj9Qkt3Uga0F7fiwp5KS8u49RVKS5Wo9lcUtLf9YNOU31
RBbRFGTbJ53fF7JNdR0d66Y6zX0RbsOh8ZtcdWrNkqoHBlUKXYRXqDsvwnpJUfMBlUiUddML3TKT
cWuOgxFWjdFVgD4MMy9EE4PDb3J7N8tqFtgP9bt8LE4maeUaxVW5apI+9R0tN7pmWPAuqPeO1cPe
TvRe2lFtyq6vReKL23jCHxfLSjGV5Xzc4tqlfRIfKRkJ1sx9No61EojSadvVOV5TWs9ZP07xJagR
x6VlicDOnZSsvqc2r9YOGZTFM7CrGRzXLfG2Oq1s1+3rlpOtiVu7N44imFIcHk446d5QnfB9knf1
mRnpDSdVMwhOW6PTgtZWbaVm5ITJUq46Psa73tvpTb1U4Z6EETrsfR6vAqdpmTaF31ZxqY+9LMc8
A4Zl1gswI9g5SDKqFt/VvvBVCoS+zLeLYlOdjXmHbl3Q1IcxN2zIbM3xEeITOqytJHsCOc1rHwd+
BV204PVKGRDBUNG9GTEtgVlWTZ2S2U1WzC2P5SqmdRtvIp10WiTt0G65q5tdJFW0c52yONWUkgbc
GSqImAqkD72fzUnXNkvGQHu/9DyobjUvlh2wG3Y6U1xe19rIm3xB4RGIAtOQxbEeu3TizUyEasly
WMwmOmcLSc4WaBU5bfsFx6mqqkEKFo1ySq0tJ7BF3YCfaUc8n/Vx1Heia5bwjI1J/J7nVu6XseEy
XdrWXSwFjjMykXGVQMg/dTxZziUck02s9HTIk5ptWp6z9xADzbHnUXk1uGW5k4Oq4ECornpbdguw
u8gy3okxN0ZmfWGaRLQGyfUAauBx1WO840U5XquyrQIIInOz8jRRbrOY6H3JkmClwrA7LRGUjYSx
nTzG1aTet6xTJEOeuDctNl5mHJH4dlpCr4SFrb0wtgG3LevBpFVQ4Ay5nr7m7WDPh7J1hWAkZpuI
aLlBIA7AyZ+B7QyVqHReizh3WdwpKYIGnTk5T3DACwiGuH0/enaYmIVmFFaXNmGHVjTgp2Hvz8K5
2pY1cA1QMd5bkkQpLd6Q0BnRzqRc1ahc1qwuzWboA7caitCd1tbFkKG7t90ynneJOkLmI3E1X+OR
Fyqbcq9XkoR9qllss6WahjM1qOUtKMSz0OE4g9gXJyKOFis06YFOVpA402RK53i6yDt+aOIStrDC
p7rjSVp0MB618m3Yt9eFlxAeyhPqDE0ljTrhq3btAnSV6Pqt6vkdHNwmRVbty8KU6RIRJGTB9Dma
PAVX1RfpiBufVbjIAunGNyjJy9TMxa2hdQpOaB9UdOWDiYkSq6twqN7MtldiDpo19kUF2Vppty2p
wvUMmYPAJO9B60IXgx/xuqvcerGhE7OOyRpr/zEqulCAFqBE2eszu1RnfUK21SzzNGfusCZap0vd
gwuvFi/CCAitkui6ncNNk5hyVZaepnMUbhKmbnqrKhFJV4mQFbXQblFgSUsvCva+KyA2onDBKaq7
m5bEwJiDXHBgJSeqQ++Rmu4lae7wwi9QMQ8QwNz10A1AJ2x0jbG7gYRjVxZqV41mEqw2kfA1z7Ra
jnLAfKVpcazboYRIG9U7ploDGao8NQkKM0WszkCf3imMZNrQKFi5cfRri8q074MdYAJpKxCCiCqz
Mnp4x/J5NSZLKm2cpLZhRFS2XoVjA5Y74n3t2z4FnfFq7vK3/dQDYATITSGbyx6IRcp090Em7Xgx
RcS+h7C4zVtNMyg8qD3GMqVA54/KsOl2D4LSTke4BOHd8dSX/DTIl/ddme9kydDGYq0yFqoh46VZ
RIzya86D5RwvzbIiY3HFvHkDDj286iOfggin07wvM6xLt4VQD/lAiV7nefkGXFO+5gE+wqGf06KF
JMLb/G0pq+PaMCEp/giawLifqm4Higk5LUiROVR/GPnAjh12fqWjZdwXRpWXNvRvWKBmUUFDcUpa
kFbrmmrRxUMtupktKaM1FCLASwdeHfJy3BCHZSZHCSQBF2k0dysaOS8sLdUKjWvf4DcV7W+DmT2c
l21fydc9Dbb97E47VzRZpREFbpRUoubzjsKIfkK7JsjHdNbBhylQ77Rk2yKccmHCBm/cNKNUFgk7
bYpmC/kZHF/QROd4S3pUC+X7KYtzZMQ06jIDCS/elANMaALXGjTVXbsMpVATkG3YiSJDOjgx8/DR
A6tJvaLtPooHupt1f1Y5NaU4B4rqIVsyCk+idXzPRrJNiuYdiOAIghzMuiyJzoJ2AQYcdvKiRs1Y
i6Dlb+tOHzpgs5uhVTvwPxsQaY740Np174r4bdh5kP1Ght5bCJrc5aJomhuMKqj9QBSn4b6vXQdJ
yjht27mmad3Mr4mm7jRkcytow8RimuPQ6hqcMNdZCxJq2rf1pnRMqKUaIHZM9VEbN5HoJlKtpAQm
Sjk5D+SSlfGYbDwubxRMNcgTlRlDLqI+qrK2myAQtV259i2dgKNX6z4EodREuclUD6gDXy9hs7Cp
og9kJMdFuXSZfMgRJwtOtbZtIeAsJ9s2aTY4rmjaIy3KbtRZPDbbMQ/DS5Chrryqjik1Nx1ILJvO
fWChRqdVX3ZZIl1WGXfLFTqT43y1DH5ZFeBEtoOc211S1W9dLcGFBZBsI9UkWTcD05RQc1uNrD8E
xeOyn8woKmRL0Tf6LDbBrk94mgP1Bmc9JLsQlO3rKSiHjUZkzig3W4vzvTboImlaMM6IJBs2VW5b
EMQ/hP27quALHNo8Wo1FpfSqKYrysKiivEshTVBnerASwi+IAqDnkmU7TVV5GEIoEGpoY7F0ZLzq
yr4sRacTwlJQddhV4cs6q2oH7Xu6NRsGEtx6NFhe5JSARyqUGcqswzTaEgOqVbrk2r7rclqeTGaG
/KDgQM83SrV605YjhQg3JfHHBFXhQ+1AnpcKB5egNxTrmDt6LMvBAi1upD4OVYOjXVmhZasmXkF+
sry3LHbbmUACo/WABQW19UbXCz+JB+a2sLXVWnagz7iKQjIPIZhPtBKsgCMzDJNbU2QOSxYcg0GA
Vy54dYrLkq19YabLOVnQHsOZAGWkxDUQwZ54eIuKjgbHbFqEalnJpFCnVWiuK0AbrB61hyM2IBp4
FxyDREJWIFDfJLM2sSjJh1wWy0ZGqANDLW6RZ3Y1yvy686bbjEFbX8a8gcDK25xfT2rwEGGQKT6U
cbLnSrcCPWhDzCWr2i/mXVXL+JAOUbyDYG+uglgdgiYIJTSw9H0Z2NemgfACnBNSEhTfxTNIVTHz
oNzr5TYKyA13pt1UxJ4HaNpD6frjEkV52oHkamON03zW1UmTd+/qolfvx8bvGuYhe+zrjZ1znZXM
FOd5megjXNNCAsOq7xKe63UJ2uSqg7xspjnY1th1WyqbEBbdXpS65OtYVd3a1KY6IdG87VmXHOsc
v4+ayAndYyh3KtKkS0BA1ABGnc6KXTkThfCJ9+vOTG+hEtx9QPU4paNC6MhOjG8XH+Vi0gXk3FVy
NxgXXkk6FqKmUb0NQCLdFUF7JQlwHYiloFaNxzxGi7BjTVdoKhtRFvZ1p4PbUlkIG917SGYg3i79
W0VrI0gXVSJmUPogDvhKktS3FYRQUFeic50HW6vdqgv0ADxojoWd6cU8gMxkG1OBSgsVEKx3Mp9s
ikjdCxnNJcgmnWgBoCOTTBeuUvvFo5uew/lscz9koPBtNXzzUeA4EGU43kym2ARmqHZ8CiPR+vbt
4Hx8VJFernrFwxShwWRzEYW7PJj1NQilah9NS5P6PCo2cQ2pSiXj6mgpBiOSqL2l2o6iX6pSBIsZ
0wWk+8xUE90EKF/7BDhoASmQMHVQQcWeX9qhy2FH29cY9PYsKbrDGodaDN2SizlGVWZJfVbOzfE0
dLBHVVGJcfY27dmgBfHDbYPLesWrh/Be3VDUtGvq9Lr1vhd8MIXwYXI/4OFq9hrUMgt6ARwPYdh0
TDgCH9oOO18zJ/qg2cdKOqgugY9lrtyDf4LBeAAL4PPlAMnaGS/mBYpRo0wxT24Co3jmtD+Dqh3U
AMKGruPOjmuM1HsK6W4jgnqZ9w10tQqGtQhwgdJpaftDzsZLH/v63BS2E70M7/QAnMV1MXo7mnI6
bUFIAjV6ad4iGUWZ837ZQX6HT2U1wp4ETG+qyCNIT/uPQ99+oGMABzZcrixrSC2WcHJHMVT2TEdU
Zof22tHwXhFyqaBitfNBOGwnO4AYHXbJxk6DXJV+eM1BnBJAg3d5b+0K9dGQmbnznwutX/pszj5L
7J/7RW5NO4MGU375xuuvH//xxij49+nbmL/98eELs799Ov76Tdvndz0M9OttMM6XgR+6aJ58eNHR
8zs9O5+/k/s7F5809DzpW/ra0vbQ8vLQSPFrd8SLdp6vbU+/NfM83P+5lYdDXzGEQxCu4XtqUA6O
oMD2WydPFEM5HL4TQKHwDgXiXzt5KDQAQXMd5QjqNTiCEu5vnTz4IKLJA6FlEYayA1Ryvi7tCTTQ
u/Tl8+NWnhclmU+dPNFDIxGUBOLkofz3qHRRdzS3wPSRYGU31dsJV8slqSk/1Fa5o7r2CP3RMvyn
6nBEQ1D2Hr6t8lDmfDQiUkHbOwPV4UZbDbZGYwMuf8QoNZO1YN2h/FE3xafOgqeVoIdSIgFNhT/8
i59VpE1HpcnRQ52NLaBNV8OscqhI5BWI7uESp1PRxisWs7xaNbIprjwxIPDMBfkIWntzM7YhSAhF
FE3vOJQJf9RK87Dip7Pj+KGDBkpHBArPyUMPzKMdiYxneV+AqF+beXFQRHJszqBTgp1SbAIJZHNM
Mk3N7H9QUcYP634yMnQHwhmC7gQ4aTxmDxW0RyNLz0AktIEREHgC+EY2SqJN0TwICa0pPdpJg7wT
koX21BetxftOemi1aYgLcGqLjgHNga9+NhcU1/0Pe39eVEcZTAsmxwgYycv2CZCdoArGDEgnuZlC
EcC3MM4scZCw2LqSwoI4E28DGyQaqod2ZpswLs1HkxA4S7UK3AdPe3muoFweHJdOFkE2s4C3P6gy
YrDjJ9sYQ4cOdOmEKAZRDfpooEXg6TaCMsaAKMJmVDSnO1nkdgXNINW+rhu0jaFqYJpqWWHC7WVZ
jOSm09UDKWji/tQmujmaq4K+Z31JpMB6cOfBFEdpNTc1KB2J7diuGwp6FckA+jdaWeI5cwPF1x56
6vr0oVKWAkuuy01X8KbMpiTol7NxBmp4TrjEN0tuGNm2Ye6hJ671kFOdgW6qCxFwE0XnFVdLuIps
H0mg8iapQhHKEmRt0RcQOdYNxqCylAwExE0Ra12JvKiJy3pwbgUVQ8/i/nVsaYsBqCm5AZkUNZmV
XeB2vvl/zJ1Hb+e6tuW/UOtBiQqTHij8o3Mon/KEKNtVlERRpEhJJPXp3/J5aNyADuhJoycF3Hsc
JYa91/qt7WA5bJ4IYBGbGjha/SAnFZgZZWsyYM0F+yL1Wa/KxPd+m6g/Q7vMgTtJCGTVqImDOJFv
gcZtYN0vEIKZQEFaYjNkXZT2N74naN+SnfMWBw6+4q58CCsWDoGCsyPiRxhpgAIXDuNhyE1/m+55
qm8nzCAIqzh0+DeAOQnPh2fM1kxyzqtQp3iUC9xXmDmlg54k91hqtDr94I4+CMMPlhHaw9rZ8YGM
AGIZRwVYCxXkfFGURelh2adufNnMYq6FsTBALO8Gf7+GCbqKSM7jD0DypmhKVhZfo99zaLMgW2oR
rc7Votzzj9BrlBm5GmB6sXR0D1m64JzeaUiuwbY4UY1BF5MqLAyONAXx6LPQHeeHoSzpbcGK9ICG
2rNKsC1J2wAqe2Nkudf7apetdZ6t53QPGNZgvIa1Xdy0V3RYu8cdMbavXlpYzb7PKr2bCQWMiKJH
gAyLvlB4cEsVDaR0L2v6XYnpRKJWF10RoW2b5gfC3KSrOV6mtwAny3aiSZc9K2j67kyCrRDVIJh9
LHja+2pzjEdVpMuetJPe5HkmSh0DvkSXZCx+CRBxENECyX/tSxrEnyqjGi4DH778QMASBRnHUaUT
76KWrNPc9mJar37PrhY6+BckyvC7FTHHpI+3TyLj4TbUQ/iSL6FAyVfGwAu33S2nxerkbqEE1T+6
sjcwIEkDJQpdZR9BR3BpV3dmkQeybPj9vYs9XnzBWmY6FLAc1fah5B10xYmkWLvocqODEwtFa1IM
OMetiT53VsAuXnoav0H3oqSK+GSTGoW6PmlC1rWiuCdQZ+a/s4UNL8GQln/mYCa+XvD5JRzREfWX
ArNYJUXeXyLtgtrzAmL9lKiW7EY9D2ngx2pepuGNy5A3vS421to5znHM4HXHkKQ5C9uQQVkTBr4Q
7mG/X3K/kud0H8hH7/x0r13s6mxGFc/WKT/P/YKJKDLLgkqFRF4ViXGqyDlLtloufFgO2TARfRgB
oB78HAW/ZVHq2zl3e7tGSrl6khQGbOq7pCrkyv9Is8NtoAkfat8FW1lxG/AHp1lRHl0uSWN6vT+F
XKEoH4r0ypkZaggXQXfrl2AtryNsrTraxmirIJFltYlD3SrbQ52cQtxcYbjf8zLIcasti/1LJTkW
K81YchubLj+YdWYPxQR8aOAcOltAF9NuZIkfOduXBk8mOeWmSOt0leTHXCrZ173vy77qZLAfSh1D
SujjWB7WeShOQ8dyXkN06y8esMIxnEey3Eg2pudkCv1x6GQMLz7YTN2N0/qMm3/8KLI+uR0ivR2E
cJQ+oqe1kPjKAobrvMfzk0BuVJ+CfV0ffZJ1YR32NLuSDRbMdVumrt282x8CaP8VCW2/A8sacZZ1
ENmwivf3hBmoEZNMs8Ne5t+3D5Np8chXKYJHgZWuzr0t9/KECzmg5w1bQTTWuO4wY8Vib/P0zuQx
r0ub2XaLQ9sMWRfUMR/WJjDEXNxIHrbCntOkeJG0iG/45v3BBssx5vFxzqNPMe5PKix/w0J5imTZ
Zjz+8Izd690e0r1/6IMlPRNt5vs00d/6silWwJoAeEgXPY8qu12ghh9ACFQExPjFCWBhhCcgcvMp
qVJqoxat2f5KbekOc0yyw6TK4bR5A8gbVNIZN13eBKwfflMVdW0asPmINZi3PLPLx5bO7gpysc9x
+8is1QWeIyyc+YccNA2bJQxOnd+hA4W6yMaKJMvUXzSBYQXFvVTXdYigJoMjULWW8TpWKV9/DfN+
iNwU9rcZfHfbREEXHvLe6tFUeKCU/QqIW9e6oEXwrHrGDjifO3buhyxBqZWIkZwoZWFxawtOirYk
nXmRIQ7VGF4mnjAXYA7mlT5Nc7KDTkwAO2ERqjosI8ouYjLQQdxCbtCJ74d86Z05otSwdQkXuKuT
3ro7bgEhVEW5Wn2TeOXafgt3VQPxHCAVwtQwoAzT7RQVmtzN2Yzy3SepAmsnRdbV3uU+rMJl358G
imeOY5AkUZ12gvyc17wr21h0MI/A4EfVMLJ4O+Soo16xZ+ebwYfe1lNQ5K7S25Q1gxfqYccBdBgS
iBLtBjX9q2BL8v2M8hZwTVw0ifIkrWbZDy85avuyWqwwUH4SkcHbsUH6mAfwhMah5H/AZgKsWcET
thzS4Nl0jLF2T7mueZ5DEWA8fnVZUvzVxakAriVLNdXD0qfyvPQJxc2xQYXsQjmf0mkDK7IxGDmQ
Cu+lEFN3wm0y3hdB6X6usVBPoIX0xYuweNzwn29Bw71txWAuOU/jW5mM7EfsrajWLl6id6RAyLXM
oEcxOkZ/BpPkr2yFP6QlXT/xZMnPJaIhAMUeKwa/HtWN0HGw1P1I9Fs2S4iNmQPo4IN1bPykP1ws
Xbujl6t5sqqTibn2FVfCNdj7qAIAviT2tLIxeoc531cF7O4LogO5qooNPye3yTQdeLot2Pcw4Hco
Fnjfzl0yYbbjOls45kpuLbWqfxtyVH67yopLKNgc1blyeJMwg/0hDciK4iri9mbLkmvPhu0iqM4q
oCb4J7T5hw9hxRcK222l65kmAzumxe5Ji7PL3skouVo/yqcVTu5eQ6jaztY5Bt1MFQ+WLNEL74Cc
iCWa73yu/INXIl3QMk3lgVs5tRT5h2oP3TnwG38HKNjVprTuscStcfxmV2mbi3S/75IJdp8abDXD
bZO40cj8NcUpBa+2RVetA/OaoFc/DT6dL6JcutvYSvYwh/zKBnOfQ7m+UX6FeYcG4MLy4DxBNfwr
o9L+InSVryuKneM4Zo8h748o4nwVdtIc0yCcqyLfxhu9km9AUBg4pVl8iOZovd0DASxtjwdcaKM9
yFGQw6jLpR3CAA3jLNRLYtGjyyIZjx5gWR0XUOD7nkdH69VNPqqoLdmy3pU8n+DIiO4a5yP0tRle
epQ4c59wTs82WzuctdZfPXixi9ps8IKSK2o0mYLrZru9g/VpFd77rIdm7oAEeZ3GPzybxyOEwf1q
p8k200o+OtUJ1CHr3NpSbK3g/XbkNPk9pyABDyvfRdvTlF7nYB8gPpuymjof38Odky9RZ6ZbMYWZ
ww3V563rElTTPnDVvnJ7KPJuuXoFo8AFHhmCPCCNClZ/FelkXrqd/yltYb6ELXnDNldKqKAM3ngf
gwNYLT0qoBrHMVwClPvdVDbZJG9EJ748lfSA2nu6ptkucTADi1mSOXnnCf02HwFnohI3d7kjQSVH
abCmsr7ukkGD4kDlQXd06ls24BX3/GhSvj+uxRK/5Gk3nNy8TYfRzh1KEHjwt+tg9mpa9V4Dd8c6
SPRwCHHufpaoDH/nGlzfukW4ZyiNz8LQ4BaUDT96kxavZUrROy3LaK/BqNYW5sePYmc4cwkRFR2n
vkYqS79FcmmChQ6XBR7kVtkkQ2sVbbj6xzkE1lBadhPo7ZupXsK2nx1saZVFB7uwZ7wTV3VJnzS0
o+awlvZHQclUe+/GM1zKB5NGe5sEuKQjOfnDKGBF+n5qk34Rqp4VlsiWSd/AJMDxIvx2mGyP44ij
jYlwt7z0oK9OAUqpc4H6Ag3dlHyOWSgOYrUw6hTsLr2V3VvYBw8j6/dDAJk3C0l8wduO2gJXy7ns
+2OpVt/qebnzo7NXnAVo3WwgnlGv7SeeLmPdxTHuUtffxCvxACYEYJ4akRfYkvPoj1sgxyoscb0z
bO8TpC96QHH8U+S2O2JGTvImhry8nT24ECK7DPTMvh5yu+Ic4eUHiJjneFNRreiga6WitY6iUR6y
2J8CbKBqsmly43gxfE3jaN+sKPAIHHPuXFhdJX6fHsZhFAIpEJ4/U6/UYVtyMLsIuaGoIUCUYB3D
mAA4YtJkRTNGVkRoGBPtvCm4HkmRrWcwvA4UEFRxWfFlwyuc9w4WRI6uKZ3RIlQFQ/ERjtMHXeTb
6FzxNftluOITxX1u1i4703kltylTA9xMrVN4dzK9ZJvc7oKR+F88iPSDjZQzFbWgIAGD/QJVmS11
Vmh1u2VZ+mtMQ/WQDeFwQRYsvdXxlDykRqR1KNFe2KgPH9FQkgstOAy9aVUX4E1KVCzoovOkx/US
TIW9XXrtHmU36ru5L/E/hQUwuQbJM7D1ANJGat91ukUfwi6iCQOwYEcyWZ5X3HB/KjlAu8pA8YIh
kBv8g07AJLNtZ5R1ryrfwy8apHtbroX/SrDCjxa4zEHn0gJ57BAyE3QyNQlWdXQjmqD2m/rAqYDo
2dKEyGbA/XCun5EwFMkrAkd2bakkKDr3pXyT+whiAggv+b0FZgWBR+f50ahx+AEegRQNPIn1keaB
vzidQwjlXH/SGbFEHkXJX1JaCVibfAX9OF1SX5o6ANL/grL9edxIfzMP6GhBdO2PtkjCty5DKdsp
t55AvHcfPC34b6WQYeziDGWWXo7w9cwFyFB5s+gJNdLC1UuxzcU3FD21AxbNqRzCsLEDZ5VTw1ZP
6xIfAfEET7GdHp1XXZMSQJ0yjj5H44BDAO2+5Zv9GYUlLPguCpewki5QH4CwwHPjRNI1HDuEYtAl
ka4Ke0dPYoWh5jSZGwuD6MqyAcYWHriCb8luRWTyJhuDaa76YcguyeRsUjkhIOSgik0PIH+x3hf3
nSiCfQ3UAr7ikxo956ctKZcArJBzRxX77Hdus72dIzvcKiafRUKd/OwWl25jtcVkih6ZyDdYsJA1
7jc+EoC7ZLZRDQw4ukSrRkAhX/e4aDUOlrRlEXfdjxnqk62iTIUfUakyf6CjXd9LFF78sOm5PNJl
DbAK8x1YOATpx41ryEuFF9DOEFwMQH8zFacZq3IPO/aU6Jx1Byh4qI6FH7PiSsCOAv3X3BencqLl
cp52CC43KmaQ0mRANzBSM4lhEkVR0AzgLjxIsZEdcfN5eM+2XB9wnE7817zALK4Mz+ATfS9a8pft
0ArddXwbsz9Q4LjS+Dm2Bfx6Pyw4PIGRfBv0iUDJXfFMq+g+RcIowcGymeEwoGr52qJEvMRoCEpS
jutTiauaXnPknX4sQo8/0D3NI0o7kb7vmmeIFyBntt/BZoz7Y09U1xJi07sVuwzt+RAT2P+u60Xr
0bXeMumdOYNVAdo2L9Q8gBqn0yWPV2CKcor7JkgncTONKvBVWXTf5aYc3XSciu9kVLCxx47QfKxw
JPABS6t3wG4nNf4pV2iuDSKeGXmNynwZjxj+hDO9i+JxbFmsoBzGRbTM36CVpbAL00TeRaFDIhE8
H4LBO4RJfkrmDA6CjmN8/LTveK9GlPBPdjO7h23fsL0zlqXbU9fHS3zvjMGHI+XZTSBHzPhCFZbn
IdpCj0wrIHnd8n2JlnpnXbrVOdWQ8QAxoJiYfLBXWxBl4UGyb3VkiAN3mw0m32sW5esbDA972ng3
kqdMBiVAYBLMdUJopnFvYFs9kykpblGVd7eMwYCok9WJrpE9rKfaYEEAN0L1mdcD46Bn8jUd9ioq
OLjj0Q5Q0TdQBLTaI76vzQhsX30zwV1Tyt7mj3vSpznwVtpn52TrE4gaKrEPjLAAT2ZCHEZkO5/q
bFhC0Pko2qA4DROw/w5Zs6bfsxQI5gZ8qt7S3mXnfbJ0aWgscGY4qb66VEeiXtFw/7Sadg8mSaav
JR/XH1lsYcxuytynJoxMFcsc2AXi1RTspkCCCc4+SU8ko5E5d2PmirPUGjptp1NgM5sl5sbMY1R1
KKse4jjxpF63afwByzV+87Hb70qZl6JWsyoTXKiSvJLQh2OtS5fjbgYR/2ufbXkIoJTjlnZTkQH0
zTfx1i8I9qDmMXn/Zys3SPZRByf4ZGyKkh/68yQOkGFMecNw3x5LhEMUAqLUuwN+8uTXtpVkqRJQ
S1jxnvTt6nKsvoTH9qLd3v8V71K/FCxZ7iLN2RE6A5ZMiMRg0SyoH9lpQdCcX3fPQ1tLxfqikQkT
Ixgmga087AL0o3AhCqsgiOIHMuciufpxGnW1AM0CARf301oH25zj4qbM0SaHGu9rAJzl1U0GUj3S
CDjYAHGNNehwcsH8z0RcwgxVYoteDYvbDqj3m4ys4XtPvsvOPhT2OV26Kak7uWJXhGjcsedWEZy9
2XDUW/Dsv1JP8Shl35VYLUuftabLDMpVgBDitGvB70yxlPF9AgM1hiARobRSPhNjHeQpfgWNXbnV
mQrQBsZ/r/ewYN1vx4c4a1O0eXcxfsmkURtczsJEktVu1fLdEAuaZLZZJCtqlvEZem7xqwcf/+5j
hBGOg0rGHzGKToXNypMfewgtAGFMB1aO5YJDXXTbfYHtB2Royt1b5DmCvaaEuHIOezuhsQZijtNA
xDxrO4RjENNgdBDg/Fh4B+STfNANwrNYZmzQlS14dV3kwu6YW6LGqt9QduM7liJokpROULp9og68
AGuPMF8gbuBhIltUpml6l5YzfrV1DMOjXXQAf5MGWRvmCUuaflZBhxUf0eUcxrGxxymSiTuGZB9x
Y+gO7so2benYSuRYDdgpZWU74tdBXtfvY96uAkD2VJY483AJrw10DkcPaHDEhBSltTcm3Qv0ifmS
739lqZCfPs+JaXCNx/5K0B+5R9NNDOWpsEibeOTCbaMLOb9+51FkPQsJnwNoarE9/e1ieREJcQ73
Pk2QZOqiD2lsebcNhfYH4+JiQvceg6b3pWLPfNji+PR9eLYZNlteBd1a/uCpB5svkKl5KnvoJudC
20m2fcl+GwyyqBPJUNPJPi3PACuRKtuXYvlBCN1do1ed7MBaBIHOPeOqqyYAbzd0jkt1UGYqjyQA
+VwtUPmn02Zi3AxdNjJAvdN0Q8G80CsvSpF9rbnp/AMiKjO709mCzUuE25ebEAQMdiCEkvhqeD7s
J7ktsBLRPyfjmZQL3ZtZB8rgBQn9R8uALbDPAv5DJXPor9bxmP6M92yfywpQKfIGJtLLr7AP+f4D
6W9UB0Vk86IlfCvztoBGMSMiM3gAUBFvFZijtc5k0aUNFKC+mQDJuGqjM+4MmCh9dy7xlNBeWrXy
pRY5boqPFAlaoK3OarE+QJUfzKOY+/h1B3GWI1haJu4QSsNIXcxkJfdrEIyo5ljfgCi+8imKn1Y2
cZDNe/SWj3z/ZH1Ib8kuI7S/hFyBn+xvKZE9KmxjnnK2SyCjBakIy+DmLFlx4iiX7ue4102skM9o
JrrnNyjm8J1iFa4NXNn8OU2y5ZOLnGH5lH1+DLtufoCPPf6OlN7+mJ0hkJXg9Gn2cZuf+kEN5dWu
orhmas50E3ALLCjAdIPaMurf8tD1mFqg2iUuEWjj3Z6/u7SkPzEVA9ApSt8mX7AUcg7iE/ED8lv0
okgrZM/j280PyznfAIR2yKPnpw7sQnyx1EdjNUqlm14OCCBthJzQVmkF2GqQH6pTGQ7w1Qbu4MME
0NE6d7+SPR1OweigABQWEG+SugsBvYHoWVBefCfgHDqe33UYptGC5ETQzImd8iZ1BAM7KC5JJH67
/RmpliyEjwVgtGIYOHNb7Kk7jVAIf8WL6WoMpOH32EEqaPJuRFGZd2b9tEk5QjeEFQXTextulhSD
SGsOGQVBft5PZcXQ6R62ci55K3PR3e/QW1nVKwNrlTAPzCtSG6vimYrnnYzdH3jZOOyiDR1bB1pv
qCEpq6TWoovrbusWW/mUpy3q2uliF5WYZkZYDjGWVeK1RrxG4oWefWkRFCyK9We2R2Ozzqu+ifed
nSM5whyL6BtG5Uy4ewgFAJ9HUpJ2H6x+8zb6U/TpcKfW7TUnkcdVKHnroWjdwD/190513NVBqvsn
uVjS5LpYQWXnsPs0NeSygMiGdh6sL51Pi19+tPImAmLxADEVCx+A43QIiQ4bR2asjZL1caUpuJca
P1rJUF/F9DzmYZrUdAvsIc/+DoAJZOI+RGKCC4y3uti00nWAASHHbrdmAR8RrE1a2CGrLLpj5ETJ
c+iQJwFJIis41gViJnASTzGeGdxqNPoP6eo9Qt/EytudqvKMBnn8AcdBNAtfY4hsUwefnhZ9Uqe2
LK/DtMp312+4xazv5KtVRX7X74P/Wao5bssCJtMAgf5tigILRXfBldpLDcEi4WEP5tpCyKq0GK8k
wE3uJ+QuDgwx5AY4658gB7aGUOoyNt+IUP3fOht5vGo6VHtQQhddU8Sc8dhzJP97jZqNUXkZeohS
Jh5YPRZ2av8J5Pqf8FH/yuYA7SiSOEM/ACIhJpgb8m8Zco3zMpxUhzN3mHFSF0gPXHeglp+WxPDb
QpHfDzZGZfm//7b/imX9/W0JeBKgX2GEyo3827ed1t6R3S8wtKcA2R6BiBdtRmjeOFJFgeYgn7bi
//A9o/Ab9/kHDoTvWiJahvFROXydENPT/y2fr01WLmKE+7xs6beaOcgQPlSIw6sCQbToA9Jj64uj
C0zcCDU1YIhiOMH0R8e38Wxf2s5n4YdHLmRDA9WHaF5z49QbiZGMOGcBFPMRwswgyQfsZtTQiqTD
HwH4HzmgrQClQsIJ9YEfouUTSTxYQCsmVEe4mctJnAjGCD4Coc2CGpG15G6L1PpaoMu1tVhQ1j5K
jQEaxzhE2OXUrQCi22Ww3rfc0nxuMIAJ9tyAxmj+KH36TZCAocYpik0HqawMo5eyX+GgzgMiNiH1
PICrZGcFpHTDtItkyp5cglxizdErfFhncdd1roAGi9LqkAQoLuuZpUnaDCzYURYGghpocBhN0Ogu
jMi5QHC1a7yZ/DkbQ/RsDlNccHrqWV0ins3wTdBfv2GU2YzMA5HBbzEV/Tf17vL8CMeq/5mNU0yO
/bAVS5vSyH+OCO2HdaDdOlcclHrYDpsDGIAgedYsCko0Gk3pcARAHQvqEFzpfB4FwhToZjiE4zLX
+lruCDZUxW6HEQSRBvDCcul5o1Sp0Y8F/XRkwgCYkxiuI9ohW1ZEnmw3QhaIeInjG9gMqfy46ksa
jWF5wAiB/axKH7rj35vj/xlf+s946X8//pbfMwvN/z8Q6r8MNvxnCBVD8QFzfI+x+F+jqP/+xzz+
gaT+47P/C0xN/uPvUXBgUwtMpMakHnzd/wJTI0wH/HsKbk7iMEV1DCj0f0yYK/8jTkFtYo4umMUo
+ecJcxjrib+5gK+XIUwLbC/6v+FSwcf+62EURnGW4a9r4M9rYIQSINl/g+pMWtoB9QzG3SjgZCWf
e+ykSR6WcS7qxCb6qUsQAK0YDNUT1RBuerAnVj35bH5JNTStDMmdiln1a6Ug60JR9XdRLySYpRiZ
8xKElRwADpHpIVg4ICsMma6MT16xP+6ZMWAX2L1QA20HZCpsAWBjXCT9RvSeMR4ARbNGlAfZqi7P
0d32wc08geywgEYqazvY3ysGdmByyBXMyHdkHRQWg9iEvrfHD6Csa6ZNPHDbvXsx/RRB8bCq5M24
7S9Y9LfxgOEbSyAvCGD26NswfQxXHg4VyLKg+DB5DRc8r7YOY3DArfzqJvMhgKNXM8tfTIq5DXOB
nGkICBFtSxQeCsNfAhzvDWAPbF2q33srdGtylVZ8mj65wuwD4xBL/XtggzAIfM9uyW5WqmbkYrhu
2WTHJz5KeQBeiczUMBVtr8sHQ91r7/kTcvzBmbrQHzrQDEcwZul5X6Yvjgrjd0CZqlIx3IPVLeuA
AlKbYwj1e7Y9LgWF7MJihH9RpdBE3QQUUw4KFOFVF6JP5p6VfwFJ+NpGFx4ShuhCITgwlgQPB3mm
0xz20WUt1jvkn22txv7re5ZDhUEFnwnuqluKQHSCV/ctkKoaEc23iX0/hnX7y0zDPcqM3+gOx1PZ
p79RbrF6S7ZHxhCmQ5DoKRLR/bLnD52O7oGkPjhgCjNqJ9yU/GCgPaKZ7tRDAaD/yNbyhKb6ou0W
1Wbs+zZG8LsCaPjJUkQ7WLKbul+KBxqPT+ueyqYH/HWgfY/3kKx/ebHeUT+zNk7xSzB6GuYEzhvI
NAHqFbRJVBdp+VGKAdK3++7VuvcMROEL/Z705Ue8BTgYfYCXpjIM/MHsiifzHdpMQ5f9xhyHG0gp
SMWy7ZlvwU+MRXztOXmfTXQv/H6/EhRWAJvC1nAIAGk8In+TWHEYFZgeNFmVwJu2wQBblGMBSpJ0
73Jhb/P3V93ZdMyFfjWphmhubdgK0AhNH3RfJmXvPZuDA8yMAw1EdsPD7RCuKIH9DPOMDRALo13Q
eoszpDN0djbZt72K6SKxwBsBD6OvZkif+lFdpIkyEGnQQ4zFB61cXbJpWU86TyU+Jb9JJ/+aMYXR
kLCbMEqv7m36m+rhCTjSvVlLzGyBN/MukSzG/yWeZOR/9XEeVoAlcOFlxXMXmkdYOwDI5p8+YydB
MU4KDNi7KUv57pUpkDSGTNXhuKyd6QA0jU84HEFY6vQK+gZnVy4+MW1gP4qA5NhNyXvBkCufNykO
3RRztGfYZRjrcEVi8y3HDi2SaT/KrbzFdQzkaIjoUUz4GJqgHueA0Q6YLADGrStUjbBd2qoRRZoP
cTxCM4MpP9oYIdLlg1OcGGLUYLSUAFonkTFyPcqALKJZMxX5z3GeaogYIzLD5cOSyJs0lg+swCAR
U+ZfMaaiVDMU3drueMByxps3yYAgEiIwCEbjIEsdljPGTX5hQoRHP18mCBTjYNQJXktYohcwxGMU
TZpfGUKc51WGl1DhyXPbAz/BOgtxRNZhUNx6jBZpCoeNnEGlUejlovgw9+pajPbRD9mLlyAQUZMN
9wwVUG0HrD8A0UUto+wJ8a/fltPbWUXuRMPpJ+PzVocgPqBn4IyfAatiH3tz5529i4P/ZO88liNH
siz6RWgDHHobAEJHUMsNjJkkoeHQ6uvnoKqnq0v01Mx+NpVmtSAZAYf78/vuPa98tsr+Kqks6TJY
742asitnLHSj5RMlSfo5DdXPiIzOpiNfEyJcZj3N+3ocr1Y+XOF8iI2hzpkniD3tBq48Gy0aPjVz
moPKAkJpZc0h0ctLNqotgA/BLUpOOaVW8mAo7TJtaHu/qkP/WjD/7a0C2LEpbazV+MSaDWoR3r3G
PLcm5RmZaMnVRrvJs2hbu3NzSVTol0K1b0O7zDatMA+hysaXNJdsnnQfbgi+tYR4iKqfcKogtdCF
8mWtn+jmvhUL70HbPTjNaqU3Zh3PmB35yIA/6LJx8o13Sm2R6zO54LBL3ycZKpYs+cLZ1S1WsXyN
k/Aio/ZxhpwYqPmsnLIiyYm4Cf1IkqTfhktzHyVW8eS2qG9E6eu90zp7ZSATb8Hy83Apz16tlae2
5vUQSiT31lhbgZNkj0XHCiPif9sM01MdZeoNdW3oZ6jEhAxhBjp2X+9bxbyfc3L2YoKL0PfjteDR
yME8ZjWL0EyraxI2L2DtLrjof4yagRg7qtVnj2Fv6yzxO6ZW7Ue0nqwQyxw/RLTdY73TDpiXTgpe
DphTSM+dVhE97zRtbc8/98pi73taBJ6VkDh1clX3pQWQKh5e+7z90Uet52Ac2Ks29sSxM4ytulCU
81VdI1NL4B8RQi1A/+zabCEuaMsWX0vTnMee0040nD9a/tak2NUJRgRE+YOQwYFeMVbbpGHpTs0F
+16/I0X5pQ5Fcj9iuN+KsO5uRqN7jdzxw7Fi4qx8YCqDb0uPWyRf8LdSIGN0YtrbzYSV2CHkUhRm
eJpirQwi+bRoxVE3S3x1CPAgn3ikHQk/cmvNhemC+8w1zwlHoZCy8cIlu5e5cR92qnMKY/211Lub
9fCaXXYDtO8ffYJFzNAuQivTbaSwvGNl+dJqu/EsK7uPprjcoFoSGdTZksRUHQxX+QEPUtlYDZCw
zDEtD39hsTXW2oTzCwif7tpeXyolIlZ4yKb6Zy4a9zI2nLw48kpvqOVyLtQxP3HZ5JPk4ddAvgrT
dmZtR904FqY82mnlbM3R/palcTRG8EptoaiekRY4eQqDNLPlXIjRqvCy+BJqtI6NWs8fdTj5kkUT
rsSAKGKXxFWCCK1eTK48hGE41afyWbXZGn7hXBlLlPAqr5tVPj708zIcE9FeIqV+tZUYI3blPqoy
Vfe0hfMgrBrBTj0ATWrjDPtoB9pimHqPBAOhztyIPCdLZi81MhWXocXzLWhdKc5keHqkiKBK6CYg
T8ARHHvjySzb4dqJ4gYNctw5WvPYJW0UOFY1frqlNQLJkuzP5eI+iFB8TSq7vdAEn1htleEiJi30
rFx3QJO1nPQGvjgsRyJQePVsm4Pbje3sIlQTd3xnJ55apzN+oxgKtHAvob7kftWy/5CdoA8ZG8cJ
8ze2tw6EAzK5Z9ts5RVRXkwcPRavbvkIoSAES56VaN3Ai1oa7BuxONppSkRxKfRagMnKLAKtbLxF
q1RHVcFmo/Xl22SWEtOG+wWqQG5omg8Hx2marQmfIJiMcvGMrhnuJhZO4A5U3KmZBm5RHV2aJ3Ts
Vh+lzEd/xJewE0tH4n7EIvrLGV+aoepFAyUpZmku6Yp9G9XzFRMaOJTUaR+NsUk/Rt6dYK1AeBot
fZgwma5qW3Q/xTynz7KR9llbeHtTdl4XVRAXHp/dnOzcE9yfaflSUJOfVX0t0l9U23G9ZOAY7qq0
uJZxlPlZs5gP1cgnaKI+Og4kjCfYO5tJ42dkMXuagVdGDdXYh+R4B8pUBJPgOCEgNW8K1syHMS1Y
n834ybWN99SpnZ2Rcf51kAmIHKN/Y8LnA0wl0Vuwg/Uctb7icJ7qZAkPPAbKa1rsnlJX3U+1LtjG
I+MHjR7hK8P8oGXNZYpoh40QOOUSH9ta3KU2hcNKXWG9PBWOfVBVGvr4W+5UNXQ2dWu864m7L4T2
gmeYNGJkmFdXaaxz51J82HnUURuXA4SH8hnDYrZ1YvYGgs8OdD/ocy1xGzNGnsix5tL1clZA3WNP
vJqFEEMTY6fFc78N++K5czH9x9PH+m+6cCmxIDHiMQJ5kOvUqhp5tkG8FPzfaIQyPtj2VmsBrdKh
q8k5wzkc9c4I3Ll4NqOY9Hta/lRnbnwzYVlqJnlR7aG9OBUWy3bkpJygkhd6c6gX41Otqvuioy6n
Zw9QB9TdveQGsrHMlWJqObekAPZuXXLnbcBlxOO+qbU8oAX3HLnupSUOVqTNYS7GPWnpF8tuLj3L
a0Mna8fPKTfzaL4Xpf2Ytrj50+HaVvF+0eHJKTD90s70qnbYV4n1qEkstJN1P7fr66KKl3akqMu0
sDyQvTI3IsdyO+bLt15NT4bZDN6iUrksWDY3SVmd63a9JhU2GBmxVqPTgK2Dj52EOPZX+3vIL6oh
ieFV4nCedL5Py/3kfnTsIkoKaMwXc0o+lWz+iHWKBpny+8njY/fhu19s5S1SsaU262XbqkvrQNxB
2wwVL2VoW221ibECQyOS9D9ScyS7SbWsaErlc48K4olNu8nhyyxwS7YmpgoPG8bzVBWNF8fRdCox
/vCORwBBen4zqAG6de30Qa7uAyPKh6mpN2HUP2ha/Bm1MwSjJv4kSLIVWPxQPMOPJnXgZAxXy21p
m+OEhow3fSzr5QirfL7RibH4cS33s83vU7r5UNPLx9Q9sKblrZVng9918hky6qFT7+hyXIQhz4uV
PRr14AC8Ede6LN4cx9Q9t5ensM3vF4tSFKTsAzcMqv4mHPwBLx9Ij1n+HGv4iQZ4gTdghAWZNvmu
OXr/BI2j4RNG9sEFokj0xA1f/l+W+8/jl38T1mykKjLcOhleS7NR0dcc939W6P40uvBvftKvap3x
D0HuFAOfq7Pt/5oV/2+1DlFQp+2oWyqgb7EC3P+p1v2SIifWawOOVk10OYS89p/zIJx/IE2tP9Ii
X8BICOP/otbxKf+k1v3+K/gDnJpLr1h01QCSRhbu0DoI+lOs3KlA/bxxGPPbqOCAd2bBadurN9Ok
DpuM94TTzs53Fiy+10lRMGlXdnPMQgrDfkh1b5xyfxAttZhMXqwWp6HVl4OfORlJt1SpCDPp2ZVd
4tUaKuUdaiAMu3apAnb+9lmYgw1nvm4hpqS3dV7uREoPd1Qox7MmL/1UT0Egqua5N8AsgqHuYBqO
9UepV1KSRmuewpm0lzEyzSLs3RLLmfuo9857EppUSouCu0zBenWnp6n2SVnScJYO4kLxhgbYz9VF
uIq5q4XxPlbi28rIbhhNX/uIm2pgIM1e+aveojq5mbPqOVSW7MmZ5pZSyww9tZTohwYAndodEBUT
+M4PTjKn5N5K51Tncf8ouFVK/D357I2IeN5ipTUBDdduN6MMrQvxCqrMrKzq3Vw06lnPqLjqmniB
TOfF9Lh+JjdL4VSfKE6fE3iSF+iU2mPZ0m+2IBs/yyJPJy+Cd3cLUSXF9DHw7WmVvXYbShHR2eOO
X/WleibGrwZIsMAnTQlqls/EvV3W2FxxKy2Nm+/nGJxVBGTIK2BrByKRk4XNKeE6ZyaaJ0oaakKr
60dlMMojztH0Q5C2uRF4Oo/WiO0rsjQCTQnJ8Gukme090/mWPXNPAgSZH+SDKB6SIvmaHZaOHPLH
IlXUo21DkM0rY9ipc0+mrWvRzTDkoJFEfpqX74Wu3XFCuT/SMAcfmJDX59mLl9DV8oO1LMVFdvaZ
L28+juUirgYow61btYD+zKjZD53DD/sr/7Sj4MOvVasK4qVr3v7NRF1GZbcvZ/ddFoR3hGsQPUFY
+vyf3dSmHfbbTh2mV5wX2gWFC5nvD0bqrJtzAAJG/fofjdRuEnfc3gbz9a+N1Ek2Dfe9FkGUy1pI
UfA+Dd+EvYapzsnvijEVcIzixfvNSD2Oi3NwjUJQAa9Gal2QHNHLngrtf2mkrtPSutUtGun+b27q
bmrEs6K31eXvHNVEULXDoMwmpnut+/4/OKoZIvIypol2xYKDeUcfZxqcM+9VM8tgJLHhDT0N0Wlo
9SAmKyUjc9gPXO12/3JbpyGxXDgft785rluKRHxQuuVVmqLfgCFITkPNbU5xE9bNf7JdLwUCtiG7
8oBN5uFf3ms7EvV9pNbW7hfv9VREks0zDAuu0HX7ZeZJePrVgE1A59i4/bRtByZNkKEf4tMvfmy6
eMs2Hqb0BTN2c3ZaPEnNIuX+D+ZsuiHWFc3ewME9KxiY0nnT9oT23Fzgu/wLvzbc0tsus1wmJDSG
hpUj2pjklblGwuFRlzj1/9LA3VdmuI1bx9mVkMBTXIRCg3mLEW/LlmHvSYnjAaM9FN66Ay8vPsz6
mGuVQsRayTZ9HjI6woqdoOuEJ3MrPOnMZkmNMDmlWZgdK0XNtus9mX0U84qGwhjPBIrpDWdERSv7
UVUwG/uqWzYrk7Vag2vtkvqaNb80EsCY77pd59mMrPDZVjpBVGkqH9iMthn6aDC0A5bkWGt20KbT
VxQfIzAS/OlQTiqklooYkmGkG4627ND37vc89dpelk54g/euDqa2d17K2dRfxzrL3t26Vc+9cJvb
ucN3GjlYwY051XdItcU1Xoo1hKJJ88EmrXcNy9444TCpoLZFOTQlJ7s351y5pfBNnoy4KmJSH+0v
cEBoAUttf7YRRvWIK9vE9rpHLxsEToow3NKBj3aNBkBw0KbmZiwI1kDB1QwfpxDwA703D3jg8bYY
L8pMSlqsITK41Bp5bw2c7KLh90cWDMiQ26fQVYvH3gzpC2dx37zRBSt8Jj1lBXmVLP8ZC1t/hb1Y
3kX1W4OUcCta5V7rHAkMeIzuLA7gfZsP4IoTu78SgJvukpIhNUq58rrgMVTbctZiHk1lgjCsFbPp
fS3F/0e0iwsJ85s8LXabk1Blfx11+jhtpU5nVQdvgY1d20dFAfFEMSXprI5uzhDz4c1JQtvvOfP7
OZFBCT9568r7rCBbkOD89rRO2xtAs15qTNRH/BtzoDPG5KxhM7iMcGTwCuG64oRrr71pxgFpCuOn
mZS3JbD7oOHewskHDg98LJVRlnUVgSgaAWUj/JnJFRvTXPpA04RxWlB+CWQa90sJ6TOKc2OblYYJ
G6BnXsBS548Yrpk+FMJzzXUmkySWRsPeDU8a6bhN2A3ttVPIZWqywZmEZsM6mZ7FQu1iZXP52sz1
dA4lLSzqTnlI+uFOoeUCAkM4yRYCqZoZvR/j7PRaZ7T8GCviJl5UzXPTkfgR6ITvurT1S2cBuOsH
l6AszPltFHUOig4MUi1tYSfac+k5adc+WDm02rhtf9jpNIODjLAMGwje1pgJvvbs5xTVl9kSwPKX
0dMb2rsT8Sau2w5eMQ0lBEJrumG3ZmjBdxgyEGBq9Z+TCuE+Xe4UMJrBsqppdBkerVVfw7MNaVUy
bCAy808DB7OvTbTHFqAzh2WkOae4U3PEVql67irqES76IWT6hRzIDunal6bszGAIoQkLOh5jH4FZ
z7y8Cb/phCt7gtySj841NaqBnSfNzN/MDZMIhAlwDCAjDG1kyXjp2bFWLQjx5lCViD+yHQhQF3H5
pa/yZk+WepuukmepGDDjqYwPyQAFL+XREC7ZdCbsCQ6Q6b1u4HDrBtfADn19oynmt0R8xS/46q5q
bNUofh1ZnyHiCX2vELocCm67Srk19QPqDxpvWcij0TBkrYv6+Rnym/Iwx3GynbF/+EsV0fZDRY7I
pNLodM8F5LV6gd6J3J/QMTO/DHaFXW+XtdcYb8TaK2SiE+PpgqSX5WGEAb2hM97QylXbwGj1+R6K
8XhuzLnbEcS5qmLGbpiAKGSwHAO8EA72C+/F1l41dXNV19GqFy7trb2HAPk8y07/TlZJHqrcuGVO
xKlqsfGCdpz2DNNy/EjiRa1WWd9JlbduFfr1tFeflEa1t7GtvuFpCSgtLxZTE0AVXoG+VQGou9af
1lbC+pLgAx9u1VQO2AjpOlBmoefo+rlemK/QGIl6r63dCiCNy26W1WmIlnE/WyHo2yXeRjBdA8yv
N5jOGflRlE9NMpckHNcmCZ86DUayg9s01u9EA7jFnYX0aCmj4I000K3p1i6UkMQpR55T32l0ZWSo
RP5gIPWNVsQWSFyZVITmviSZpGMeh92ZBwo0FUyLsJERbUzRfqzafj+3/aUQqJ+mfqOtfSRUh5Ni
ao+43Hecq2wEZjKdYmbc3GuCvHefR9eOU343LLN8iqP8YdbIKaWYXY9j78rjkOtj0IGounMSFi2k
GFKMLkvbiGNEKNpmMPg+GULHLIpuXPbkRQrP7NHpUhu1paEf8pjESC62G6JP0asra2u4ugQz/EEr
5iNzx9KbejXbQYpRb+a2XqqN/Utn0MmBEWSV9YGjtPQZM8U7S2+ROWqK51jmF5DUEac3apE25csF
wEW019rOvIw1+YOqQt0mpLpcCRy1G3dhWAP6dXIQ9A6+o9JaTr2ZMxRh0Q7/r4z8b5QRE2sbsgXw
O1Ng5TENFW3iPysjV8wWX3nOyOiauMhH8tvQ4X9OnfzzD/tVHBH/sJjmIPAK2e7aqcNK9Ks2whxN
kHamBmXOIdOxAtb+JY4Y9j8YBw7i3dZNEyacimrz3+KI+AeGT8xMuJZdZvpggPq/IPZWp9Jvtspf
vgRDQ6IxV/+oq5l/0EaIxQ9lYoerLWFOD0xL4azkFkWfeRpWlrN146jlJRnRaTVFBgPhtlPTqsCx
y3w+WVnqK6r4rs3hLlbs9GYRtn0EphvuZMUcIXMpjTPPoQlSo+9ua+LcdE0GyfKPnPd+zaYXZdM9
MOygPAk5VleCHfMWyXb2S6HfJ1X3WPfOj0SblZ3SlcsFNEH3mkTNGJAYQp0FgT7nrnOHKrQdkf79
ubJ+FjrYMVLWyt2UELZ3yir0x3pasaMYVJj9XAYOwysAbuAWTZMQ3qsggr7Kx+G2ayCocg6b/ghK
5hlQuvD/beX8hW/390i2XxceznjDsoSDiddafb3/RrYLs2rWxglmKcPKnL3d1aem1rH2V9O3MlBW
dTN/UDvgla4zSsX/+Zf/3r376y9nAZnANDTccut6/Pdf3uU4FIYWnrsR9ioDAKaLTf0EdpCMLAnh
4lc/JDbFv2Y4muuH+cMC+/e3TPsDQJDiuFYYJ0huqWYegeMKxRcDpjkN/MIjiewVJrcYx4YI/rix
G83ZjOyvO8Mcuw+FlN1OdLHYDSF62pjjFACOSxuqqoB2jGJT6z2idxHQhKpTD66S2Ong9g/SZHaX
sXamwYMQ12eZ7ztJ+ZOi4+8GleGqCv6hkEYJfFdanUnyPuuWtjHMLgyqOHS3Y99XXtXp+s7QCpi7
ESU4swyuamJZxw6sU5BYNRhjuiETIb8GPP9sG+oDjajolsBkwEmlHLREU7bCqSE0gQm/TeZo2ic1
Y2RJBY1/813/eV3xEmNjNxyT5rvh/oGXaQtJAcDNihQG1yJ7cSrosqQWe8K4HhPpySsa+gjbMpvu
yzJ3/2ZZ//Iof/+odcsQa0ZE14Tt/HEcn7mYhUJSD3iMW0J8qZFiOo46DaPUWZKHHDBwIyONj25G
s4ji1LyS4o7+hnn4ZzIjoxFVTbPxZxoWd/LfL/CGKWQk8UEgxXaYN/eLm00BgdE88puSpt7fePA1
0/nDCreQrm38oDShcJaqZPp+/wuNqqY1r7CI1DlR9mzo4CkkfWmgLdnht3SLHEtlPxl9tBty03z4
U8zFSSf1jSu4vElIpwVk2/SD7FE2W9k5O5V+lTdqjXUL8xdTGm2avXTWqUst3qPRnfM3MlTIwXJ1
BUZFfQxdU/pNXXa7gUwzk+H8hRs19N+4PpKNOzlJR94LttWZqoltvFpKP3GH5o6BtbDiUnwTwAI8
iCgbQlMNswCIQzetcQ8MOidnRcE2Mtjk1MsOs5vIxovQQUMwmKB6nrtkfAKINgWVXB6ZIQSfGaAQ
5nJZXIUBu3ucFOsHDrlmHxMagWjOhRhPusGb3zA32WoaSnA+z8wOyjSEpD6IJe5QJ6b8NkQNO5jS
gh6k1cO2UeYrEJnsuwgze43q4EEFGzjSw9v1DNDZ9JPxAn6yxRWCE61VE4SPfP6gl218y3nM4XMM
DO6RhpcTBqL+GwJHdDTvawcTJ98NlrX5MRT2rWFNkU/o4HVKNSbGYKanHof1JWDK9NzXDDWbbqqp
G/zcrX9Ycx8otm5s52HC1DOOWKiMKYd8hk20bbh9qtnAQx51+77lBdnqmduBn55mh7shc/csg0F3
cjaiJwpPtONBz7c56bNTHcZyTzd9Diau32fGO7wz8uyYlEnyNOs04AclxvRoi3yfWI21GYo8mOXU
n2sZV3dtNEaeiQlyb9Wi2WXcSndMJYsOpK6H7ZIpE/seYtqUqdWdSlYSI1EzHwuddQ4/v4uCbOrK
4zSqB302GPo2FmhRpaDDmu5IdVdBRMjf75tE7kGyok5U9D7HFshKEtpPVcKyssriMoeGgJvgqocC
jFtguTA2N1Tu3QE2343aIiRgsfAI5T4Yg7KcnGyM9rgWX6BiFHuFcUCbwVB1LIoaelTm6DcJ/i9i
6XN/UscsvfZtR/EdhxbZpTi+Oi1yVCRQDQeCGrh/2pyEMixUsyp/GlEPJCLmLYuSIttqldX7NuFq
PxxirpwEPK8yWQffGPpwTQ0HNaQFVw4mMo73xuQw4YwG801eVPiZlnYCgyhrbzG4NSgVMdVunma/
tZIuYNSutnOmgr9xGLczN8KApCw0i1kZXs2usb1yeGzy5IUDiZ9vWvp2qbiMmlpAiNgKklwPd4ki
8QZoSH+tU/6cFfuRHrh1VG1uCsATsE5j1SZa+Di5pB1aoz2r64zorI5e0hrPrQ2GFfLGj6RmHmSW
XQqJ8JJNLnA+muPgIcyNTiDes1oga3rjNGT3chCgk7axKwc096Bf9QknEWwp8TbEBZFdaX4tZktF
Vz3VJUYJ2DD3gI5KnAOjdRcN+OGX4aCreeRhzLyJ0ji5qAogeSGWByMS30BpUgYl0YCOW6KQ6YCk
Azy0CipqPbMyJ9ySrfnVT2HCrCzzcdBcnyd2lUzJ2GimfMQ1eOGZAaxpSNoxuzJ/msB6jTHzqmgB
4Lq0n/UK9Dx+6RuZTE+lgqSxGq8MtyIf25AWrBPjPeq6jHAu43JS4y2sNe0gQ1Pi0ErPsoOVnqVF
5c+uAhmPkNBOW1dcZ9buWbeaY+TE+sWFszNUKBnLZGdB0YCXXdgS2oFxVZnLdGerjvSToav6XRXW
GHNmKxBzE3sVCjjxuZqUmatuJ0MBJwdW7TDiwU4Bvps2NJ6CzpaE/6SWjTcm8Yu0EhMLMDyEpKNv
qQqEA3VO31tqbx/zDk4pRu2l4wT4U1q7Hou5z/AlBsiKZb6BC8cohDiRu7idsJdlqXkP7+Q+URJK
p6ro97k+39ZVrxwkUpY38VqCX5YveAKv7IYedKebgsDVuR7S7pHpIM1RGsOTlOmwE6Iy+RPUMpBR
396O4fjkGLRVE6nEt7NWLZe5bWCu6mV2JjhZX6QbArd0j1iEPru6wsu6tNel63lE6u0SGy7lDSZw
c/loAfDAtpIP3awnewUDLFarDtmhtnpPmE21kxDOdk49G/se+KKHFyXe06mt92yG+WFJcoJXdt2y
Lhhk2tolOClTITIQ1xnjAh0zgI0qzlD0mAddRz0HMAtzE7r6F8i/6mrHVRdkQ8oQAXTXQ6U2A8IJ
h11tZFslsj0n0fDUT9UtfLVf5odE/hIz8S8R9XBrqfbbONM1DDWjBZrEJtGTXNo6mVVADnJhKxpV
E9855TpubnELB1BNrp4IMiyvmLOS+6UK6RhbhdwnksEKBVQIXHZUHYqbYiFEXoSRtby1rRI9uQr6
Qzpn5f2cseNg19dhJRf3A6FUvL8j+xkt3vgh4h25dyGW+kVow+2wTdqmpsUPVsqtQQ42iNLhSyw5
c81CdTubQwv7S3P24OX069xMtteqWEwqxn9fXEXncTGwqsUEvENNVf0+xsaEu13bZUWJTd+xcb7S
2N7ODma8uqkHf1bTj7aJ1rlU+XQCjlAwodCUpE4BAHABZfaQNV8YO3ueZgM9WjEOXWmFz2W36E/E
uS3c0zp8nTa7Ds3sMBwMyy6f+nsJ7cGHckXVrlWXHIJaBQ1ppzUmrUP+66eigFbgGve4+tIj/uKG
yIuaB3YTD6RZ3OmsF8m1XPR4i1vnlUl+8OFm3vKE+6ev9TZp5UmqHn2PwQ+76o5+RYM4x7EtcpWl
LZni6caXwqqygFEemHtGBvZtHLFrzbwqN+EM1rHIIZjPSjXdMAkoUQSTRrtC7IlJtOewreyK4RIK
N13GHp7RXd23DLvrjvuyvIdE0aFuJmcrzrer0K4IWf5M6Jjv2XKd62hiJ9XsmbEoJPcrUCqLdZBd
48vYXL5mne4eujNLacQHwYazA4jF4I1Zvx0B3W2MkkAP70rHKIgcmYpJ9hsTr+WnM3fxzsixqdaO
lrKPmJR0JjwijN3Oj4rSGZ/uwq1HyabtFKXjvkzEttf6KpC1bNj6TIzWaR2fdLOND/yu8NKXs3Mz
5IN2GQXOvzAr9C2pr089iWsAZQnE6JU2l0FzOWInGRG51YFMoJXdGHjVbmyc/y/YIq2vzh7MvZ2m
fGflJM9dJW8Kd0j9Epe/ie7B++pYHgPSjyOGyn00OyqDTfAo4e/KetzWTXuqwZPtFhKSJ+LrUNvw
5XtdahL/5H0IcqKcfjOm40uvm++63RQPUUs7qy2voA3rGy0q8yDmZgs9qdAeiclCNAQhj6ekiW/R
lYs9vY5DbebNET0Yuk1T7uZhDD0w2RZTJhl7XPTA1cMWh7Q6l8WPGhZLkJUJI1IW3HnOpAMxdruL
dOziJu5h73ammgQWw8f9aFkbGXanfXEqdME0EPBXxGsaTe6VLfJzLDD8a+W+L60uoJTfCyV+MLpR
9WylZ3BpVHytsB2GHqnovBaJzhjMqUNvh6fHFCDJi11WizjXgAg80+rvqtq+GeHl+tKhCrZTDWC5
Mzlbt2egXYhlGv0hTBicGcFv6MNzVrkUxuaifxli9IdWNq8LdEXRS8hJOcAzoTRXDbQNV20mr+Xd
Q6zpMTuYYJSQVY4m/v6JqJRlKpc0dEOgyigNakMgJjRvQnt6LpXue9FT0HAx9kUZ3WQOqRhiIqe6
iCKvLnT93upCa5skCRE8Ush3ZM3ezQXSEU05+7RO7zlXjVGC/SLsJGT9SuYO9kARwb2czS8IfNyE
lPY7CdUaVmEDskXr4GXDi6cNCJfwhwD3vPQtvZQ55kR2dP7moXBpvjjiyrxEHJjjndWNV3dg2M9s
tRa5deyOlOJvtCacjdF26lY0Wv6i0vI92OCSAwZOHh3C/X7UU206lT3jkVbS5Tyl3RIx7bHrdgma
UADtnL1TKMqeq0nbBaCSwps+j+uZtLqd3QF+xQHtFOWx0DB79/Y442aBNIzbGu9KMbGyhEZlV9YD
FLOoEB6OfEhxuhlvXbDUJ6kXL5EFTWEjybNBjUUQVyXWRW0kc8xwz+kRtMVxUZgXlLlqBwl9tn+C
i0u8KoIVnvdsgnYMpzNhum5IGnzbKy4L0+jaJzGgw1OrKGQd28ir7D46D1mRnicojKxEbLyKjLZl
BkWiF9ZDUtapL5WJUYGTXd7pyxqrNKS2w/M+3jF0ltBDif/KVsqdWuGyCVIx63fMoHG2jaA9PiFT
bgC7WQF4J7kZjVH38W2ZDijL5DuBeH3fp5bOiEVp8Hfa+WGWYeeRarEw+rTjoaPd17dI+6qbvcQg
UDa4o0I8n8lAy7bPX0C0pww5b3gxqyl/Ux3Zg3N1YeZFefVu1dmPpRu5kujtp7AjvKWOXivapifs
QS0sTLElcC8PUUXngjwdzwxi2hZxSHmLmZXh5QmEeIe28753SvmiRimvrNHajwv9/kqxfkZun58n
WULfoY/yMkZu9cbJSUd2bvyW3gh/vz3uQrgTeKKZPOwl08S8blHnGdYtOinOwN6SdFQ9sqtuHJ79
LnYE0MmJppxM6CnjraKaYFzMXaV2hheFqhKQm6wJjpb5sUiz+WemWThRuKVidVYRcvvqGuEVxlg9
GvKWc+JSmPp47iHlEMhgz1NzKt5eYgCRAzslK3mvZ3a4pUC9cPlUffrrrAKqnHOI6+9iGFX7Eao0
YhPuQYeFbry3aNPoJQvDp8bM6VPyKJKra7lYOKuyBS5P2kT3U9InV1kxSY0hetPPFd7lgcyOgkGn
btIiXDeaxbrg1gwDIqSXBBELjNcwVkGdcrSFdVoHWMQWX2u5Vf0Xe2eyHDlybdt/eeOLMgAOB+CD
N4lA9CSDPZk5gTE7R9/3X/8Wsm5dZdWrK5nmGkhmkmUmyWCE4/g+e69du0VxDj0oxZnjPRLHYjQJ
6S1NV3uG38nHMedDvBbugakSQ3i0S82mSsQn06vokETuwTOXJ6sRMbrDsI1XUZKh4+j0b7sJ0gT+
AwaSqnyM/f4HlJT25DvNI9xx7gq2pXdRfEoyP7plO/7zgbyyAE6ijz8Pxe2QqOSQZH14kBNIn1Q0
zStTE/vdRMYH2+mG52W0vEdrro3nsPEe/D6dvmSxV9wMSj26gOyuwzQFGavXbaH1cKHPgto0q23O
XQzZhuemfZ+CzfruOlxScIt3fIbIRvS0Zu29EnMlSzJaPuMZaro7GOgxkmZB3x32tu0ZgWMlOcB0
9n5alUHnTcUtu9rqls3wg63cz5HhnJd5PsSZ8YkKwoT9XOHKT2VaMbstL5FZUAkQNeE1W49Jtsfz
jji3cxyrwuYWbM8/GmnXD5IO80CIZHkUXuu91G0Ggtl26JcLYx710i30tafw5Tjb3Ct9k5J2Zitx
08djFrgi/xlkCa80naCPaJ7eHK32Pu1w6rspLtFxNvy9WXB4lvmgX/IhXWdp32RIGOatsoBMp2tS
rMp4uAw5/q2Y7NFN67c4THL6hNuuwpyYMdSPFe48DKnT3iUwQuHDGJ54fjNUWTC/rMRgvdjGF8dn
1TwbkF9TysA1Dg/qTfmZIijStEwYVnOOPH10OlYRWPUxoBp6DDiH8j2WouEESIamEpTbXWQZ92nS
uoTLw3d/DHe2N9q7AfnxPBDHRtUKk8DFtkBpBT9C3Mn2VUZswIFWRvCvOTgvIiFqte1KrS8DT9dT
Pc56F2snv7buIi8J2JZtJ0f3DBpNBAMkymPfsVtOBpbxXq2fAJpxDMF6rZ8iw7VZMLnpO3hOgiTK
qE51od1TrJroVmpq26J+dk7lGleJK55xwhHPsbeUPAkEvJAxdQ8lEWIuWd5zSGUOV4J6OC7QRXaj
V/I068eGQvmhxp6Qz8mxicBJm002XxvuFQdwJRQM27Pel1Q/xxHKvszz9VVOpxOYTLJ5nU+EsGER
rssHPabfAB7NXIvVsk+xu2xElzxHciAFZPEo83tTnkdgAsGQVk7geZ26AXXUHOloWlI6j9IrlRTz
qbAKdc1HrDu1+EIv5Pic4/vbOx0mLwrEXw1Kd2/7aUQr9Bf5AKEPLbSInq0oux2IZNjRnYv2mezd
wh9OSzmHW0/2pxoc7N1SoRAlbaiCNsUc5BLEYPs/FUE3R8Xe7arWZsEOw3QjBxPCEHuUl1LGdLMs
FqzJzr9r0kzsoTzilEb23NGd9U6xdLfHonWSDipmYyG5tWbzBcVUEXubsdsuMJw+yCPE4LmK6HPX
NfOFo3BCTZcN98mou3ZzS14GleUydbXcl53kzPXK7MJ1diZInjz766DdVx5jVTMNW352CWzfywIc
aPlrjS9gp1d1J5dLzVVQdnvWoxao4Hy1h6ZHDnn1ZEyQY8yopqWgn++imqUgLT/blon7pkib4cLA
SR1NPC9kgf0qIO/u39ISke3TOrMvZk9fpeU4IbxuDEhtN1DvmMTmVQqfBJNNsx0hqTrIm+GTlXfz
A/1MKTDNIuc8iqOgh1LJEZdE0JCSOEcywG835fgU+HS61eOqb+b9UO3GMv8RVUSgsnyOzjWdRDew
C4kuT3N+Q8yQ2S+K04csbT5LFPJNLWsfLnl2MNr5lffXR7JM0TXjBsfdv9P7eaSZcEw1ZQjhgF3L
seR9iNcR2YPgWx5J8pNjW91wXaK6sR2Rk5TOPLyACwmSvJbHKW/cIxXXxUsWVuJzoxkXetO767TV
XqPF2AEFzvKtIPahttC6HByJkrILQxwHHws4fevdxamiKIBZalBaG6qtM6xMh4IQallYFNGsT8EG
RwzoAv2QcSdh6SHwWZuaHgKelgzAsbik68qv8ThbYWHBMS1pBTE6rIfZ1NxYXtkf08itg9LznIMQ
yGGMyQc5DGyM7IkRH3/hNkNP3iiuSrD5Yy0DbGKBX9EddVXUG+EME2VDRQi1LTz9+sDMLWc6NIzJ
z0ZN09x2bgwuD6Eh9A+8cTQWDDa8RRJWdYz06OA7yekeeErqct7imlZvHU6i4Qh50P4gdspn2qnK
PMiWocp3zpinbmDKdu1OjaP0zYpCPjWFA6ab2VJN7r4dbXkttJjf+NgNLN0q/2WgqJaTrKc9y6ej
OaTQ4nMG0pRfGrg2c/BILi3uwbJ7aIfmPFHU5SAUVFx374VV2YDuIvnZQNb6JNOJZFk1Iysrph/j
pFXYv8e5ToebGT+p2LaIx+Wln6fYexJhTkF6vgCqbTNj2Q7kjQ5JTZCxN/u5XhEX7H4XpfIjGbP+
3mh7ZoGF9uaU06nTH/QQDUw/xvRSsd+cg65QIbXsoffcVyv2PCbKNGAAlm1+mf2YupU0HL8UdQO0
mfgUnrjDiJkf6AeOu/BEoJeBhVrimJQ3DKPlaINiwwEsrNkGMOLKM5Vdhdp1yNoPYxGLkQbRBjO1
HvT4ir3cfe4K6nJmK4ebtnjDlTIkvFmCmARtY/YbzcTkFeuK4kv1/pMlqLSptjRydg+/wASNUgVm
C7Hj74iC5hhSQ2C48SN7F2YR/QdM0KPa58FrreGFIqOSe9jfwQRD09U7+DrRzV+JgtRDQBcnFKDx
Kv4ZKdgYTbsEIeBwmsD+PbBgSgNOwGIuPRZdt2//TBhcXLqC7HrJz1Y3yIfYSytyHX/DGixD1c6I
LlPS0y68EgedysaObPr1zV+ogwLuGJbivi64cpvNnmqY+SPpV/IgqXGW+Z3nPUCiT2leAz9I9Yo+
0w3OXoUOrc1/+Z3JIZbljNFTx5SN6Ir2Xpv4+KLG2IPPBEpbN/b9DBDr5OWkRX76tjoopEd3Eu2t
YfnPuvSZtGt3C/MFGZ3o4+G/YtyKXUbxDgQF5lo0Kpt7oA3vo1xouPXm5uTUnDKNnZeHBV9CV8iF
QjsdTKLHB89Vf4uWQxDX1FTgwfBX8HHCoft9U/8fSNXzXH3/v//nf4VU4X6RJl5LTyp6+lxfeuzy
/5nnq8k/im/zr5yrv/0nfnd6Wb/5UA8VTaqepYRrCpwJ/2P1gldtg55yIVZRZ7mm8P7IwZm/mfz5
NSNn0XOKjewfVi+oVdCuVwoWjUPOGpH7N6xe/IB/suKsUUDgWGj1lisdIbhv/9mowLcRibCZ1502
Mw8wWpylY84FstV2dYUUJR7SahLdNrKSS0yAM6CkMgOZU9x1w2hfyrK7FiVGWOxYTzTQn7yOiRVH
xOcux+OZDXH5iLTSbh0s0aS/cqzEkD4gWX0RJc2Imuv71u6J2hbcW3fsdLmj+DV65s91WqmPdQ6g
Bui7seUJAPLAdMWd51nxcbGLK+xuOOPr9jBrFoLSVKb2UxptvNppLjF0E4axvN+bmcPJHX3HtMBC
mIDFgeycyZJFQiNuaa6LuAfuxSRfdbMiSxeCLIwxIQMnSWhNb+JtDtERRoJsUBURZ3alO77kRTbe
zI5qj66IzylDwsFk7a+rknAGz4yt1z3HeKbpHXW5s69QJT9F37Kb8RE/V/YewqbZTujmzzTIM3vm
IYKn1/QXKRmXasMcD3PS3pIbWLiHJOuotbohgHdva4c/y9f2n2mSXKcEiSmVhlFKqwQ0TCjN0HdC
0M9Exyjh0BiX4IOt0OFGHOqWC2XS+BCMrSUATcB0ggSCeL5eXBGnjjy2or0jSRm3ltXfg4xtNqob
vIvlgrwYjD68OnSMMG5b5ZV99HLyO1gcfsMvODOym5CE8RFPRvUxF2YY1KEBUDfEJp3WLU7oAeAO
IdX27ErPfWvbBcsBc9qRe+8O5U8emeB5+zgzu3cydi4gFuNGxW1xbKEgPCdV3h0rv6cTpYWZ8TOz
lw4NgurKZggHii8VEboXVBgJ/BD3NTvzhLquqTvDp19exIqAGCIK6LtitAeE55hcA0IHtuBcHP0i
1nfhumTDdIFUV/q4HCYTmriqlKbkyGPIzOX4TQq6nRSGcZ5zxaWEMGAG9cq0aIjm7+IR/4hVeuZt
ugIwfOzC+H7JlGSWN+x1ZDnHpcX/7GqTX6jCiGJ7qEM+aC4SLHAEMA3Em9FLmgP+P4+Chw5aRgLH
id8+KBICCHJNIixrJsFc0wmFYcxfYgILs1jWCbVrn5I1zWCvuQZrTTiQ+/CDZk09AG5Hfs2MZtus
mYimIx0xKSvfZQUrDAwPcBzWFAVxD7KdVrEQL3NVvNcdkYt4mB5S1lMnEAgQxdZgxkyg8z1MrHX9
Qmxjxd2wiMeB5ycKiIls75B3fAzcTrKDi8HU7I78TLPC67AQDrE9tkShi7KNug2EZg2RtIv7CEP8
A4qWf6sc2ROXYCtZEj6x1xSKbjDlMDFyGwjpqPzernkVuBUkrNLsXrFr/JonJtLpmm9poOGdhzXz
Yq/pl4Y56sYSat7NXmqdEfeHt8i1wZeRm4E3aezDksghiRpkjHI3rykbd83bkE/D9zevKZxqzePo
vkarWjM6bVewm7bEcuNqGwa+SZbHXlM90Zrv6dekD9xXZ8MlhfgPwyZRoPJnLGheE0Ia3G60qc2G
tpQ1QdStWSLOrvTirfkiHKL6IaLu6Yw9CrsGKSRzamhhKW35I5vKsN5GqPcvdAUC3cZgQm2HwYCx
A/dUbXn/B0ZthVcMDeziXSYpTCl2eygqPzsbzPpbg0UvepdAko4W/ymcxvYjRXM9O5ZxSkYYS5XM
uFnknkOI02r9OyF5L8AyEK8izsIHCCi8ADBGpgddGkSYWAexKYXzvDftaLpNmDO3acfDGKVzEd6G
zsv4WzOjT+0rNVqnFkvboQqX4kAnSX1R9awCwy3tm0aUtKVwO27Y10EGUIYyH11QM6cBlBrZ2KSl
V69DsJ05x1TbfXV6EW+Ry45tFP2IXBS+ymrmw1JVFxZ+4Y8kM6NTWs/1J0EZKVRlSFRFEtY3xBhY
KYcU3kW22azQo3xXLMl7NCWSY9+LnouhfqICEa0p78wM5w/lTOnScJoscySwCqBCznb9zKcX7ZJ1
3vcocpL96NTENmLLO1Up+UPwc8RmXIp+v0aAjLZLRuIGqBNS3Mwte7wA9lFEr9O2f1WooFRl2BRO
zYW2XyYWWw9L407v3WyFbKpjAuZ65IBdlWPj2GcN9XVcrg9eo20vsF3N5XhgzmeaNCkvhTNWwHzK
DKeH70og50Buj1qttjSsQxHaREdU7SLtuy7dmtskdIo318zzl8mbndeJPgRKokv1QifC/FzZaEUb
4oyc54uFcaWz57dIV4JKHGAPmZG49zEAZHppy4KKzHbInZ1Z44MM3NWLBCuemhvDcIs3g6P1jB+g
Ojtebh3rqOKhl8xUK2pFB5qTlsu1ZrO7q7r+Ns7d5HnqTGOD0i4+bJ/9gZP7PEg9lzYPM3peGt1e
yqo2b0XX1vuloHGNTOHyTeSyYVHV53TZ1tQJa3usCFRpFmDMIAgbQwbKE8Ox+dzaFSWvccRCNAAa
WRyXTE1nM4POEoP2aDZDWeDuA9rJQJ/XqnuM/MLEZNYbPn5jp7zKtjZuFs0uLEFMPkQltN21wpxf
PyVH6VM2dhQw5T17+R2y13L2iYr8qBGZb3qKAU1g28KlWtGOPoWkWZk78Pc0FLpBqSoS2kvQL+mD
MAC3O0vPyqs1+vmgaEm8Jl4MdHvuXTgwKaZoQ/oFABiI3VUwYLeBe8ewth3gGH9H3qb4QTT4lXi0
ePQG923BM1UY5YvHghyYo1r9A1addmLjgfKPeaZUPaQryhfYQzqYeDbwk6M3Du8WMzTb7BOFEPpU
2NAxczd/9SB6r59Wugs1m5UkjsSxEIk8ZcQO24JgZs3pDaFGjUFVIiXYfhsHXk1qbWPirQ5K/FuM
MBdpLRQLYdOiTJXqV+I/NY0GRGQSbwTZCaomkKVlP/Up0bNEQ+GREqZb3X9LV18Aw3B/aKTLgGTP
DowsyDAN+aDMDDM8gkjd7I/rDa/py+gZ+hWEeHwmz2NcezrE9muUvY2WGCHG7i4NTskzBbcIQ0CJ
thRNQ1FeVvev0dpfYryQ156QfmVN9l5m3fd8zPpv3dAyrDoVr3hn3KZ4JD5oe6TrwoBSE9YENaum
tV6G2stXPqTcVFETvzlZaBPMIOi1l3SgHfmQIPLU+iozfwm6epa4Vjin0sbpD5k2nYBPFBwr2KvH
ImRgQp5hGurYD2/otDSP8VR86700P7FclsehAKWQinciGyfAmth5yZluDCd6HetkZSkBgq8FyxvD
5DcNB/QwEJ3uPRuw/QSZzwinb26iWGJ2a3kgH5knm63Ryc4VOz96UnelJUe15bE9bWQ/iXNqLBKr
R+Q7fPcMTgAykk9olRF6ME6meRT9ntvCWlpHa0eFdyrHgvY6uYPzPkuwbrJMXhsZe8HQ1aypircE
XGjgp2W5AeDUXf2JYrwmo9xhmEODSDaR9xACBEbljMsFhkyO//xYJ8hnlIPF6WbqHONjaL83wJfQ
jjC8dhZJxjL76LP8vvM40+HKI2CGg3gZE941FDH197hGnVUtobeDjfXWISF8aydWxye/ZOPRY7Nn
hgDKQ50XRDS9LeFo7DxzPk5d8tQkKHGWSduPlhD7pf9V+Ty/q2JFqsmUFG4IZqu3jNW5oW+S3nCC
RgJrm/JxfKtC8UD62toYdFxsB1YzGvMrHN1uOE6Va5JfNIYPv5DjE8iu/CnEeLdVsmUla2BYXSL8
lXAirH3iLj80JbSwMhnRIxerFE7d5MtMEZLe1GGbHq3aOg85YtqmHYg08D0z5Klu5pfHnqTbhrFV
BkKTlRwBMOw8Siop3kE2JBeBT2siZ/kK5kyd7QEYN6LLyzziLnZb/0vH22TvjBS/pUWT3uM9sg72
YHm7iG6WSCVYuZMFZgfz+MhaG1UtNfu0CaY+/DQnCGTCau9taiVjh+hKyl3u3srC5TDaKrxBuCMS
3POpW+LF3KuO08UQxVd44bCjIufzJCCwEexnVqowNETWeK0GTRrHqrP7n6LBf9SWf6G2kL9YkeD/
FDjEfN7GXz9+VVj+8dd+l1XUb9JF/EAH4bYPwQjV4ndVxf9NCiXAVVqmrUxJKv9/RBVH/GZapmeS
rJO2zV8mKvNHfs76TQjbodDHVexT+SP/jqjyF0nFNmF/c22lBwFLtCDP9WdJJY2EsuVcMz0s2Kaz
GY+mguKyo5bmhgKCL7/IT38THPubrwaOf40qusg3kJb+/NWUWpZoxlQLq2jW5zkzvUtepibABMly
rsvS0z//emhUf5aM+PnW1gWx5hbRjxxn/Y5+iaoVguk5o6uA4hcMaaNht3c6cVjBFq1F7aoyjA3m
z+gg0kJ8otcHMmtE9UzRu+kJ3PMd0yDkQlA0ajWiuzRoNvSRt/mw7Ty/OlhdYd6NJFICj1j6PsJA
GWBCp3A2TIivUzRxTooxvzVaTfGCovEHtJ61ke60t9fHg2RzcgAPkO8rmzrEyYXsSeK3hvyjx+ww
WmlyyOc+w7jbTYexmbD1dfgRAMzcmVP+bK1cQbp28XHTabHPMpPQI1GMQ9545JzrhGIf8v27PGTt
PIZ2ve81z9oasAZEcrqh+XU8uLqfLnKgnwgVFwtTjZUblhwPXkwSO6d3M85NxdUfAFS1Vw21ln5S
PyaLEb4sk/GlgBf0zSv67JRY4l1jNTgiJZZ3ULuNIIxt5xB6mNwnLgo92rZvsGsf4WJuMFP2Dg2C
dnnPVI7c7cGSvqsixb8dyntPD/WzasL6Rxn32UcrWNPhYYr9H0AqFWpz477mSvTPRbb0etPp0D/G
Tji9+5KSsqKpJ87yKXGgz3dCn0VdN9+8MEroo5lL+8T9b3xTtZMveFrq/OiPg/luhwhaXDfPbgaM
3J/lvYtx8qFr8we3hQDgr1xzY2g+oj6r956v41dzFuJqjK13iVHqr8NSNbcNTcRbAVLkCbNPceti
0QLwMO6jpIAVKLp4K1vC8mXkf4dj6IFhF90htHtC3hgbgtmJ1XZm0bppkmze0/bbPyRunG6p3rE2
XakyJiXWjmVHPx/99dYn5gMsGnSABNLPcu4FetixvHNe6MTpz8jJd24phtsCDvMxU2b24o6GR/MH
XeaZC92gy3CHwlSed6rKvohkDdVPjIItbqldZIQrqzBB0LBpJfZprdj1PVoWKaLq2jW+/5BR2PY4
6Mh/iWkN+8ydwgU8HjXnuHEYttPK24CCwCSX998NgmKHysLeCBV0OZPBsh8XYRA7MWglwDWR7vDi
GbTAAoQlQIPTOPey22Wk/XFg9wlgddxMXugdPCN09rFjACYkbfNo9DYAdeZnJiqqfksfn6LHRfY8
4ksNOuTrQxbNWLvXVycmA3johi4/5sLFylV70SmSkMkwLKs9f7U4F4M6+rkLHJASG2q1C2TJpate
FTSOcxLlZUAtd3NTuHn8IknMb1qSljtP4lErqIoOaD/wA5kzUI0yjPZzAyFfT1ICEJqrvaGi+mi3
sdxLr3OCvh5syAX8o8wP3o2K4MBMLWj1Ghvzzc8/twAFQIS2MXt4E9Zr9jk3ko06JWsozibOXfZP
fNwoqZX3C4SYfVhTS1fFQOGiDP5zNZh4BKn02fY5V9IWPDJpiY5a7dwcvhVzQy8tRSw3Ns5AYCeO
ij5c+vLYNzLsH9IKAkqac7nxKP08Rq4ZogePeAiQRLGkcBTFvXFTUZR7Hn28Pkg33LXzk6AKnSiB
AGyTRPNxHOAC6AxXih+KFn1BJOvWjY9/JYbdMJlPrJyG+7SX3yXv9S193pJewqbcm57+MdHIvBHY
YW45+7zAnx18KqGJ+TRpIeOS+jaTCf4vEbXaWpYdiYTosOCewHYU7selISDO/8/PTZNCm5mfROc7
e2fGjkJra3iWkUifEa/Qlq3YwEw/UohDFCOlffFMEbW4zuuGq8JcdIlGTF5z4q/cdj3tVYszFe7I
98lywSQ4UXY3elV6ASrNJ7kps09TGnvvq4PuIPzBQHdpH9jzWrRtd5JTmVhbMXSIdjrfUAeDd86r
sTEons9lPbzlZZPvOQVvexIuL5pq5q2iqHNvWUSMCqzlyMdDdjRF9YkGvK/TnPDOi0d5HcJ+3NeZ
si7ZTG+PTJLX3uZDJKNhvtpLguGFW8bRaCt5GIc2IAPwQwNsO0pMEQC2FkqaXVYsjphGbgiZPpPM
MxG7udHG2kJvtDoRjCz0yZSJtzqUJnSreNpnYhioAldQbUlbYIqbzDPWRKo+LS+7VAbiRRKKVfKx
+229sNRRnoEHLWsOilT8zm8tNt+Q+joMF3caQtpoi5HUE/bkZDGv9SqUOL2Od9h5cNlhTTm2+IoP
WZdYe92D8KzAS1/mYWr5n/UGy0SyR0hEWVpwqdrxivAIecCt7T1lLKKtnjN4xUBl6Wn2nN2SipMF
kDjssteC7E+HTQtOuvdF0r+9KexmH9LUuHEQmM6GoDgkzLgW4fzvAjehNdfGXxews1i2qqDMEEfz
124mxeHQe57ma7/GCO6XB1gcNIs4IEjQId227YYmyIeJszwQfnFLeWlDeas6OZNZbROyRts4TT5D
K0HIn9qBv9tjycBXz/oXrjQ1n6tPNdzyMdiktsV3RGhiTyf8ofOxgtrDBJ18HQr6fJK0yCbRbhJR
eia6U5/U6KApLWRem0XvKt15wI2zmEV0yJ5EcNMzDT0/RFNzWyfRcmxG5IMoadOAnCYdYmHkIz51
A4kpg89Yq7h4Le6nqUH+t/I62Yt4Lk+cV+Pjv5j3/mbaw67AbGlKS/Lff5722jSqYGGZPYxmOw0K
ZVGkTo5w54fNcvznX+r/H2V96ME+/A3+I6Xzl8EZH1ghDdqyNwboF+xbBuEmYwTLSyHKAUbY+J+V
9+9s1n9xCePC5Arw9zavtbvSVn2uQv/7yvv69St0kyL+/uuN7G//jT/Qr77DV0A3/O/KJa4k/73z
Nn8TNvcHpXzhKptVocVX/qOqSf5mOp4Nq4BnF0txHwrFH/cz+zfh2K7FxdFZOSdc3f6NpffP8P0v
TII1nG95LvczFxMvq2K2679eYP7hyHAyAKo+4gG9mz/dFZML8Vws0OndZVJnwfJCR2rEnAH4KJF0
5TTA8RzqGk+Mx7vF6rLzVLp+YNNSwCMcg8cvr/Tf3O6sP38mKLmiggJGDL8ryvW4s/J6/fq9/sOX
QsLPJUiGryRLaCRm+wIVtDJu+9WB8rPFxF9dKXWNaxMlKH6yIQldi2F8CFtwVPaCnT/56W35F9+h
/VcPwfpusk3b8nlNgdSDxvvz94g31lWTdHnuUFx6inXY7LhuJxcK/Yxj2iVfyyxZdpajmtdIj86X
uqDafONkXndt/CIjIarNk0OLIoNFhFenH734QUMt+DYbYnwqaRQ+++3UHc3QIDKl6IcMWhgep84K
cRE3Y//Fccvo1ggNAliN5tmDLF6i+JbOJVGN+ZHnmUkZoD2flryuz2CX/I/GqLOvPBCLR7NK5OcF
kmagFre4a6LafPAqBwZbRcUdfdhFbUCM1Sxig0mV7Z0DnvY0VXAtg8ZPqWGdbamd/SC98XUZetXu
5iZsqBM11kVcaeO33jSqxipZsf3G2ZML75kV2x5jwXTnCEPtyEVHj/mIGcJHoDjX4bxjSa9gjDeg
zWETe4PCy+2rU1uMPBLNxALE37hAbTNqOzz04h8aMXPelP7ECGpwGwyhTY3pxIC+dtc3HtENcCik
0WlcSNsDP8o5Gtas1LDyiwuWZofQMGhT7Nr5XA/qk4NGhhgWtT0bMG+0gQaEkYTlXdGu3JWZjfUZ
+MInOC3drk2M12oCYksuqNuyDnfv687Ld+RaZDCYMiUQyB8bfTs5dau0Ow3Lj74pebHwLr5kBJ03
S+nezQvIoGGAPBON+ke28O3alsEbxgdufwAMZmdbDFgdwYiRNJXBSKG3Vuf23r4yDT6enhl5vN4s
pu4oOgImYUfQQbETbJ2ClVCe6zW0GNdkB7K72sMliw6ZH7Sj4t1sROb9hLfwqdAGuQYCK+jUnV4T
kjiI7xLgJYxnlBH0jZc8SSbh7ajwURhaRdsC7sdpHO0b2yH6Ugm3OkuuaffZJPXeEbN+J1VjsH0p
5r2bzfV7umiuJNDM8nen0v0+ETalOxkW8e2AnxHJ3yvOqUXJQl6OJRK9/zw3PTQ6nYEwGhOoFtmc
fSfsQYY+6+UNOT0LG3AGNT2V+AnIsm6gTL1HQ/aEneREnQ1GP1qh/XOb98kOZkt/DMdJHB0ddlyD
R7fYSrNF96gstZFmM2+cvngeFM4Jvkx/0bk5fXEVQDS28W/sWYxN71cm15A5PdMw8EifWXMDcSV/
yHtFjchot7cewSdQdDVJM294VLQ7Hm27oMrSN6v00PvoQVkvIN9Xvl0+0P3YfxrTGmdqVqsdQYM1
CrJ652PT/dLmZAGMiDhhr7wgjjJMtlVPl0dpMZDTGPHaenN1Y1NQezGtwb0fXemfTEaYQ7EUaYAo
/LxIWsd7t73NIS1wLYgtMl19cYKYfp0Sov+jxrg/Y2K8dOwWVgtwvtXAqPBURJXa5yJvbjX0kU1X
Zcy9Tv9KunTGkG3wZiSP4ZPYdgb6ZwhmuX5hPDoYzAlkzNEuLwiSCyrn33CUzweA+0cRUl9Zamva
O06B/bn23ZvJd3yQCJooYd19WxYvQ8Gp7C1KQxSEWXtTzgRSPa5F8AZnplVumwp6FkkISs4Ui9Go
y4r94EjzJdV5siupC8bi0N1S8h0hXCXFzhqAa3j58LUZx8dxal89Wf/0O3Mcx3hQdE29zAoyLBf0
91yvpVkEAAOylyfXrG8zaRKvn1hasV1NtiYFVDse6e09lfKk4xfuF1YI34ei8Zoa1SwhrE46zC0m
sBWsjIoIL1JsYQpB1pj3zVQRt2EVHPTsXiH5djsWX22Qzep27KQOUnhq27Anezct5XdTTMZhpuug
wvNFBUxIGp34F6M/aCX96nOn2uu1V4jbWuphYUOUnF61XjcPaW18CRdr3umUNUesSKaG1OJe0Hzo
ClT+42J3HDOua1zWHjyWrCAXcn99IdwbDD7UJVgr+aRaQrYidTO+jZVNMs0V/qlf1rx6mN+HdT7x
DdpPYS8eiIHdOWZzVT7BCKwraotQ/JB0ZcyY4d5Osxs9OhPs5Whm/cEJ1g67dm1QMJrC+kGrBVuO
pDMBUxBNYIKqdqy0oCNHTnSWdOlsTHLYGBAqRxJeIRTpzBgaLMEdhiDA+NU1yuyukyhkVlm9ZIKM
WT6YtxXFtTExCoongdZ+xSKcraAXuW18rqRO3GX3okJoGTLjNh+dr+YKSaDDw8YlmKV71kDYdYbs
kCb6IR253GH2o63BjcXTENd304p3LyuHzGVmdmQtWlDPBX1KeTtPRwEBew+VA05IBtakT/JH0hzG
u0qc8kxqj+NCNRBkyIrGvdXszFwDJs1z+D0yHp61qM1u4zSsEhfOpj2NKORELbRgPDPnZqKJ0CAM
3tL9BjBm/oyWZ31ARXU20s4f6QZ+1dgIx4qqinYgejVE1HiXqUP0pkQwSSx1sND4QYavWksDOa46
OVH7kM93s2xYy0a8SRCeyjvXpXhmFDA7F2+J3zwfz3w273BYvBUZwPpkdaTZOstI/aTzoWrQ3VZL
cJpXXFTTcH5dQEYc9TSr8yCLT9gJAS81KmGfT9UKqgdX3PbOjyJxlhQ2BaYV633q5c9ez4aeZp4v
E1sVBoTUBFjgE0ZV8UfnuRB31rPRcRQ55zqHTxLOxCO4LOO/fxE8jEE3NCZtSM74pC0juc9t0tU8
vmwUEU70WFU48sgTPdt52j8pB+t9alLU6w3tCaa1GbAjAN/Rjy/4VXtStUP6kPoqvnPKabrhZr/8
P+bObDdyJNuyv5If0ExwNJJA4z64O32Sa55CeiEUIQVn0kjj/PW9TNnVVdmoC9x+uv1SQFRGaHCn
k8f22XvtwyjFAmp1RWmeyicnm8Rvv87qvQoYX8zWJCxOnOVu4GB9Kd3sKRM/0r765TYMPkVJDYMo
uYl4CQrnLLKTIhBy4HCBK1S3CAoaTzCVYQbzVxdDXZWvbyIkkIHJS8yYIAv7pFaH4hSg2ZFIuWBj
avGKIE6BPZu+3HhOF9WdbyJMpO27RSiaYoDiMhn3LRMkzv2lsyLO9N2FHeyE/dIkxdyRbLRnca41
mMHQiAbIfQ3+yvEwJTaBrVKjHJh4cuqrRHad5DhmoZ5dC4PLee3pFsD5020MmTK+IEJfZavzoZRt
76h4pFnThyNB6TsZT8v8mDRnggo69NCW3YGhKRQON2UeVP5DoQkVwoJVkTQWMrpnvluwLBLDBWqh
8Ra0sP3OEoAXk0ZftH1W3EhoGFJjMXKG0WdpqPhFTs6pX1lUcf1cAIpfe1nQbNIwjTepRm1YudA1
nf5EGhkQB0eRjyWDcDoHurHPldPe8Hk4FBaFX6UC5tFrrAefN3PXadTHODlvfJTob7a78LrTQJBl
Uf52HkznBj5Is29E25yxqJl7K8sfqb39PfVFHFmCqFOCDJy6tHyWBtHTUOXtziAY9oBbLrkfWlpt
Re7wQ/ETcULKHMDBNOFKiqUehK6SAuebPON3eSMIp3bKNde9O2bDqSuajEZALgNrNeXRqQSKOtS2
B5s6iwuyb7O1NGFlTHPKkcRYjBtHE1iKNHZBFTRC0C42wxEjIb0ZNbolK723RcXpvQt9h1ruOtnR
82FQemv5WOxSDQvb5/PqfZSaEEPWjvAhgfzIT+DH4An/Gr+RMkvIHF1qzgyjEVWmXfA8CjxQScJJ
rrc8DeQI7zpNqFk1q2aG4QgvloTgrG/SlkyaQ+s2BsckODe+Jt6IMcvQhY31KFHBJ65yzKM+s1ky
FeOxXj9BALY7VisfQibMxZRESPW7m2m7aIlCQoL4LMHwSHA89Cu010ITelDN5lNrGgulJ/B7oCRA
U0TWa/Dr3g3twJyheT9Ta/SH3B2fGfG6s9RUILaI2WUhuZhXEGISZqVC2awBpH5A9EmAPa83KPBG
iwyFEW+8IL4yCI0/WBP6GUaZ+tBrThFe19taephj3TWPD8yq3oZsG08nyEQLg27UeeHLqglIrUWH
WqmpSLXmI80YqZQEOm2DTpoqG+B8QMGc7GW/ZWenniYNW2KxYu79EQBTC4nJ4aSCpuxFrYY0ZXF7
NbTMuEvm2FeF7a1X3QjQCV3wZ4WFFUq/VUQjgwIoSLO6cXFXOfQlP3V9Xe1DjYoSXYHxSPvdpQZJ
Udl+kRot5VVdd6pCTMi2t0s1fmpZxXvc1i2BMy/y0kfZFc8MXL9rsFXW1Pi3vtX/zAZA1hlHXLy1
ujLybQ4N89mMbxXOJ+70oLCcdbwGtX1s1XBFuOQpY5e4Un6IAeIRaxHnoNX+UisdppsQVgqdq1YE
EfRFSlAYfLo2Y6a4I2N72grzZYRfvq5Ym33dAeEEFjHhuifIG98ClYIOIuufA/6WRxLfDU1mwYPU
KDDa5p+dimquwPkiTZWyOU2bn+uKH4WG9n3qJQi1cvisUItufDW3fNkMA+2Qogs25kPhxi+Da0Kn
yYvrzjNuOhcWgpWtdwU0Mxe4X5QYpnOeXBthwS7YvjXXUylvMSTPW4h/5lXrQdSYYB1GjiQYuALa
87qTSJjzuY8Q2l4GJxrNOT2yYo7qeiVjajp7xjTWUcJ4acan0OTaBUU7/pg1sI32TyxoaWnSEAHS
jaoIFRF7o9+wheVkuuT4ew2ByzUOrtJgOLtU6rZxAMoVGhvXa4Bc8c2SkwREbxqmURYUbXUDk5r+
7gL8nEzJYRjQ7fksm4BOJ//LwX10ZRl2dZBiXokqDgZNt6vc2ZpyxxICA9FEd2IhBbCidFUcodpf
w4IrtZmd25EcwCYlJbNhdsk2dP4Cn6nkq6/xeo4G7WUQ90gMsoE0aGNorVsF7urkffP5YkG2HW3C
JOu52Hsfjl9gU1dmT/eJDI/KnB/JIzg7P2F5TiqQQJXmAE4TUw7Xi4x6IIEjC1utYjPq+cFuVnyG
0xVeAzTyJALQzrTNgwbetoYP0nsn70G8sdfVaEJsHSPG2DY56e6OgwQ+c7CTwDmuhmPQrgLMDhpf
t6t9NqSp6ASvjb3sKdjrfmYLbmQVwHaY1DycWd2cORC+D8NSUM46UGaq3cneAAYupCUy8kaIi84C
grLWFMaMl+5QFdKJ6pxaZQZ7cI2dJje6c+c/MNc5p67DfW8krM/8hWMFVUVix9qXL0jP74778XVB
Y8+m0ZBI4krTLZ6BLGozRaBTdRe0k3UHrhSLQvXD0bjJ0PbvQGEsT7NpvQWtLc+WwVZIi4JZXbDE
BuxuyedagywDtyrvUARIo9Nbp0yGylAzLzPTpdZ7Tn75cfzUC2bqID86K4zMYRzRFWINzhyWmrR+
FzKnl+Yijzb06ZOLnHY34B475hrCCciPTsmEwdIwzVvLUNjG3K9hmika1gTPEDaht6H1YT6ui+Sm
3kv7RtBbdKPE1O98TQKF6PRkazYo/mGeEKvVvFgOd3Y3nOenZHB4W6ySZgsH0E3Q8BKCO8SAv6B+
Ze6BXhXyCtzXsKf9YJ65zsYCKIOmlxYOSc6hzDsopK2CqwblNNa4U5YY+66zmiMP7xc+GZiGCc7c
DirUkE+LR5jmp9oDZIBaM1VnTVdVGSiDqU/EXTHB2w9ESROM5rGOmsyKZz6PhJ83t75bDntiIeI3
i7DhKVG16W6Srk+vA+AbR3L72YfdgwmyaHmBOsE33agKhijJZ0rRfRS3X5MTcskFJggaWaQVsJb1
pkclZyPpihVxschqwCcBeNLGZtNfG7wtxJar9NZp2KlvKHBMt62XLORoLIxsREpq9ejJKvmNhkRG
CmTmC09sagbnuYIVRyh7JXIfU0/aVSkNtGPKKZFJrnyC4vVaCip6yrQA6S/j+kef9erkEp85I4fH
JyKz5SYPguGNt5ATfDt0F3tdk1NG/vLcuobYj47EPSCNVd0TE0HU4WzMN5iylQrCfOpeAcr8Dohn
3eApfvY9a6GcpOGpB932UtdjCQXXWg/SBipZUzqEL7XLHpzCllFnEDqiWMi8TjvvHe4RxS9z2G6F
YwxPVM4EH/SME87FdH1XkLLASMBTY9+smbObPYphR4dFMSQKHp25v/Ji1BwGT1ZTQnHALB2f6B/M
OCSPQRjFozHRNSFFs2NlgX+gXKX34c8UXTAFtR2PrxBZrCKlcTY9QsU4izFh51l3SNdJQSTip9q5
6Hc0hVBnBWPTezTnoLqsimIFPkXYV/BJu0ceZF0PV7ef7uiIEJcazXU3psV6bCxrvF5jGZ5iQhD7
jiKAfVV6JL8KiD+zUafTtkqlfEAE0m+tO/RXdkr+qK9q5zJjZ8adyxr3eZKBf5OB1ngLZWtzFyct
Rl7EerXkpBCrasrBqTHH89vbCdfb4PlvizQ7xMl1ch9MHEuXriqvQmTCgLbfov9MlbP+SsMP/NEZ
pnD6mjy+Cm4R1ajt/0gna1lccCCYiEMe/2CcbAoaSvBvgQ0AnZyAtx2SuDlrV8VJEZjZlvQnRN97
i/8eB+Z19guhuvnd/0/9/X81kt5UgAT/8fc/qr/+DCR999F//O0P0Xc9wf3w1S0PX2oo+ad/4dT1
3/yv/sc//kvbv7+8lBauvv985Xf3sag/Pr/+KD/+uDRZ97fN3z///V/rPvPPkL2wYKfHItGn0CD8
P25Mw/7To6sAwyDrQp4MnsN/+se6D6umEOzzTJsh1zL15usf6z7xpy1YBZt6V8hKUIj/p3WfXpH9
y7qPByZ7SIyiNgEybo96r/ivKzTbbQ3bmLExjTUOpsS1K+7o1vyGUcXeJFyJtBEBMN4JCkH2dgXf
OQSa9uRgK4CesLFFRU2Xl/2cMuc8K6TW3ij6S7cG3kbVFSfhf3ml/83KL/y/95O6hIKDn2v5BFaI
s+JG/dsPHNLax/YRq3Tugr+Y8lCyN8MG7hSWd8U45760xirY9PQ0AG2cKcQ1I7LXVqNTQhE0V3lm
n1YKLGFzZj/cJp5Z04BcMYLO2fvMluxYrDutSN/PrflcTvTfbJyl0NyWb4aLxB6yd/AP7looqncc
kYPIMXKalitjYaTz5fXYTIDNgMNkCYH4oRjCcj+27h5rZHxQEL4PEsTKfa9BM+tSmdc57JlmWIg2
xBVn0BXqmxLqZwmpBqUtQXcqqgvMDfT6tOToptE2S0kWqjZVtiWiTAOj06gdbZxwcLBRafApqLMB
B1lWo9o6sRoiqmJ/CnA6vubqBAb8iWlhewg8tUIqhcEDeeeN+2CyDzSfR2lSz1pV5q3EVoOvDI6P
1EQf25ztaErR01h5SSOyNfvH0BQgo4if5DcXKOjEgSd5vBkHsCy+4T1xMos3SU9mM9NsIVdThnKc
cdfMfrQgZw2Fwt/ukcYSr0BinCix7fax/cYWhZpg5BATjJHK4PlCNypMIGLDN/FIs4/IUfL+W+Cr
5nIRDxzP3uOpN06DJia53/AkU3OUgm+kktB0Jcx9/QvDAHHFNUNsK5g3J81jmjSZidg1d3xizr1M
38ocelMGxkn2CCeBJjvFJHzZ50J7yjT3yS9VvfM0C0rhvd8MsBk4k1xyE2TU5IfhNtHZNa9EdxXu
Uxsj9ftW/DIix9+Cmuui1HTjk6gII0JHmmEh8wynMmRCu4YXv2iEVeeo1wCkzdab4PVkfvJU2QkQ
irywD1k+bWTgehwXTM4gOLkjGtfguEA8fAbwthBbqsJ9j/37PjEKh8wYv8SocVt0y8a3DCxJRCKj
3E1oURflkPKZNarL5uN1FBrf9RdPsyrUfda7/Fq2D+hrHECeV31+DZM32dV1xmxZVOtvWM72dWDC
5K1Md4k4iei4sH1rpZ52FEAW8+rYPTSsl9jDhLxvmZW+Y2g6kEAaNpUFSkdpWJkRMEm4WPa8qex3
tFvVrFEynQetQtSl1NgXaNcYV432LdA4tApr735cs36b20Xy4Lma7ZzNANRmw76To/TZO4BXo3yC
xERYLNwSep1lITsEvyw7DFbx1BhTdgnkyjqPdAeqXOLe1yOnc0sj3b5t1DBhQ9YbYfC8LJzYzZ6T
crEk7wFu9C3HXRG1ScWBQXK+KbEwHFmAWOTjVwqzsVlZfUWr6pgmO6tYdr6fFpE5m4SEZ9l8DF3d
HIloANet2TcHtpgPqyAh1GJ3/h0YmOq63HwFc4vGb/A/uvRxxyYLblumrlZarLlNbtI0jvkBYAQU
sniKJxFcI/Cp/QRqauOMHu7dvjO3uaSwmuzYi51LS3tMj27H1wzIj19on/7F7t6CQeRcSK9LyN42
fi4201ynNxw/jH2wVhc0vW4ztDj3BpuipxbaLVMvf/L74ZHmSjzcjDJ+2qEKrUphg68g3lEUcG0U
9byryrKhWjw1ipfAIQQfqOmH4RUckPKGZBpM1g0xaPM8WoX9WTru+O474aVTk7wzMTbcCtWSuhWg
gZF58aUP7hGFHGJoQdf3uQIKl3Fh6IK/nHR+XOscjJ3Aklwxq276ys/A2K/ezvSzcstanZ1IBdIa
f+dxoTMM44Ag/5653ntlAeEnCfqimH/3Q0D0to0D9ZONsmC9RQejG1j9tmKDCisRpz0ONPOSrYZ9
xS6Zl4AUZCTnUL1zjZEGVZ8tjjxgqbJ8GBQwchUH2VVlzBao+/Bg9tP1lIz9WVrm2aqdZGuAquC+
3M4/lesbHyq1i9Pkm3zUVzu4NgN9ScypwlisvOCq8SeDlRr3twwrwTUQmxLVwC04KA3OCd/yTH/R
ekqm0HhbsGyDE8wS+xwYsX+m2Sd7aU1W5InrU4aI1rw1zEFp4+wUxYKmeZY1GX1fGe52RgWl4uxm
NfBdA47FHIAr1nqBRbRGuTMR4s1g1TQ4kLm2dGwIbwsOepJEQkeKGh0uIpU2nuIFJU8HjxK3/hX3
RJFMHUrKdDwJz6TgxkRkyaOl+pDrGFOuA00O76hrqTtEziqyYv+t/E4/cVzn7NM1BO91OCr7zkll
bGzpl/WjJU3sQ6njVI0rwwt3SLCVOmwFx4jMMRqcjmGh+oTnRUez8LOwUP3OawU6upVAPIpcHeey
K048lcm6Jf5Oe9nfya+i9Z1o+s6D2STDFlUWRyYuhDUBE/dnpiNkjg6TkQgP2JCuv2cdNDMWZ9w0
OnwW6BgagUMU13KqHlXWT49WNY8fZbKaB5duqGMCLhEmDy+bjrdNFWyqlsTboqNvSofgCh2HQz+/
dtu+YgXRNlA4hnkHeyo7OjlUR0CKv9IyuCmrkGoe2yq3/VITkFEAA/mOeychnJ8AUNmkwKLSYH73
l0pcNYm0bwWBQeSBInwZdcYPhXO4SzBjbh2dAMzRgc6T2cT8woa8d8iLb/Pga9EpQgZcAoXcuKsd
HdLVsdN5Q+wN5ZHdg0F20bvLc8c4tDqfSA94ehBG199Osv0cYKhGEDZvkWMOg4nnSZB0FMTdtjgi
3B+dzMvXdvA/5wSnUlWkj/NEVjK09AJD5ydNnaQcdKbS+Y5XBi7FkL3ZOGel05dJG4/h1rATiJuD
y+1c5zTddHgUvoPbZvHG8pVp5XNKXA1bZF2/Cg6B35nPEJdKMULT6tex3mN9OQFle04GQJRyZoQB
eHQyTfNtWOzHSedK+zQhYl+0n31hBMewXHqtMY4EbP2Aej6vtY9JErjnSidWIbwP5DRtL8qKTBzr
Nl13y+BidR/am84ehpOv868NywI2aa2bvfYFR+kZhsKmDNX8UskZ+1RskxdH3NyZdm99tDmwLZWT
TKl1+pbY/Rd9LORx6+zTtBK5IZQWRqtOhNQxU6GZTPl14OTpfRnynBT2uGzGguesgfuRLDJj2ROL
BqCbdj5cja4/3hTkmvnsD5SDJX02vDllTK/mDN0aI0jWb/wErEWWzOlDDYRWbvp8XN9lIN1H0hI9
Ji7MYqGAsqCgVW5qs3LOw0T43kEvvOtMt2TIZDT0k7K/ap0CkwF8EQD1bYu4JKARxLmv3keJ5wWS
3M0QBw80ReZ8H2TUdh3FqyfcEYJb9+hS3LbB2kgXFmJJFLKTPQP7uK9Zop1UkZh7yaseGaUynvuW
tLdhLdm2jFkIVgWMWy7XCiFMzWgDMWUaXpdiPkr891mJ+miC0Wdfu74TyJ8vvu2hoXUOh63Qta/C
1bFeexvYX2AEP4RdfbjYITYL+aPnQNujXHZY5F58GREKMS+BMGi7dWd1Qz89XS1hfBdP44XSizDK
W3RXkwhWb1r33oDHg26Z8jTJxr4JwDqwT4ItVzo5/z+cT1hAy6l0/JkfYvwN4WYBThq0UYd9m738
iBxq6uqasTzx5PZoA8CnCvPCEZHL5X6wPd1DYmYMFVD7Kk28zC4059g3LXc5b8PcLT6WgL+ZYbi6
YYM4EbloWNrmbXbBb7WcEQb9uyS3fdq5/SG7FJB0do7Rf1i1l+3s1VHHhW7ngyEZXRmEIA52MWfO
ZQQmZtndcJBhdRvkCOGhV8JTr/zkRBlJcY5X9FLoA4AHeJztzcDw7mx7xk9ZwWNg2cs9aFTzR9WI
d9DIMBM4hB2mIK0xq2BfqFd2iJUd5p8JdzYZ9OpQNYF3WCYcACu38kMuWsnawG5PTHfhHSu/Dn2a
GcAaYkQwT527IrU+cp8k8xQ25MWLaY2I+fOcAafOvrITlyEZ/LPsGvO4tnCY5ODyxoZTfyoK3yB/
vnon2O5j5E+mesZGJvfm7Bl3psJLhvtU4IkL7At2o4kl1dgBV9KfeEvCiLS5ex09b/GwVAK17DJW
MSTf3FNej8tdEYr+V0LZ0OtalYti6z9tO1Z+y4bdkrsLpyG48q0u29EYCnYD1lT2bhWjtKLGTEfv
WU3pVdMNScMpo5XVbm4hjR4WARjJacv2ra2URXihnl6CysB34U4T5jwwNLowJnwzRNs9OEIUd6Xg
s08wSO49a7iaoRRGSQ+QNyDl3Ucy7NeXrpcOJO3ZfwrbWp2BmHp3i0vhbcpvC3oopz2Cqa8mWWpB
6khjucjNYrnra8s+/6skmfBOaE6wU0PzgPidZYcpa8ND3Xroyy7xExo2CBVs6MOz9zhBaTrlhrNd
EvOHBSGeA1qg3pqEmZR2C2iY+TjwfUQcQ1QVHguqOLsgwoDwS4T9Mi7ufZU66alw1+QwKLHchQme
QY6F8RpJLCi44mROHYaNDiPdkfvIOIyCJ6uiEJ5W8WQ54SCeICM5YxBZQ1IeIBMuV/bsFT/DOGbc
NOolgwrkmfAyhoXvFwbXTboKtU9BEDvYh0Z8fjCi7yyAPFUUBFq1nAqWBox0sqO11/fu3LI13pQQ
TbEjhlbfxYomP3JxdfFbhOxXxnYNTinppzNYLA4JhX8eE2O4yc2YypxiNHjGoWt3j0WeswgNl8G4
b7qsYwLjMXtgSJ/v/xuVysNXc/NRfam/K5P/XwqVGId4HhEI+G4Q9ADzoR7+55rloYPL90ek+r/F
FP7d1/hLtwz+pHqV6AOCgU3qxNchiL9iCs6fJLSB77Gw9Cy6+wICAv8k81lEJrDku1YII8TjH/1D
tfT/dIHpBSiZ7Eldm2jDP0Tc/636of/+Jer+GxUQAqGW+f6pW/712zu6CpRp1DfJAfxdBgRu47h9
q2xsD2F9Z/dZCraEhoydWFOj3OZlYtPMZtZ36bz6H7Cy2/scUOu07TEp3tZDtlyZYSp2IZusQ8Lr
vFvXHJCOY6AvjCopP9ngOlsAbtQiNy0YepSnh6ZrkVkcuXiECZosf6I/S53YaiOYsjnF5WR7bzm6
147GbaojvNINKAebUysKJsO9940sxswQFr+llRjPY1Wv+7rLwMZwgBN79nXaZgtca4ILx0kCOtLW
qQz/oXLNmSZPJ/iRVG71I++L9mryjPCW1oXyK0xpeJct2yvt5ClcvF9ZvLegTJ/6zIk538bY/gdz
Xq7dekTXGZNwh8m7u61cOb+wHRy7ndVxHqREvaa1064kplyvIztn1Dg0cdQ6nvU6Brk6o5Ha141T
Ji8u8Jm4oDkJidjvnWugpS0QotS5YlAjy5f6r5MVzG+5cnzm305FXRMPv6Qp+h00WLZQuJmuIEAG
LabCH7iL4m5XdbZBZ0Lpda/4HnDFhpX1Gjile1iMoYRv1f2cbVLEPE25q5hLVDgDvYZ2gRm7kBUB
3qaAeIh/OnwEnkuRQpstPJxmzEc+eLidO4ninnvoUbJo3ADrDbhNp9kdqx77EIz8hq49WyCha3Xp
UYxKqCs+vn/Uh40zp8amRCU7w7aaDyn2zB22/JHQu8xeSaujUkgRnLUsrVi/gphKcafxcFjL9jS2
krab2IX51PsYhlg5vsVTBmHESe3XUQClohrnXMWs4Eeoa/sApxoM5klcFnMgPC8bES0BU+6MrX/X
uTGsx3H2Irfsvswmry9mUXOtl83DUHpIdxUnRQzs2DRaRqa7ZKL2IHHy8FSkXn01itq4qbAvvAtn
hhNN00B20KEoiC1NZEq4x5JK1K0VF1Qp1h7lR3lSkush9lD3JRQzp4fus3b7gY7MD5RiMNNL0Pwc
XPsrzsB3O7WNBuUgFZIiweNeUanZuJxVgM4izTi+N+9BA7ymTXqH4GfhnTMUIzXlkmbgcBoApx8M
/bEKWQ57aRXejsq+smLqRirlEQMgsb4f8kJihLDMmH8QI5HMdCpNzDn09EwfziK6i1h5pA5VQu64
FPfKTU9967+4uA/NtFEHVDIixh3rDKchJJugqVO+6x9DGyEytYRNi9Jcb5x0Mg4pPVGbdXWNXa0m
b4cTOdg3ZUWfTRf2UUms/Gv1ry2qEpFAVpq+6gVXDuYdCqIL6zAt8uKTHojiOADRZRJbsKdzGqrq
YFXBB0yML9svOyyCi0uA3XZvEVPTHZpAcZwELnlnmAA7KIkeNE7G09xmVjRxCDknrFWj0RjLM/64
9lBlM/gaezCRVHv/uk1TH2dDmL7mHn77NmUb6cj1Ki0cvKDt8pHKFDYnLjGs8OsSyc5962PiPXHS
f/AVAlohrDB4wS9a3Awa+pb0K+CC1nCiNFWUeqWLfWtUS/OU1nb7K64d8ymIsVm5SUZjfeq0Zzqq
5g3RWQDAqYoCH2b5IiESYojwWZ2uIbZOw9vB3FmumMo5hFuDcU6BkqVq7N6bKT1WE+3UychIhr0Y
1YPTxmfaTkDFJ24arec+t6ytsgSHY2E7T4vgR/QriqbclrjwkIzPdWM5UeH27oYYOJleu4+c+RbO
G/hk4IFYnOxd0fv3vUPZWeHEeLgyQkCVk74tnVI3PvM2LRJolauJlpBqEOVCpw00yhUHYs4llhUH
5Rbr/YDg+eS7aX6cW4SActLQJ7Ukxc1qA+aoh27F7dJiOXY6AB7OIrk1WumXUTDFDiN2FY6P9okQ
rHHdZ6M8eI4kriBygg6JmORZDiudUmHj7HonwOdTcKarV3Ue8ZC+gprDPVIOZ/jfGAYHK8Y0IZaT
O8QDeOXUeDFHw30Mp4TFOUC4LA8aKnbm9eIl/bCTfnkUvfvMe4ubtSaigDm7uA7ih4Bc+na2kcVC
c6ZQzrwTAAQOKxJxq5syVJKf0yWrIwdVXW5b2eFvj4ks48GbtkG1jPuaTNTWST3CD6H48nKzAGyy
gFSPi5TDXZMBHMSdjFSn3krAevtqmB6w7KNPKH8+CKu2H3yaL6olWXANvbRz8SFMCNhjbT/SVBtv
ZOcVJ7uknZMMu9h5SXFLftY8cOMrNuZkVEjS3WdNucSOiwEHvM1S0CqaCzXg1QLE0Q0wzHDfJ0xe
LoeRfMDGDGOTLKO53Mxe9u7lyCKIYM8dpMewwlhVLaX9I0/z/jgs/iPbITaGNFwxocjk3E32oyrC
n03n3feV6OnpFQ9hOVYH9BXd8EZKiEc5mo9Q0zYpV3hlTRn/mqcxvG2z+W2qAkaJOZnnU6d+GzxW
AdtT+l7ZNHCWNpdinc/MQCE6llF0vy3Kj3jPWOqOBM2GjahM2KBeGh/7NjxWXjIclesAv4X7vVCm
mFRRO2K4pxVHDKc6mMmGSZn/qIahp6zC60oIxlOBp6Ycf4IfnDduG3BQD5KBZo+y/hn3zWs5z8Fn
k60XhGyT36JsXpusNkFvGrLAhuXjvgJ6vCeCYd+AI1vOziwuxPuq6woczylc7FfhTVzlk4Xnax4K
9yfrrLfExoRazqg1Q8AeM6xcij2bFNJc1ey7Ite1HyGdcoZ5biTUw4Ck3bLY6RcN3+Zmluon+L2o
gON5nFA1KdBBsyxcNzvGYrpF1EWR9iYmBOiJxcXggHStcx9wn7v8I3EB8jklQR74Nq/jlNr4ZwPx
Js3pR9e5H62ZPyyreVViuAcUKb0joNF7qQLj4i8UvipFI8XKsnQtAjqnOZGt1a2l7NeEpFkEZpEt
guipa273iZGVxyIfuE/U+2nMr3U9FtajmYY34DjsraR5Srv1a/KX+5Bn7a7vsY81aw4Udcpv2qS8
dA0qR84ngcpTPouPnWL/O6XWKyoaWLVc5bdOQNrSBiaxQ9F/I0FOq1OhBcFsZFbphelsMdyIE1sg
2sHUdO3jqsa8GewSJYMDNuHk0BP7jOpBNVFA+/ViTPdiTMShXSf/WLsYqOmf99v4Ywqvv4OHiVvS
55GuMSsdyaHShjS/scoRUlLdYT/oSCqxyaj2Zp61h7YVEnhF9QFOSVx3IrMuAQuK1ErHW9Hj2pcc
zXdUtAEhkCLclTIuDv2KTzQjNnoOy4x8gE9mDt9hcczy2L/ys4WmKxYKi8J2q5iejmU1x1s2Ul9Q
e5IriXXtQHh7irK5WTZzMN6R4zq1DhDdcJpLtirxiSoidEhjLZ4FwEarWa6AO3wCeQtvnJD9gkto
bucVDLKIk7+l7b57IqwPudNiCgdD0qVFzw6jtK99CsMOvr2an4k0wns2fjN3y4H3ogu999miWEcK
3GnMFIeQvq4t1VfPlSMhxqRJ1n5UC/7AmIUAsq5zgbCPKNCVtCqxKomsfNJ81+bAxgFxx1Ufljf6
fPQNRQ61l5FnWeJtyfz4HfTKj9HqixuPQNBeNEazC3O68TI7dTZhYLyscxZcj3yimM+psNFx2Mxc
2J8a2CGxJ4w/MG+WBwWHho/gPG7aab0NYvrADZ1PScayvFvrIMSqRXdgQcnqPsSRy0Kj4t3z50LD
q6hDHMNrbJtcQnY5fZhOQv0RMjhFm37yqKZl2MgQgqWdFw96Vd2X0GeGqo04ihBeDWgZhMjRvBOz
RmEEHgHq881yptvQHO5pE+Bq+a7cnFb/Ic6T/r2k2eNkZ0jIUl+P61pw37csVn1tGdwZPUsZd6Yq
ZJymlu/flpfVyrOrdOyg0IxYJsE9oxNXHeolD3Dz2CnXo7+jeR5Ba2EoXtisM/a/1ziqKcqDQk3+
7jEI7ew42q461eHysyHDHvl+QfttiI9Ejr29HZX1O5xJMA397xgc+01cyvEzNvlZSs8qr9opf6hT
jVrqeybQZVgYhKsJbk/wFWj/Zx/CZc/N2bhyVnjtgRpQ8s1R1/gRglCKKzSlX/aM98DaIjqdBSN5
7YVfUo3Jzu7BY7XMNeBQGRqHsoSmSbMxTTlkEJYwz2Drhp+GK7tLmZserdZ9cw/OK73zhm7g7xZP
dSaeeEhzWwmxoEszDn43RWFfd6kN9lb6DT069J8K1QA+dGxe6rgLHvMptE7CbDyuXNu+sv8Xe+e1
XTmSXuknQi34AC51vOGhOWTS3WDRJbwL2MBzzRvMi+mL7CWpJU3PTN/roqpWV2ZnkYdAmP3v/e0x
dfnMQjJ80qiCL7PkFC+CEgv7AlF1nYVxfBfTr8M70lZbu2mfI2vI382oc24ELeQvEtluI2tv2sah
Hz7MPD8QWBXocGsuAYYb9brzWlpHLeN5rG3eMzPoLiaEmGNfZB943q8pQ405CcqnRLCgiiC4893y
ebKX37R2M7Gi34Y5oHqR1fIh0sXZJDMTDUfU9+w6xgUP09Vb9Gpg6yAfJqqtShHbF98F7pmBck/Y
pj1Ff3kO8B9jz/fQyH4/OEPw2meYjmzqUPcJVmTIm/WXEhx2m4URr9FLiC92jnNJ1c0GkFl+dBcP
B2kIuWU0UaSNCrQ451Icz0FwTNP6rWmrN8c03ihkwLHqd4d8rL+kWBDOEzoB+gEjIm7oGzn37WEq
+2A/dQVhymoiZ240qJPScbcYe+vboIJbzQv+mECwbjF1x3LXx20Dq/LPFt3DOMocPcLVDbhiYhbE
LgXe1wMlTHUpfLd2LxfuOjz51O/B/d2GzA3vSNzgSvcjNkHDWdAycpJvTBpZV3yf8EcyVFdi/O3V
xK2/diT0f6CaRGI9kVxoy6HZj7ZU4uyZugUz6+1UNw4IxPSAO2XunCxoCO+cvvDAY3Gxge/uhsEN
71XLKWlCaeCQJb4XLOUPJIaLYxJbLgWliaT+MAwf8DSMG7I/HA4Avq2A/ScfrhPveEaMXdxl0atH
3tddFQExU07k854371j/yeowpR4KY1t0vXhaGAj9MsAE/YojU2zlaKS3xLLVBcCyPmtiaZnHiNC5
ax7sxFA/YUWER2HgrVt3fMhEbYH4NhinBnUrtsirvElUnK4a9n44RqK4ZVXn44sJcOb+1Q+1qdWl
8NoCLHaal+K97seSKq58uo5AVKd1Ih5xg+ysnBgX8fQNmIqeIlVY+YGFQDIH+esShO+0cl7oIebd
s2p3i8UcPpEoMeWmo30InY6pdkS23yZclifBN1be4obElKBMgu+sDgrq+nrWzyXJObt5zHH9mvhe
2YELWl5H8kx1xoWkChp71c/iIyppA/Ldd1N1MxPBRNxRXfFMHOyLlmaUPvmcdi+YGzEH9Sxtw0IG
fOwwh/W56PbwoW7nsr41HXuAxmQWu7hI75hVvBAYv3Fx2f+oZqo2yxQtD4VKim9ZTMVbCR/55FsM
doQ7QxaU6U0fJd/IAryNwOMfZjk8Vg1E+qn367V04R90ITkXwgedTZ9k4jL7YFXs6U70rnSGIyZ6
dkatUjBhcRp/CTtPd/NC1UEEbTnJq2f66x+KgpQgstcX7531SYEmJ+YGewtLPWNMCyNYQIdpNsfL
HonAe5VjVa2S0ak/lA0sbGM7pAMhmHFMm72s/21Rj4ZoQo0CzVIbjCTwkRUzC6OiywuzPu3pLec3
z7Wr9WAf8DWqFTyTMye1mFFrVR/BYfigKXkKuPZDumN73vIDXh6ilo76qK6LDdJZxs04ZROfLOwW
bTMupwVRaV3aTDtUg4GttvPsiMGftEJku6/sp8mdtJo92YUauGDQcmkmSeqZ4c6mraOzCgYmGIFI
5YPx4Ce0mtoahWhkI5r65OzUaQBQONrZIUWOdOQWRzJRzLMBbnEL8rorlnRsoEbZ7gfPYjCRpWl0
kxIzxSMUjsbeYTJ3mNTSf5mF5g+Qskfw43SDklqQJQJTjI+e21XncWYPdb+Q9+b7MtxPCW73WmRw
PVmsPSwMA9s197iNaxMRZZoK7Vc6sEC8otxLpwGvX1M5bdaoybzzvyqo6WvV6ANWxr+PR7M7lUv9
aM2IxtjB6qMIcnw5eE08G8x8JRaa3nKqPWBy2/1i74CE/3QZhJ4u5ghuT2ZBdGfZdW12rnxb/PZV
tRwQUcvnpAyi7UJb89pv+eKwyG7mBJ47kQl5IMuJ+WYMz9ZUsXxVhX3w7TTHFRFb3sqXCHYmCIAh
CHZhNuvA5p3d0txWh9POH4P4V1bAy+BhF+GB27T4QB+an/CtGqeGyqiNyDiFCMcYL3XMYsL0EFxc
akPDUzJY9q2K52OAuWkEWosChh0j7Bt5Jo76bnrUqufE8LfkswJIMeU8EEybmKpn+FetkJ4sl6WW
zXyCpyZM8kWmxWk4A+QSsNOjcqNm0Wi3nsz2yfTnYTvIFoCcqh9rlHcNNfwNYwBlom6XJ14nCu9m
3KD0xqkXchtiYyaRZjCgfljT/CsO8gkBIA2ZFXg8ZJX96kLpt0mzTrME3UCEzPWCdM2HucrrhOKZ
ofrKax4uBV110w4e2AR9JUQVep8lHp85h21Wj7zM5fiw1PS1FdyE1o7gNhQN8feScIImkpVt8eI4
eAyYwytUzmJxU+4JWH1ErEsU/CvxwvtgHs+ir18tlV8VKaHQrp4jRSMKIQ6uLykA2MYDAWFJH6+W
K76r1CYuG1Sf3IlelsHxzp2cPxhg/Pa5XuBkGr0bg2n9TegqcAghPEmzHJxfZr8s1ww+ZUisJKBa
2hyaJzs3X0Yi0s//M+H7E2j4f4DIrL/RoP+vUYQ1oQb5Yzx/FDqQ8A/SCJpR/LepnvOX5cB/DknA
WUzxgJz921TP/IsIAi5kDR9jqsg5V/zHXM8N/gqdkLMt4z7HC5Hl/2Ou5wOHDjj3QLdygUdb/1wa
gU33v871HDIRNtxqxxGaD61//e/4yXTMLoJhB7U13vAxuAO3nzgpHiKCMXtesnndxozy3NHxNqoc
M7bKs1VYYic6GpkszsV1w1OOEyXC+UjdedOeZ2I5OFMbA5IAZ7Jy9rtfdI9+OL2bPBQUMa4rW3wa
CS+SCRSYjP2ImqZr1k2aMrYgtZMNLNkT+8z8VJXkoRcHYVBWfneiUHY8QOvAYknKnFAPKCwzHc5K
F7y7uup9tFobV5Lh/1i6CL6YqYQfQhQIZnbLBczhYgNnmey1CW/m5A+Y5HtdLU/wg5b5ShfOe2qg
ex5+rXGA/wzuw8ggGtdmv7eiyYx3i66uD+ASoaf2ZGhxQ3q4M13rRmKjPzVGe1bUkO1m3yzOQSgw
ttSBw+V0TB5iq8FwETeem26dgssOzbseTk0xwuZR85lzpP87CamkqZeTKUt/U07EGyBTOJy7OZ4h
yQbOQ5ljXgWoU0TDCowB5kV3RNTJ8jtO7kgXEdOIukmuhAAPymnvnVY2+5i/besePgBgoubKdfqr
mYY9Jwpxa2ad9Z13TcIOTk3HKpmdz4YQxEwi7zhgIzqSeb6dA7vYLHG7g/Jwl9TUPpEHyM6hlctt
2qb13mBMd4++nDDQcYPz1LGnhMbgI/ZLij1yScg9Nu4p8aCBCzX3RFvtaY5qgyWe+0kejL/i+J1Q
LZXntutvEbK/bMd9mhHN1rgs2yNKprn3UtXsM0yQBNqR81TOZduOcQqvYodnMhoszKn5bDGe1txT
GpnwqUzJtOFGEvI58FmalFXcgHCrN3bmcXOArbFtqpFPslCHUfoNRTIxk8W8Jjk6J+1NlszBKxyn
9kIjUER1elTA22DCN0fZvPM6rk74kpcPKqE8cONuf9KNATe2O0Fk9oCHhdhJ+/4logUGEDecEyha
1ZtZYOKce7rS0n4xfgwqVwA5OS3eItMZuQOp8mmeRbCFQVVdMLEPnzM510ra/S4M4u7NcSb1gXBq
6HvePG3bVnBVt2mOrXqHzZwI8JbjJogy8oUXrxfmY4aBiciKgIjhULB2Nxg5ZZNNYJFYjOVHWbRE
HHUpvK9u7LQxdiE798zYjnuKGD0GMCizK5vkHIe1yLnig01PKud2UHohxXbaG57y6rxSCdd9Ynxu
D+Tkn4g1utxHnIFx5sjos8+Tg0G3CnKnpELH2Hn6uDD0U8BZ14JkbmCLBWpsEnulsZfbYmTlN3FW
vHoNv9GLOTHNZnTAxfmd4qo4T5LgIVl6533h+XcGQYJDgawtCk4aIrlLkZC4HrjRzhXtR0+VCsbR
+MWIyVxGoKO2iInMjCynKp4waiy40oZma3egphbL+3bcGJKHyYaO8YeXugW6SwFKe7JDXGluUX+5
gEj5M6csO+ZZTZjADBsClVDdymiuqSIDGTXURs8knRThFoW0f7bT4CkHM3+VCcnemhnS3pX8AWpa
1C6YcN75Ce16vKTIlUwHmFKjJrcFXwuvV31sVVTfwzWRP4SrcM7m4/LCtSJ8j81e0UmGSBoZBHMg
rfjHrk28pwHD48vU5jxTEyU7EVMZoCrjYz4hYIAU4MrAOdJnzpq2d74TF9QRi1lsGMGQwCXCtKUK
ivoP1US0apg5PyXnF8kkyVTxz41z5FRYKNINNmgeaoEp/uVUW5aCwrUedbaBxfhi8WGXq94iexUp
ftmsRHeejKbFjBBGLxHpKUpBHP+Y6ZM9WIzh1xKU7ya4dlT1yXijIMh6GjH0cblRXEZTb9zkwoM5
RI0cGI4LSXlpO/W+RvKxDej1BEVOXjVfsEfjBkPPx+ZGhfcUEEJL5upkGgSb4sT8iHM+bBWjRszZ
9DPk0UfCBB+1gtApLj2fKDrpahM32hb/BubVHuQXSQ8PBFw8n91eRZu6GZAZuE4RHEqcnawlqQvO
tvs4RyCb4nS6NYSP41tERgtzLDCfJ0LSTCLZtmDo83g47cDtWX1EQfbNfCbdJEN48kdwhQbDzp+i
cMfd1LlQy0u+XiTcbyaA19EJ+fadjBpMT7F4g2xErCnr4zCBkmgrg8iODC7xUDrbjjPKyrU5/UIY
JAFOEmlYvmOGXC+z5hlFfZWtewddsF7kTxr7z3NUyT1198GhSDqux31dJ/gjUGBwb4ePUVXFb01T
X2YO3wfPZz5LlGONoBkdpUj2c0cRMfjC4lN6o3pMxfAYLTh/y94Mn/G8fZchn5ih7M+5gRPpJ3B0
IrF0oJPgC2a0AjKuR3r2yfzgsEwORBl2bZWm64mFA9cQJZHk2JKLD6Ntn1nYxYuwOjGwe+qVdwPE
BINxEHvrMK1+ARivts2SnGoR6i31rPR2n8npcTQsG2tMe4Tin60mSPV0QUW8+SpFZXV71OBYJskD
Wrl7my1xsEOUC+hBcN/LWYlD1Cn/I/WZ9NE7Ef/Cd5PAduXjZ6m5NK1cNi0xwE8Cy97jPKT3RCb9
ra+mdMeuBp+52/tDcDPJgGFFeJgK0FaAmIJtBKiQRY8vhIML5ZLkyNeDyRkGEyuwWKWITCBDfUWa
5ZmHTXITG727rQ0v+6AukAbQAjasAo/ecZR4qKlSW00YYRRI7jXxkG6NGREP1ALNYI59uis8A/Io
ybZV6pvHOg0f24YPuw+Qo4panerQHh+6pVJ3SRLGqKFlcmjzBY48HT1A9IyNZ3gvGFXbE+/a8DuS
BHb4EMsLxCiAhrgnV5AruGkWrGrMm9hSdJWmo0BRB4vtPgW6aJOU+40NdvzA/XJc81HwNqZCEnbD
QMJMJqZ3sJP7thn8F1j+3SnUpZ5Zi6BB54TD2RUchlqwNxtz2XzYud0dWl0NysWyPHYhYGyP2lDL
aSlIY5TMQkRsyUOyZs5K0WhZzZK1iqhF7fKqJ0wlOQI70yE28P0AdsNYSnJyb9gKERIEZyo4TQbQ
5PdE+6sVZYHN2kk9BsBmgCI76ErUkfJ3esH4OOl7Hm9NXZ3q53PwpJTPGjfC3xvUFO2hZOjxIcJr
K9uLNMxpbwWZDyqdk+8Q83tDXdiKhp8/GbjMOEmY+Wuii11xNHQw9tBHyM15h5RqT7N6EqPJF11T
DMtPbpPpqliPzthZl8eS0J9oPICgpotly4Xtvlh026yBy/ZCGSbE2KylJbOKH422Yd4BAfiZ0QBi
yDQhW1jU2EbdBARMYtgudMntmPwsuvS2tLsBlA5FuFS0yfM4c070wMxSjrQ8GwvsMWqmsrWiSxfF
PD3UxQSMS5KYaxfu+hyusQ3Swmtl4IlKSE/ISeiZtUlZ70BU9siCMKBQOshBZgzaN62hP6LTN1P7
NBn4MhrHrq5zAtmdXkusOu3CxBJYhqUeJXnZQ0WDcDdSJex0WOaBlex9cxo2MX3D2Z/mYUI5lBBz
kL4bdTFx6wg6IHXMigBTuSbaTSGBDmGpP3kspaNZUoe0Wh3XAjp/7HSAC4YsiWAd6pIt2FjeCYJe
Dms4z7T7CrIgee4Q/E+ycVBFx0KnxEbmsT3JMQrKZxq7MA8SL+fHMuk3d2i9SzvooIaOnwGr1TEn
nUnLZ2QgKJjBZcoHc5cbfX6ULjE2UwfaYlyleyj/QN+y5eS2JY205N+UIfi30tpJHY0jTZ+xkRGX
oxiB4BwJujoctwzJuvcqykIOSBKoUatHSDp65+dpuSt0HI+bbL+2Iy5kvg7rqXzoPkudICW3FrAj
Gs9RQAtdQsrPpcs2W806+jfrEGCs44DjUHNu4/ubkF43TWNQwabjg1E8Yv8w2dSAA/KeaqfllmQS
8YK8JtfATBW7W9KULjBqcno6pkgErd2Z+EnvOh1iDEgzAu8a3yXwim+lo45Chx4L5JVDkmi9xuhf
hcMCohKVP1d/8pJxQXSSYeZl0WFKsEnkKgMOlFuy0Vvs9dU29arhcdZBzDZOO95J866cOIFLHdfs
IkB+02TsYMSGtxaZTsotmeI4zTE1rJtBxz7dWXwJHQT9m4BHNpSMtbVhXEM/gT8fQ4wla1GYOBR0
qJSalm4XkQq8ZCRObZs3pGAesJLMik1SqW7syfPkxG+LDqzWJk9DnvK3NjNfhI61toUvf1eUwW6F
TeiVT5b2QD0fth0IpmUqqo8uLKtXqkaBn1jzxlRAyTwrBVwZGcWmm+dTkJvQ0nTklsS+5pKlE7Vm
ng+miywXYOD3RYd1Zx3bVbwAvzJHyudC/1fSYoj2desk9EHczkPw1bWI7k0lMsx1RUrqBceeBXMp
SCBWif46qqY74lKkMyi9crkj04uZALh0El66oM3WS8N7ydQ8uc1K6EmWx5l/EU28EU6qY+8ou84Y
HZgCqWU1ltzfRc/AIG/c7RzhXlHUz+BVEVdNAt60/cS5kEnzyrIV7dQt16J5BNzkxu3R1mQxQxoj
hl+4sZ2OanpSIorHnbOVFkm/OUiYncMcWiOpz19VQ7onbNz0Vnp2fA3pyhAro1z8F9PAJVBLF41F
tayqfNTTWtHPu/ataDmGxCwe3AZjgVEE8WUEKniThkSpzIqZa5NkF5Gkxg7f9XQw8BwTWTNWehx3
MOy03kTRHDLNdqab3hrAH7j1vTFPuHDGZmhu55EWybostpnl+/ilc/W1iKo4LWTh8CcKYxsyM1wT
AxYPiNAFXmbdbDwXpMID21qLNsz3Vd/ckVpnZExWcGWVzLgzhiMoCTNpsCSijC+EqcM+1YmJtksu
haPXS3h23Rp/dPNGI/X8EvLukWobipu+cb/UEP6GnMv0Ls4EBdBV/SJ6g80+HXAHFQ7RENtlWcSs
Q9Qfj4NRu+4Tru/6mEbAv0rJVXYlnJZJuiVwaBEx7L7ZCGh0aPPPOC6a91bSE5K7Rn/WgO23JJDW
jz+zwOib3osxiWHXKmzkvfa5dYp8H/s+G4kipJ9Nx8TEEIRrhrQXOv4x8AZ312e+c2V8P1xLI/+N
E8QLKDTE0NQ7DhhZ2AbbQgOtGFzlG4+MyW6sI+dhaUrNVxJGtf8fSff/R9IF9AJOm3BEYOGi4+Sh
wxP/OLTxL8P4I+Pqx7gm//t/8Y9/KZqf7j8FOP5Pf97fpF7xlwUkBj3XpxBCM5H+PcBh/2XSH0HA
1HZNx9adBP8e4HD9vwIT+RfgA/8PEh5/h51x/7KIeyAP61YIzwmtfyrA4bt8p38f4PhvX/l/4bik
XpPnSex1cOsEsd985ioZS9M4c0lRu2VZwEwnTX1jc9QlueqgGMwTOxgXDgKTCGAr6gIFBrb0M0lg
dXNqr3SrnGbZZPKEW9DC5OVQOBMozIWJARyTsb5lRJAF5/GE8X66bRnG0V3uv5ud5WzarIcK04ob
rhaccvMl+mD69WBQfncti3q/eJ+TFL8VgvDZACaysWcD0pMHaEGwU45LiC7k4qmpFIOicomfesrk
VmWbmm9J0WRvvWhYBJ2KYikcbRi6/OBmGHUT6azT0H59n/sDtNQBPS8oZEu5bOTcGSbjSMBC2J2z
xnw1l5Z8cBIuKLFdfAcBynFWY0+R5xIwn5lYzbaD0dJYZtT3YReFj5T5eKts4Y/jL5/TmP9OWhoG
OXvOkzk3/C5C91kYPSdWg5SdGWF0rtx53LmYN8FzEpjw6CzeUrCWHpJ6ZsuqIPzZM/8hYa6oRWVB
j9SOouAEdYgTpDu75bqbYgvIXNPLbWu7w9kWf6L7IJdZ2RyUIX/YeBBRURx8a8PueqKtcVuhJ5NX
wDDizthyErNCAk2TfT0jyoCO9XdGOzdoGlReZdjNEcdOcOhRvCeIZ6umB3Y8TfC0pfBpgVURg21V
X9j9mo0zoIjUYjoZrvoY7Lxmqmr+uUitQTu6N2FhLy+pA/ocKiUJy4kBOtGGaEnvlMHjpRaWSnvm
e06VhDTMldWtfTQaR+DnWiJOgWFsbopI178t4p655cmWaXGBucwxxHe3oqsReFpdsEjsbypT42Mw
y4qGp1Fc8TCgqeSEFA1p+/dBatHANxZb1pFpE1E0shNFjxtR1dQcDcSISUFMawEi/dCr/pU73Gvb
OjfKYiTLudGmKdqq+BNq9YB3ZXryKktPjg3IDhAkt1SHoJWEmJ1XkhJHxBV/Jk6JpUiECi1zoZG9
8RqTxglk8ybNlktgLPW5zKvlIQ6hPwYh6nbnlVDSe38b2CZxZWvYY6rzLor2xO9ZtO6hN7xxDU3b
Ow/gDE95ZB7B16OwFZwk6OqDrhv40qA3jpPnWs7ZuU7z9oB/cxPYztaCeJ6tKjfJ71J8z/eQofxf
4Ld3ClfwwPwd/DgCeuaPPefIuIGilHbpU2l6PaUQKLBjl2yUVZoPnusEv9S45KeAxrp3ipSYn085
VYGKCoPZWLCzoKvt6nROdhG42LtkQNpwIYKugwK3UO6WyZc/2RdwMIw/wqrCP6dvXK0frsYxkNcx
mgExDNLhmFmVz/BoQNO0RnqMLISGcQaKg+s3vM4oib9j3Wu9tPgQ824ukEas+AK5pNmp1jJ+6iCk
70pwgyv92LmZiVszLPbNYF3VEY13rsI/ENRD/rvuFt6pyMmJcpe1eM3H3D1CxcnvBypatD1QFEe7
Rh2MSZSuqUAB6pnK5UpNLMYuvKWZuUy7LM8fM9dsNjNz5gvRv+ZQQFK5H+GF7Hn8sQUFk0V7l9FD
we3cMvtNXpRptgDfHWlmZURR+brN8n6Lphs9zNloPpEQh3homstdKwwH1WQOH5q+n14bXHI0S/C9
XewuEbtuaOP7oLLSPV8IzR9G1HdbjmT2A1TFflPi5DkITvBrd6i95zYkJ7DuZCcutkVWArzyQlco
hcjQTuya1yMLDlnCKG090OF5UkOr9jMyGotn0ECN7cCWbbjFuEenMtV+GHmC0S2KR8Cn3TopuDel
XOzWxODq2zrFdtspfj6ZJUcyB2ZOk1BSGPfAK5OjBcATWT/JOVjyoh1mskKATZR/A5WXFRe68pWY
SgIGSbv9k8j2HwIZU9ogYZQTY4n8c2oaIwintlpwiZWjf08FkAWgaV7uTSLVK5XHNb/STulxIF/x
6cSdOxAic/1d4dHOuSlZmAnO2zXqny/QINZjK1wAqU7w0XKB4NcsXGlrLKdYXWcMn89BOPlvIlnM
G/La/iN8hzHZp3CuVxmCyejbmw6b0prfNW1HnNF4Hf0jjzPsJ1zqm2SsYaZawzYYnNcxmI68X091
RAS94EIuqjHakMvZo27tW2F9lcVybczwp7Oaq1WHWz+3PxUeTlp3dsbgPnRFQMg9SeW9Mzu3vZjG
Dzfi5+WCyA3S9Cb0wnvTMi5Lap+IhgRrpaV8xMebKEt+6kiVa9iDDrzUKzHHcQvZe/mFvQlA9yLq
LW6F7OCxr60WSOVkNhYBdzbNfqLGSra+HX8OaTljp0Mn70r1gaSV3sXUVu2a0i43mROz1k1JDqdF
jGe8PP5WMsNd+bixVqmclitFnh7Aj0Xu86mvHykRzWmjcfZRZKRnJ5vinBM3RRljyXMF+Cu8zZu2
3c91PeBTZcxLc0abZ2c/jdLdmEflK0UTYk1r63R1ynZ8tSBTSMI/9NgS75TLntFfTKqSC047k7hS
orO3JlT0FI243wzEMPDmyfhSks2OtrOLuLCqcur5YPzBsqA45SATjhxZJ9MdpK/5PHhoDbErR94w
thonxGHTF7Emb8fDCfiG2le5FACD4vrFsaWzLYoZ2+fgT851YO6gkzj1/VgptQUJcnbgSJRll68l
EPJN5Q63AwW8eGX4oUNFHNc0lV5cZn/HydPcj7A3yrVcEvujLlm6BlbMxziBDlzTq3GbOwbZBNFA
pi2YKHPOutRp1xBJQwav++jSlnO2j0xcx3Nb1xv0bPFWJyH7oTU9g5VPgbQkyXnyO/s2hadwmzIP
AIMeWI/4cr+Hts0Opc0sy5QNaJ0sMGk70zU4ES5z0lGKfgQwzOFA+MHmA++zlsDm+OjX9nhvSjdA
LMe8aBfxXeWrs2f1byD9jKdp8O9rz/ry0mV8yqlpOvRZ0x+tynBSwh4dF8JWaZUmgrKhaW84SPUJ
B9pheiOoWVktAwfL0SNh0tOK5MtoI5gsMmewuvREbSbfo+LU9bQgGq8LT3dJLPZAUaPr3BoMw0AO
mfb05sd4/j13Zs1nl/zqwA3QDTa7d2GUiINyAe4qNrrJgrjsS7IFMoRJQG+KNWOg0KRSGy9mymOx
x4NanTKdw438Ll7ZEcZmYc+Yu5iEGhzlIm9Sa7uE5eMYPKx950JsJ21BCApCmHPqDcVAINATO/yK
oFqnDTcaTgnmg2L5XkN45EuIHd+C659CPY/EsOaEhWPLxd72BzOcDYF9L7NLXyLVOW3ibOqqLB+S
NI1vvbFrj6LEEDn51vhIkC/Zsqsur3CpAbMNWPcGn12kdyQ50jL95MDavuQwhprSkk/+EgMmtDO6
lQxOCvjW/TXjw2nn2kt5gj6C8M70dMcpyMFJCtLZyghWinl4ybg/s6lylOLsJiA/wKlHE62vkZ56
2jZNA7kNYSThaIGgNlVPjWo9UJEdUzZECmN0skvZT/XZ9XA0q6DLbrOA9aPMELGlxcBmIVP7Zrn0
6q6MuOAMI9vqsydBAI9maCXU2DDkNJdwA4rC20olWGqLZt9V8fPsOs+mFdwZjkbQAezEW9lCO0l5
MYNUdi+RdjYAyUMlonHB7mfzrkuyCFrKGLBd+Yg6ljmJY9KMjFz9vjzLujTf45xEo8dXngi5N4pE
ns22/iCWRXLJdpt9rhgCUmEoPux5RGXvUJgJsPUwnxeatSZVcib0FQ9K+iSz/j2lCeqI+zK+jZUd
b1QSyT3hYmfvyHTaA3aO12mz+Lu5o2x8sUe+8xY6YdiX8rUzqSXwpI+m6eD8i4bop2Awv7JIz+U+
Hp2VCIvuTHpjId0TLjs/j/TYIcOEA1FuHQE1f2wNcEQdh1L0GPOmm2sT8HjAYjKniv8Zv3XRJC6N
jalvM4biY6CKjTAXEPgCtPma+X68b0c3oMq4a/bhUCYkjiN56G2fPtKEJqGC6+kKCcm4nQLavkh4
EhSLZ2LKfhHCHQmpyR6FV1+ygklEbJZcz6BCPv4RqkdIQ/QZ4bzI3XGgn67hLByYMdFhzx7XtpM/
zh3jUb6i+PDHQICSD9IrJ7QaC5yO7oLI187IoOAG6nPU0ooxQhA4DlbwLmbXPMtBH1t12r9quumZ
dEPz2Q0h2cYixo+Z0iRAzKvmAiPBoKwg0Rer0hzdT9cbFiAuCYEnJno6RYpQt4g1lTwZM4OctKh2
t+RI+PgBFu0BxvtiaRdM7DAPhLES7C3tkbFz38Pz1FKXGHKiKEWGzk4wr18NzgQ6nHOptccuFu5y
7cCxmALtPe3KYQAPjaddsF5g2UE3/JpG/BuedvMkGExz9YvUBM+m9vuYTqYb2vzTUudMY0Fi3kMT
Q/enNSzSjqFRe4fYuANOasyJsqaZ7zHmVntMIBJQKNeWWDuQINXcIXvuuPDgIpbdrd0CgVXat9Ri
YEoxMoES90lO6m7xRfucCOb6tzXWpwALFPap+lppVxSBC1TwHmtRa3foowygKuOBiiM2Au2qIvl+
V7n4rIbZHEkW4L3qyRljxZLakpWGPncs/VkOQlR0kWn3FlsutUXeBq+fh8lzOWOVs3AZs5CsidE0
2ziCCreljJkHpYOt/jD+8YoFJLyU9o+hu6ecs2EdkZBGZhmtm6kavK0AlbWhCfvka/fMkpZsbtIq
XtwMMiF7Fopjbr4BStQXy9KHEw4EL12G26WZHqTRf8vAvpUFRZnCmbM7mA2MTDC+lTu+3ztVV/Zn
aGIWWzUWK16ckcBOIpMyZnf8HUMtWCUy+AHzuKMDQrPj6/a1aOJ0hYQN4Zt3gvc1F2d3MbgqZu27
cExT7xJ8JD2aAlKnc20AMZEeIaWWBck2qOM7eubyjdGlB4Iqv1m0KE5z7xZCGF3NKDmNwuhu9j3j
IgK+Zr5amlBjm7w45TX01hf9o1WTnlr48ixD3pJjRN1JCkbM5OHJTspXh7bmOssdzNyYg2snuFEN
bAe3B81XqpL+pRE0gxezQfmZlWzqEJBvvJTdhtX5Dpv7g29KEFI6zKAYw2xctpR97vgM8ejRmn3f
ZI1MmFFN3FDr7MfgVr/G/WbyoiSPkUvDIU7CrdmWh9jrX4m+fufxHN6C4n3FUXE0TapCPK4iP4bi
mOkxlNoA1uQRGYL8XAXYGbnaXsTsLBTPYWbPmHJusJR724Ub8CfaEgyKlKyp4eIdwqgBSNckQ7dQ
Kync0QQhVsiTTsDWsSoPaRsn93DRGZlGAe4T3zOfCIyWayARDARE1d5JVdwaMt9x8y4fe8d7JxE3
vSRuC8oAgMa2GU1rraopW48is4/KHJOzonMOJz5sVGf6V/bOJElyLMuuW6kZJ0TyA/joJiVC7dX6
zs3MfQJxN3dH3/fYEefcQW2M52llJCM8syKrOOagSiQkI6xTVQD/vXvP6a5phxA4M2aGPwhSgohA
3HLl8rSx7Zm0855BE8c1Dq9MQeAI1ZGfplThyJqdoF25P3AbLG8OVsN7Ns7ZfRSP486GW8u1GRRD
SJ5zq/gM4qMO6vMcqe88iFuH0SKG06a5eVs0pX/fd2Z4S/EmPlN7p9CwOOtx6uEaorepSWXTxKm8
8WQ2IThUHjRJgC4BCL3K/6ZZ1W6I9xB984f0aGMgIFhOo44cWfPdt01v4+oYniochXs0REyo2May
Ey7th9nArZR6yTGf1D3KIzqYJY/LU1evP6KpYaq4uuc8sUX9RSp4G1GkpN4V+ncxfZsTAbPyowe2
QhPwMKIoqjXPsSmX/6c8XDnvmE3wWaEJW8QXllam2vdWs0+VV2/Si1assIa7yMwgMCg/2dPuyjcd
89OzOYmSzBE72XLxlImxzHEY5y1YtLaX/A+tVR/AMgaKYFyS89onJx+qyyaVpikEbG6oOv1ouvcM
VRpNBba/uY4fVvGotWJUs/nxD1aCZW1q0hfykRx12bztbHGxVcBDblLxs6UqVk9wIrtdts6fwBpN
n9jVkiFA7NbljovSC9fb0E7D84Kl+CWWxB1BrOwKHqF1O9R8xg3iWw8O9bVnA7TKpjUTe78q48HJ
uYzq0K131Qr4DVAb6ZrEffJxsyXoxWAK851MF4O8k7bfgHgjsfOKl4zR1sFk3rnLWNVfAaOoMtV/
2CLBS+C5EeFhRDVhyItFlceog+NuRZKha4VwwDI6ALfOHLFl2oE94JnyHxUVLvf3hRu8sW9k8dds
jSxO3/TieQcSKOHRtpu7HE/ZFUk5rH6Wf2dj+Zvqs9/HT9YEdwITBmXe2Q+OXm89Y1hZNhQdeVFb
eNOTEdhbyBenoBhetVU8VQPlqFFkgxHWQX9YwNGKiLDBSJi7PvXQjsl9ToNiYZ9+oN9HNM4NxGWY
jC/RxW/oGx7463nkIRcrElWQ9g4zFbdeUSP6IkksYlrCok103BrrsYUGLMzc+eSzkNvAXjOuy5wR
8VSvrDddNIwDPsZIxIxTycDY59O/T7E2emN+zFvy46MIHXnQtQh8IF4YXPPDDIbnyx7ZFhFkI0rI
gLwfuj00kVGY2B9MJLuVdqfz2ayGx0y0ks7UfhocRJOeKCfNPpzIE6Oh1LHNyYU96K4kbb3tGmex
6WxFBqN+kViGMXdREVtODZ0tcprILlvdImy1zZ+tqDAjT6yYfPqCmwpHKoapInlKTf+WXnpyBSnl
EVghhlBRbDqqvQ+FLTg5j4jAn4eFrFASkNtscNaxLfTP2mQb69p6eqtE4zlnPLzIDHjZEsvwWMv4
r0WK/kv5+YcrKlDDm/NtGBlPpWhCgwlhKFl9795IST4FohM1RSxqGE1w1YpsNBvWfhutLDic+AS3
M+JBEjVpL5JSKyiqU7gQnltgkNYsTURnitfUortCmZrcatTSci6wn/JX6tGgIkRFCc2pjipUJ7LU
xJ6XQywC1bRb7KMLpJXpkLmn1PLUdz7sRv+hZr9LvanYKVGxOiJlZW+DjxXg+8MqylZL5K0OuqRd
5iB0Tfrudjb7szfQ08sjnvvRCWU7QBuveevcOU1740zpz9jD9+Q6pJJpeL6O/fBUlpAHRCk7ilzW
o9UZN9p/KRHPpmKg9dbC/BSJldasg+co8LNN7bEk4uHxezYONl2iAtFRoNst55abTEy3CXf97Yhh
9ClHg0sFF/yvmHFp4bg3tsaWW0Z4cy0x6E5tdLLEqWuJXTcXzy7IzXgPD5vQk4+FVyF+2ED3otAA
ivkQX3S9fCSXw6KH105cvoaJ1bdw/ObWjzH9GqZIf/ld2fW0jFZmcQKPYgfm/a6viLfeA0U9Iz0V
hXBDbLoO29vS7OtdV7svsNbBZxViP+Qzc1Z95j4MqWldt95S3zR84l67wMNbzJZ7yxWF2plYjcN4
ePRH37keiY9x4sVeMLtiQR6mQA6jkLXmavhc+diSs0HEyXTIsw1Tr+yI+4b0WziJYzmcn+iZzkTG
y2HjDqRompVgMznQ+gmAQHdDIeBpMLmm9+JwpiPAh3Ho3pyAN0jU5vM3DiIE3sT+TI3ipS+g4GY1
Zui8XdcDVT4yOVVPnIzDgX2KQTCeGD6ke0QA/tWQiWy6TNiAmrSj2XHBhs+AiAPSxVBtMoF5svLB
ueGbjOcKLTAHplKf5nLodzqvMxLqNC9R6ly5c/ix+uuTufBfd/w2j0HhDp/x4axXnYrrO7hf3sFs
+m+911GjMdrgZtRW9zRPfvY6tiLIbMz0WHrjY2izHBzy4plDNFI3uAmfUSl9wud9BArHAqJTkdVt
YLqQKAc3AaWZ35pTFAgtpw3JeahuuLEHY33K8t6AJWb6aEiHkve7R2vGD2bcld2Zx8KBrmb+QVju
eeJuc4o5Xm8J3GuuHWNwNhhUHXxHvZlwrpPOi6J94xGnyUkm8pq424miz5m68bBt+ywhjWePxtmm
wX4zabwRgRsyn7HmDG5EkzVXXIr8u3mlb52OnIYbc112iUFW0W4JayvyR7tQO5Dj/ru2IYOB7u82
qVlwVGJ66H0iKpjQcE6d89KSDq3n7L1qGJdouyterZrtEgrsZbhhu8jDtBr4KOoSUZ81MUXd1lZ8
Q5URtjYJ221QFSDOfYyGgTQ59RDcrJgtb9U6PtiFl10BVbwFIFty+U7A1iSwU6OAMTYSoe8EV1oS
/UVF+obH/SRtnO3/T2f8Z9IZmnoogYf/OI/x0Fbjj/Ljr0EMY/tv/7v/8S/f/9v/XIf296mMv36d
33IYnknKLfC0xU1JOdbf/D8aj48kNHyfcqyLNIDv/Zv+x6Gop2jVaduiCac0/9FvIE3rL4FvBSiB
HNdy/isZDPsfJDD48BH2cG1Xun/qj1W7//s2b9zB2VaMKXZZMFeP3biw3+7Hr9zdmhPGMW8zdO0C
Or8cnoyYJKAhGbRlfhjd1b6t5P3byDs5U6wbfGe5LmZtbJUJjiyPoxv78hGAXpcdfNdmZrdwhN/T
+BqIv3NkZTrDZ2hSqcUSI3sn1s7DvnzS2IQyrndX71Ny+SD+7rX7RxBR/oi/JFC8QGt6j9p3He2q
X9RHo5tBnotgV2TKviltDWrR4qBssppFvgb3qTJgd2f5tlz13cDyQbHm2jRjfFPEpEjMWhHlUgG7
JuNC3S03f/4Dyvf/HeKUvIevXKJClmlRyrOCX34+z2dPSXqngT8JHhzvmrBoGu/w59+Fd9nffReP
d5NDnNJ2GAf88V0wrpafT23QkMYb4Etp8piq+Fgs78lJp+6f/Eq/UFsvv5KnNBcz3tda/druHIXb
MoZeszEm1JyRQ5/fb5gz+aAQqoJn8WRiYUVy9J99X8/89df0bai0trzObNZt+bD9vleqV6iI8Glb
ECsahMrKjeGaimX9WlSxA+MDIGpuZO5XPZYBJ9Paau5z5ZvfIkr+7DfIzZ3SPsJKmhPGT5YAHHam
37TRgCnx4shn/jlY+9Wu3fuK56O3UKVSYsmi5bhEI40HdnTUpOsof7z87pqo7lZNbfiF3SKrm9rv
GX2NbOqZJSHf88qYRpnbR0dSXKzgwBH4n0nHm/cWY+Sv9NI72h2m+ZKGfUMAwouOgU7sR7/woBIQ
LWxucyZApIBUr6/9MEuiTe067rVLJMhgYthrZihu+pCsaOPXQVnvaZcU12pczS/tMC/0JON2+FrX
FQzTBJYFiCVrVzO4BpjoqVsOqf0XxjTMUdY+53HHqaRyW5sP5YiraEMpUBHm8OzpnTIshSJFqtUa
wui5L8EKKShHe9Uqk2VIvJxVajbw2SrGKPBKjw0r63Xo0RV5S3dUdhdch/RhOOkBqo2D0Nlp6kt3
JR3ZU6+YJrZQ6NdigRxkZcZ+mh0W3HxSoTCN59nufxSNl288l5I+0Dx0FShEt/QHqmuPk7k3dM1z
SOm3L01jn6XEdAw1N2czLE7IEoyjN3FJWju1b1v/C0jfbBOI+a9KDEgjefDBHRo4N6eFrSYrvgVC
k+3Umhy02x+KtaAAYfAG6a2fdcKGe+JJHhYWBI+8Jm9pDAnB2ry8L/0mvNLhwP6s9vqfEZqCTTst
40PfnqcKTFjsolDGIMBXYea7YAJOUwymI/5qdwh4DmcBTpJgovDiI2FQ6lwOHjmryHb2RexfeKDB
wxTrstk0Vl++rWOD/rDrvJQZN6v9Z6ue8wcQku17xqjA3zjGyLaj0Wt3w/DH2/qMVfjrFRWDVYgm
0KPaIHHww4/0/py6PrqZN19NRfitQGAMucCoIDMWcrbKpoZJ6KT4QdNiCc+1Sll3+2MEKg/u74HB
YHCHe1UTMnYcrhAu6Xz2a80wIK9AGdyO4fJ9Tdti17qwIlvaZjt7hAvbdtV3Z5kbkHJjfLITa/xg
/A87byrzZw5TnJEow5dsbtPpxRRiHcfP5Tx6Sc2RXx7oW9K7ds8pN+dGs6tmHW/jrscx3WOXZKtq
sc8h5bxnPOuh5Kyc8Ai6GOtOn9XXISn5u7kJ+08MwszDXMCJ4YqW+sBQOvODLhaptD4JrTezjMnm
AkyzHpZyTIQa156Q6BpfOpaHW6ZHoD58dmKm8n7w0U9fataWd9ZUASY0mAhsHd6b90O4Yunrurx4
qejkmht+quSKuy3PwBmRSHR28N3Wrn62PDl8hHPzOZvt7MoaiX1nlcp25A1CdvCq6h6mRnQL5pJa
1qYmY6L2KqKdTNqG69EKHuWqTQC7KArZxwS4xFGtffOQcIG4b2fe7C4SbY5FpXdukr66gZFZuJuy
43hCDOC6dnC8blBp/rB01zCBbC2ESEHwc5IkVBG3FqMO0lGscyyOym4OYZaNJXDn6gp2pn6xqvaR
chKDzmj66MPRPNgSvXLIYKUSxsJGXJJKIaCFGTnfFpflrcS37CDERCz1eG82U0CrPZd1/l67mZzr
Z+qN2ZUrcbBVgmHrFO0miYoN/dyfCzevXqwOhEjGBAdXEThDllpUxLMERp1rhW9QfOiVZ3Z6D4nH
Tje+Fe8nu9xPHBVPeNBJsEmWjSuOwca5HU/ZgtqVSCaxNwqx56L2SvhrROLmySQcJzG5WQJzTVs7
t7aE6NZ+/dpEJdc28nUdEx8Y+sJbkvCdHzTVdSOBPCXRPD566r7p8w4O5sjqXSJ8hUURwm5rqrQT
3QjrkvWri5JNTWF5V65EAXkEnV4Y4syPhjeVsmWmGbPEBAlWuuhW+h7n7TsPeS5+XUbEg0lVb9G0
gC8pRCuhKxMspIK8IcNaNZEES1v3weQr/DAlyoj/2nvi+lxup4kw7WTKnUfCj6Off1laBUrM4Ip/
CUi27ABITDosmnalhCgLGuVHmmb+aSQuv4389TGW0OUFnuB2XPRdJ5yukbjco6/9aJjIzRLajCW+
OdvV+sbMTt/UnozG53ajQPjgBAveUwmAriP1eImEDm7BunrmHsjZE/TviJ8mnvKzMUmaNM5XRDsS
MbW9Zz3Z3Oyqqr6eJYYKaBpvU8mdd5KQKhOq1yUCiZ6SrKcsMtHAhtCIbSHiIyViokn4QiRIBBS6
NSUMCx9yuMaW1+7JgZGVdSQ222AiZlBClDas+GPbHlCYJf+pY/+GF3Wf8mbsh3plU1KRiabOdNcW
OKN61n37mjwHpSryu8klypsR6g0l3VvPMOgMmXZPc3SKOq6RipLYJfwioeBE4sFMxbjlKNN6DjFl
s5YmRRwbjcmkyCRV7TXziRPLam9Kblp3SmOFXCWNvEouOYy0T3ANzIbvl0/eJb4cSJKZ3w8LiqSb
J9cwvvYj95Wa5HNWhjz75yw64zCigpf1HHMlJs1YXX3uJDqdk6H2Kt4jQ1aY21XhylkzWlojlRir
BzwfSgx7lkA2V+2fdvONWtQxlMD2uM6PCp/c11jC3JDxbpIJ6ed6CXoH9pdaot/wZUekV8TBeTRm
JTVqzFI6vO7JjGcxw3Br4odK2it9yZW7C2+45JI2t8idAxrzuVvEbBUklE5btgMULc5JyncR6yWj
5HpY+k+la9C9N0dD6JfE3Od8/c7LwA6NDy2BLIpyBL+YQGiZRbioErdJM9DclEnFIjOLac6Du0bm
GEPItCq8DDcIqzTPWiYeLOCNc3cZg9RNxXiCwcFZNwNee8YlCUlNZqAyQgE3egwYqnhm6VGOtQMa
+ExcEpm9TBOJST3biIMiGmhhsI+X/uwnilY0k5uGC8ppDQmMpqBZuK057VbLnGeQiQ95JIIKsYbM
nTNR2WRyiN14ZTBvO7s3geE3miEgSbJj1tSfeGqaP9PkxyNq1uVzPX6rm/D7AiI2aVloTTKTYj6b
vU4yp4qoVNwMMruyGGJh2/FwGjHXUtC8z7b7Xpcd874AoFSJk5l8f+1vPIZiC8a/qwrww44Vdb9r
WjHGOvG8z5b8hzdRBNtMUc7ipChBLk7+Sw4C40xm2oc5BX4h063aZ1HGT2VbAoC1nP6QV1HxTsWa
hGriGc17E5TLAXIGISewVe/Z7EQHndXeQ2W7Ndc0GkgUOG8KXTfnEBvYdgzo4+Z9TZSpGdNnt+ni
T1xF4JAuRXPX930O3XEIslluv+NLvrTGswv94YFNQLJvM4AMtQfCwfLTOxYGzSEvWBOU5UTCRSB2
0KvaExHdmU1N60Irv/B3rd4dvENKiTfChBc0HeuypN8HiDIwxjvVfDRN0iubuUPFyeJfFKbkrOmT
Ktio6b2q3DvHrOKN63Uw+tuq2+uwS3nX80QHhwW4m2yKvbbJvvszUT/uIeC3+tJ9IP4InH2GIIvr
7XXK+NfskmpTPaZkRwkrVfshjB0yjItv6cd2XppvwTr47dYlukSTgtk5+O5ouZlR1VqbgJgqW7tk
PIL7zNQmCwjhcgDre5f+dT/xQmURhzyYs1zCo9CZWxg53fjJWSIy8UvlyrWTB0Y7ka2COesnN624
EPfOXHAJYktwLOfxm+P06sS5A/DGQh7hre+76MoYsJ6Na5UyjV4iqge+Jx9XJ0ivdGySFpxyIFm2
dpZjnQ0AvQmBurd1OZSs04nrEK/kQDnOslbwqpVHSdEOPaaUPnb8/jxS22bPY2wUhduw4hkk0CMM
6GFuiQiChUR1gLzt2HmgLBtSRYR8rfVA8vh5SVdx2nsE4LlX5Ok2toHLZuME2pFwG/xB7Ht36Tg3
jzgAhx0ZkuzY8Ix7CFZFEXjgbFVbRcalYrVuVstlWz+q5dnuskdrGFAT0pi/JZGERz0Yv/uq5poX
M+NeuAQezZoZ8LakhMOxrtU2gxuQ3ID9zPTE/oVXzZ+NFugv+djjUmW6I7MTcl2a7eATBXODcevQ
aCJ041vh9O4EfqgBBO+BhGefnguoHUJe0nomWdNh+VlG5Hc1yVCyFVVcnViuzy+0OPrb2fZw5eYJ
7lwO1enPyfFDSr0paZh4FnpQ4O11u3oIMtZofvBGcq5OzDE6jykb51bEgl5V7a3NLGtjM0LiASsu
cV4D5XZ4a1/b/sqFsfIemgCaT2lM0amraxdZBTezzCz7Kz55BMDnFbBb4Dp08ScOWqFmGlA4eG6J
uXn56xQkwR35HesdFVzwpgosNJ3H3cofZvanvevGj/PSh2/+SuoXb7xL0xg4DBvFjCh5RWcAKaMJ
ynzEeH3qczJMqDGhNG7mPDLAWNfoVVJ0wKU2qruu9qydYzGwCEvvg1L6P5Nzyyzzj7MkhizMVwL+
j6lmYP8ysQJav+Q2UU9+045+YpzcIzVZDqZZdqd6iG+IBNqI7eefpBnqa5+DKe0v+8E3wW0XBnBM
FkpMOqBeO+YLFMR4n+qR7nvB5m6Nv6Y+zxFzme4Tfo4NNjbS30vwEAbttEsXYiZ/Phn7u2EVsDNS
kIrRrGUGlvfLyMiCRdNS1eGejmO7L+0fTmwEm7ZeP7WiCtZ5/OxNkKP//Lua/+CP6CjqgeSPXB0w
VfnjpGpgZlwEBh2qzOkyJGmK5Tq4s23Xu9xWp/yolvqLWVun1dOnmHRannf6uVRxcsPplZt9fdeq
9oR2a+d2ZX7+8x+PGfPfvcYOY0mH1gAjSSbXf/zxQJ6m7copmhKSezvR+toV6EwWz0TNuizHaqms
jR0sTFVnigxAYsrXvljP5F77vZO4BBuIPpXB8NGqxD4T7QNinoFe68Fhv3auvy8TkusryzLWaOEt
lkgmkuv8/ue/xt//kTWAOdgIPiNP35W5/+/HgcRJQwWshCepIqpup2Xp7honW69wf18rjfnnv/7t
NFd2l8+GY6pfX9MitnruX3w7gJDXUe7AcEYzSh2I6crSNN9ssw4Pl2/5P/4gyfp3adZHRa0hieL+
l3/815eKEUDxq82Mr/C3/+Jfb5MPbtXVz/7/7d+SH+dvX4xv/9cfb/e1//qHf9hfFjCPw492efrR
DXn/m+1L/s3/7P/4L9AOk375J9xEhtl8YOUK5DI5B2nm8eL/x0sddsZtVEnL9oAj7QO9yrYq+n/7
X7/f6PzDL/nbfsfUfBzggNi8o3z79z1bFjs+FEeRpdngjvkk/bbf8f/C1JYou01VzeT/Ma3+bb/j
/sV0bNqc6NJsqMZUcH/7Uz38+3LgT0VpzC7++Hn9uz8GPeDfv9P9hLrCBOx3QyYwJ+ZSk968ZNCT
vH6iWEfqQUUevFlUN51Xn0e4/+gj2u+WZNktO/5ieSPsoEvQXQIZPIkWV2NlEYOXQHzEOp/jWVPQ
9a/ds6ni7oXr5v0oUXowct+mgoe8jHYYNzSy9q5SjF5NCg0V49/3JBjivTbi6XnEp72thqY4R5Ld
LyXFz+jD3hGE+mYadOkRmDwAdx+3WtL/nXyhBvoIP7aH0LBVC5NFb5+EY/ZIRfSTkex7NYQEhUJv
W3jLY1wztS9rSBVTe7Sl1RFZhbru4uaeKKZz70fFJ4yk+noQWKRBHn3rcYxPqBkG/QjAr3wxpeMQ
2UUKvZruJCOKe6Ryn7RF4RdhbHe8gKplM08kMGCfRnsCmBP+ysyiNkSzwoaavOuNzjgxOIwPXeCQ
0Im95MOVTkYy1MaXxMxmWlkulQ0ofvYdWhYfqLC7LlvD8Bilh/wkDDdFDinlj7IAJUEriEpItTRM
7USWRlvEldrITMgOCiZjeiCMjMAu/ZJaqibtpXVSB4IpiRvmXumllrIYxKxG/THTWAmkuhJk0+d2
UNeEwO/rAKD1KjUXRqzjw+D0z7NUYNpxeanbkBg082G+woKYlXDAYpL5mHigYrpCnSbsMp4LpWIT
07WZpXTjhvS4YinijC6VHCfV0fUkNZ2Fvs4UkPRepMID+xkwIqCyLYq39BjTm/mhrenNCSuKC/1P
Ay4kch+m3aXHps6IKAwx8zefsUPwVysm66ujUrqwl44RRSx97hkRmxXNVEeqSBaUl03B1efBNSSM
Ed0OTqL2DkPMh8Gf8q+QTOwnnrdbAMzSeoqYhb6tyAXPNEPXI5kW2lHSk7J4G2xq6U4Zdju+9tKn
MqVZlUjHqpG2lR8pdMXSwMIXTDB7DKhl9WM8UWOIpuqRQmN020t5qwqGne9g+drMUu1acIi9dFL3
KrCVkDOgVTNlOXONuNS4AtvAHt8rv5yf6mhmXRjZp6KxP3o9+Z96rymPDO4hlDoVDPGx56fYGGvw
pYbdxz7TIGKW4ByKI4JQkfGjbOdQ3Rg14+N6KZvXxlMe9rt4Jtkc+sYzdd3oQP3EP+rW5YhRjuZn
ClMzYyUSZDxN20XunDJuijvPb9r+FLEue2il1ZWUVCI3NjXHWyqX3YtiuncFKD4+KrNc77xhnU8q
a/zviIYzsD2Iw+qklWZEE+gvE0TicA85iMejQWec5nkyZqoJ9IXCJ+C5wAyjq6LEDllFVXLFOYjL
BTazbYQwdd6YYMiZmnexPq7OGN6EgaAWK44LcPzcgyzkrllUenfOpCkceWrM9WawBE9qc4hIoFVB
4+O1voHrM5/7fByf3Giq73g4Dm8p5XdSdGbPkfbWe4DAjWRm03Fk1Yp4rdxEiMp4pLYBOl1V9ppe
axK4V5oxde3N1u3IkZFCePiDtNBXNUBlbiLzLfPLb5Xwmocp/MqhlZwotV62pSRc/Fn9LJySJZNV
vrotvWPsKZVJI63sjtrlcrXk+onFHNztziPEyac0WQ0M2sXGdYbqKu4MxRkov1exKFtcH2gAbh0W
IyFPc3pAtzTTBJDVHIsv1BHjhtXOF19g1okK8q0bm7QdHDDrQa5eTC6kLMW2hPc2jhCxe53sDJNP
lg0s2wGa7ZQWJAMo2lbOdmPKG3oeILZTYW1bEYJib52y20lI3DqbX2PYOTvQluvLPEDXIXrzERmz
fWTV/ERMXCrgc36KfOJcShnVieFtvy1rJApObqEm4PJwGBFB8OkEG24KQDxDJ4AQgfxQ49DTl+QW
uw/TgOEEICjswZBbAiSfCG+QNu6vWoGVI75hzKRGWD2TwMx1y/OpL4BzX1DnLGm49C/8aTPY8Ug9
wO7l5P9PaCb4Wvzdok817HS4bnS56wdQreWZCpt/4K208eCt68h0aNEJgz3qAvNkCZjdE0S7sqL7
UaDtveYiVMNxd1vKACWR4G3vm+G+cHjlwbwsp9YrvJ89LPhcAQoAIbDrBRPvc9SlbdD/CHOkhlkN
TJ4Z24snePmhw1eD02RDNX5rCYLeEhh9yZlbJjZXYUq2H7+UDckfeH3Ei5XZ3IsbAdtTkUJzKrD7
gmw/POOEvyLRrH0uUHySiNGBCwCilguRo2KTt3GxoR279jOeVHogLlqsUk989yArCUixBOAMDKeu
j5ebVfD80ZT1H1qQ/VVnG0c3aDLoWoL0F+QUwx4B/TPJXaBpDN3TKhqAHPkF03zUAEM1z4ewCQ5a
tAFwHeJrGFNXyuyyl67rGrDm44EBVkSVe7wLep9/yE1C+CbRYNslldtXx1mcBUNe63eP2/KV5s56
bsaadZflLg9KfAfuVKxXdtPcg7Gtv+c0cTexyn9WIkgIRJVgTQNQriFcHj0RKagJwzjXDmmUZi5d
N6M8z6JesHEw+Bk7K1fMDD5PQ6SgmT5GdIVPyRDUOzocsI3E6rC2Kz4tRA+LGB+AJvvHYQlj0FOW
KCFyyHpfO/FE9GDL3u2K0RRIRItsNvcIp+d1IaV4H82d3na1q741U/RRe+ZEznx5ZILyGmk++OTU
D744K7Jk+cRCezoO4rPw24miG4oLIEP9xqR5KF1ZvSFB8uCP/TtEapLVuVVt0fdMBAdhiy2d+1j0
4JkZ+31Hw5TcGMF411hGcizFu9FdDBzi4lAy0KTFUO60bqYfipYL8cU3I0vuDbfPDzxcU6ZB75HN
JiVgrzsy2rR3ozhAIir/PIbxeJp2b6VXvTIU38Z9/ZH76rURjwgWt/mL1Fk5cW/d1vrayngxsumc
w0NlOr+++0HXHTIEJWXJlkahLCFxzlG35S6Wis8koQ+CwMpLbqKo/u6K9aQZyuaKgMY3N7CsE1l1
SHsB4QAiUHpviTklR6GiUKksfvZOSiZ+6C28G9piyRf24Y7lKn0uVCxR/YyCKhKP0ogB0TN5ykbc
Yl0MLuJyocPIs2Wkn9aIvilWgF0AsfuuEQeMFhsMkAguyWKI8S6yGDv01ZN2u/FxpsXk8NyO1xS7
jJNE5mlCONMpCKegIwi9dNV62414aShaeXs+8d0nrkHeJxok3ktBGaHs1QaBsMETjHnOW1w3hVhv
cq6+CFDEhUNZEowyepx1juKvTosxJ10B84Zi0ZEEHINPzDpBnOufVtbnZ/rQSFBq/b2ibEaGAydP
P+jgAZsU+CzcY7vVd4+O6ULlFptPYyhvi698eDBaTx8csf64GvYBE16MueEcg4fgkYT7wbrxCzyJ
E0TTJx7DyiduAOkNU9Bx48KzuWGvrHfVRTzkd5PBrA0bETmJaB+5DT1ZcRWFYi26bPnMhGIKra/h
fslKfWgu1qOEPay/0HvbWHEDPzCbq4cK6MJRR4U6TQHV44AFx0FROrrqPLxLUZj6e66F6+3CpPAe
5HrwTKMs57HDYovbukVZ8SQ1kmUlxeZygZn9a5X4+gRQrNrqghh6swJGiJVfPSVM708wCeydLhpa
kxp4Ok/drmtturHQ51D53W2RGyb1TGbDqmM/gqh3eO5EklUN4wIpbcy8e79iyt0ZcXVeE+L3lLDU
S8h7TbHcQ8A1jBY/UJjwJO/zd0ZL1KschnBb32mxeVGhcZCmmlbH1SDmm+hisG4XhqwvVrymR9YF
3cEd+Essa7hCTUqVcxc5GMUUajG/tab7Fk0Kv0j8wI4ETKyq230xaeva6ji6FJy7X4aqoZjlgxEk
17k+caYEIsxbcp/oYTlohQk1W+3kGk+Aflf24r83iVl9kHCufkYGyjXfw1KdmfX0o+q85oEU5/gC
eqF7Kdk6M1+1ulvuOvlT3FDwZN3YHFDnuTcLvYL9ymH2tagbA5dy0j0MNDVomRuj9ciGVB+qzFjf
ocKqc58W8tSPvqDnv0Y+qsPvgRCuvTqIdlXe+0d7IIeRQAV/qeVkHggdm9Wr2kd+tlxZws62hKJd
YcfbmkLWhsUNYkFo2/1sQh11q/ouCDAv0iKcXiqXflQn9O4lK7zPzWh1r1yBpz1FAFDfqVC/Q7OH
ZenLYmfwknM7uvUbqSM2bElEWNoqp8MqUPFa8OJpErD5hzhuCnpcTdTTdMEa2hIw+WDbrI2sGeYm
t9pml2Xh62z4HCJgmicCN1882q4K3rmvo5459hJTTnR3o61gRJvWl1Ew6Q2w1muyCN+ZxYUnMJFc
WQgDIcR811TUb/LWRRXJlW9Tj7CeMrYjmTrAkfEfNZt7gvZgLGmeAgCdbkm9RqdCoO6l4N1ZY+hN
4TovYEqbE5/w7lvMVvB98HhNc0HENzFXC1YNCR+HxX4CXKyZ1QlVPoyl1EkWDfgN1Pkhh2pYiJFM
ePQqarjst18r3o+3vSHUeos7//0qKPtEdZy6tQDus1lbt+w0MESnVbmHOW2pvYH88lRDxycTP+3t
CzHfsoHn+4LRl/jDYYKsrwSxD0mjvJ0Eu78IgL9SoPhrUv6b8MLnJ71v/OgJ6mw7dEgEjwD59+2o
gAKAUGYx9jbH9XMG9d8U/H+T0Nr1Bp5pKRg6x1o0AXnQ6x1pqelQiEQAfXR+FVzEAqHV3CYiG0hj
Xd+MIiAIHNu78jjjvpC6MY79pdN9qXdziqfqrS+1b9Sma80fK9TfCArSC3c8proGlXTaaPTG48Ek
vH8pk/PwUX9Le2d6ba2FrnnK1NuV/jnJyy+eAzM3kG76Ki31eqavXumy3vMIEG8mlrCbVurKl/dk
L133SVrvoVc8I8sat13SxLz+wL+2WWgNR6YB/YGSElMhRomHTPr01Uo6KZOOPfvM+QSK+RniWXl0
pIUPn80lbi/VfA6p2ZGFonGXSXMfTgmTeWnzr9Lr96XhnxVgFmpp/cfS/wdvxfO5MAGo+bOIbJyv
1QUY4DuFB1Ar+UxwZ7kh1Af9YGDmkAproOD5cdsExmMB3/nZUf+HuXPbaRsIAuivVLxj+RLfHkDq
NaSowAN9jtwkog4haWwnQD6iP9Uf6xnf8GIHBbaq7AckQvB6x7OzuzOzZzjgORA2AaVFt8NAeAVr
IRdQ1S09N29WAH9NwAZwSgOUdTyDM78hxgX9gKJk5pdAiAgJOAwil4JJuAeYwGllcliEobCjANow
E67CgxAWwO1QXF6oCx677RFUPPLT4us0xL0/EEbDrdAadlsKs8/xGLJZSGndhuoAPDQ8e7AhPZBa
sB7ugD+MhQJx4yfDdJzNv62AUKdCiiCv+u4cmM2YGhcrf2TG8/uzzY464EmOmdhwKuhyDXoC/xZl
neQcvy9cim2OqNiuqRwo1Io52bkfdoAs7gFa3I7D7yL5OyFdZCAvOMu2/kg7469jVqWffyUcBqLG
srv8QalrKBY5OuNRKBpr4WlstnOPgh8wNtbkdV04wt1AbLvRA8lYmPfbcwKsZDCA6MDL5o489Oka
CHIZYflvjnsNl3zDe9/yydduZ/HYX1G1ObsGmST++IZX/6AvVf7s7hspTv7JakOBI0IGN/Fq2fTI
SwRF8ennT5Q/yUs3WEQ88GY6OzkCdenZYDCJ6x29W6yWN+XntjEAOeiTZol7Pr+aYZfuR25HNPbJ
5xVdj6aExj7FKVZ7kjW7TkSBhE5Bcx4igGe3aQggMDicYLsUgqo7qsiBICTRMdMnT1guu29yoN4U
J2DCARE1/KGmOzAJbeiJxDVsOm07jtslEtPAhg1CNiX11TeZlLrh6ArCJghlBXbgl2+fl9/QjdAg
W88igFVohmkSc0LwDevxNv0/ZBwpo/uZchfhwdH05AjdIHTvuD7xVp/B7LZigHvsxbM7NoYLnUY5
QsLFiixMsLimLWer+iUBQpaChHUsC/ekD3jY0VaK0Ai9kHAqBcvz67nhhNFgk/pRj4/eiYTjRw5a
bbvgYHwPgJC2wXCwobbnW3KkKb8U3WAUAVXyRCjF1TsbWtgLq3iuIrOgnuLak+n+weEbhLrNIHCC
oqPoWsNeHJtGYHkS8O6doSgN5r8QANF+P6xmDnVsWIYXSDQ/j/mXetI7c+HiSSZRQX5yGFDfYAZ0
mlqT1IUshoYqEtcg8QHp1yOnGIs9mkO6jgO/etZwDBGm6btMEI0R4cFgNz0OBFeLr94NDGYMmAvk
VQfWHlT9q2XhGi6TBwz5qtOKSAaGS/p0viSv9aVfY4RUPA7H8kwahjIwSCj0WUaWcyjvvaEWx7YB
X5/EpXpl1bsZozMVSk8mvkGWlh2QEq0IY0AtAswm4Z/yIknqUIU4wIzUW9WPP+PFNN/JxrO0ay+7
7wuVIrT/Xi5SZSXKRlX5niSvFU0Xq1X5/VSZWPN1dOOP1bo6b6b897J/7ZaVtqpOVR+exbMkSibC
0Jd9e/mUF9Ed++EPSZxl0fKxudMsFP7pUU6OlAdtjIWX7vxKasL+FL9ay15q7fCKyLoNrRLwuFFT
Xk+7L12Z/fm9mB1Py5TEWUcbbEJ027iKHlOpGr2I9hWOlnWhbisXq+QuWk4Vvercnek3RLWUBWJ7
v97EWRQvFbF1Ogt0mzyLNlna/Zo6t1+67b09VVVT14dkxk7ffU4VPxRdbC8Zdbt4OZnw8pax8vJk
LdLauOm29P5txXVelGSXWa79Im1jXfk7uv5NnYjkG5PFLEpO/wIAAP//</cx:binary>
              </cx:geoCache>
            </cx:geography>
          </cx:layoutPr>
          <cx:valueColors>
            <cx:minColor>
              <a:schemeClr val="bg1"/>
            </cx:minColor>
            <cx:maxColor>
              <a:schemeClr val="accent4"/>
            </cx:maxColor>
          </cx:valueColors>
          <cx:valueColorPositions>
            <cx:minPosition>
              <cx:number val="0"/>
            </cx:minPosition>
            <cx:maxPosition>
              <cx:number val="1"/>
            </cx:maxPosition>
          </cx:valueColorPositions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en-US" sz="1200" b="0" i="0" u="none" strike="noStrike" baseline="0">
            <a:solidFill>
              <a:schemeClr val="bg1"/>
            </a:solidFill>
            <a:latin typeface="Aptos" panose="020B0004020202020204" pitchFamily="34" charset="0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Distribution'!$AY$6:$AY$18</cx:f>
        <cx:nf>'B0 - Distribution'!$AY$5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Distribution'!$AZ$6:$AZ$18</cx:f>
        <cx:lvl ptCount="13" formatCode="0%">
          <cx:pt idx="0">0.053446755058272725</cx:pt>
          <cx:pt idx="1">0.14093706762651423</cx:pt>
          <cx:pt idx="2">0.073618514205902735</cx:pt>
          <cx:pt idx="3">0.045819438589732364</cx:pt>
          <cx:pt idx="4">0.0079587624049936179</cx:pt>
          <cx:pt idx="5">0.11615854447277515</cx:pt>
          <cx:pt idx="6">0.046226233831104024</cx:pt>
          <cx:pt idx="7">0.17890357747559923</cx:pt>
          <cx:pt idx="8">0.037918050488044482</cx:pt>
          <cx:pt idx="9">0.080672429398632686</cx:pt>
          <cx:pt idx="10">0.054837214182774985</cx:pt>
          <cx:pt idx="11">0.090928299741287841</cx:pt>
          <cx:pt idx="12">0.069272756040347924</cx:pt>
        </cx:lvl>
      </cx:numDim>
    </cx:data>
  </cx:chartData>
  <cx:chart>
    <cx:plotArea>
      <cx:plotAreaRegion>
        <cx:series layoutId="regionMap" uniqueId="{C9B34D9D-A3A3-4ADD-A16D-B5DD31951A95}">
          <cx:tx>
            <cx:txData>
              <cx:f>'B0 - Distribution'!$AZ$5</cx:f>
              <cx:v>Magasins</cx:v>
            </cx:txData>
          </cx:tx>
          <cx:dataLabels>
            <cx:numFmt formatCode="0%;0%;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accent6">
                        <a:lumMod val="5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accent6">
                      <a:lumMod val="50000"/>
                    </a:schemeClr>
                  </a:solidFill>
                  <a:latin typeface="Aptos Black" panose="020B0004020202020204" pitchFamily="34" charset="0"/>
                </a:endParaRPr>
              </a:p>
            </cx:txPr>
            <cx:visibility seriesName="0" categoryName="0" value="0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endParaRPr lang="en-US" sz="1200" b="0" i="0" u="none" strike="noStrike" baseline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 Black" panose="020B0004020202020204" pitchFamily="34" charset="0"/>
                  </a:endParaRP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1HvZct040uarOOpmboYqgARAoqOrIxrk2XS025Zl3zC0mQRJACRAcHuIeY+5/9+gX2xSXqq0uOyu
juqIKYUj5CMuWD5k5pdf5vn77fS32+b+2r6aVKPd326nX34q+779288/u9vyXl27AyVvrXHmY39w
a9TP5uNHeXv/8529HqUufg4RJj/flte2v59++sff4W3FvTkyt9e9NPrc39v54t75pnffufbNS6+u
75TUmXS9lbc9/uWn1Fh3/9Ore93Lfn4zt/e//PTklp9e/fz8RS8GfdXAvHp/B8+S8ABTnIRJHKNP
P+FPrxqjiy+X+QFGDKOIf76IUPJ16JNrBY8/zEbeXn/947fm82k213d39t45WM2n348efDL5R3+/
NV73D9tWwA7+8tPaXutbWLd0Jv18JTUP819ffFrwz093/B9/f/YH2IJnf3kEyvP9+tGlF5j86/80
98HdffB1kn8aOMlBjHhIccS//DwBJzygKIoSir5AhwC7z0N/Buffn9a3MXr+/DOodnfrn179lWA6
MVZd6zv5Z5oPGEgI5kEZewINOsAYhRF9CsiXCcxf//rvm8tvTz4D4bcLfy0k/HDfgNH8s/Oyv5b6
z4SEHgAiURhF9FtGgw5CHBOOv1oU/P4Kx2erOTF/ZG7ftpxvveMFcC+H+StBuAGHfPdq5fqvu/et
w/wHY1FywJKEc0zJZ3TiJzZFDxiOMASiL1efA/dvzejbeD169BlMj678ldDZXvve/VdCEj/gjBMc
U/YtjMKDOMYhZ+hX+/p6PD4b1x+Y17eRevGCZ3i9uP5XQu309ha8of5TA1QEFCJkMf7Vap7YFLA/
QkP2gNjnn2cU4t+a0beRevToM4weXfkroXN2PbtXd/dAnl8dGWn/zJAVH5A4QUkSJZ9RiJ6AFKCD
BDNgGfwZ+/4jM/o2SC/f8Ayrlzf8lSBLgQ7b++DyunkA7r+AWkLimH8lGk/DFYZgRqLPuH12lU9d
4R+c27fx++ZLnkH4zXv+Sij+E5iSLfR9cFH+63/g1z+b9t593cw/gXbQAwrxLMH8a5r1xPrIASUh
DUmCPqPIAebHWdYfnt23kfyd1zzD8nfu+iuheWbNcA+5/GcYg/Rf/9Pfv7r7X/9cvP26sX8CptEB
pzRGMYUU7JGewQ4QQywEm/0C5nOP+p9N7tuQfnelz4A9+2f6z79WNi3sfX8NVvkngpYc4ATFkJ59
4ZYAziPsgvAgiXiSsF/FqGdkRVjZA336D9Lr3558BstvF/5KJiaMt4V58JifFKnyPkiN6v/1f/9E
qOKDMCJhEpGn9kUOEgRhL/zCYxDCX8f8zP//k5l927h+/03PIfzdzfj/GdLfmdtjZfHJLX9U9mUH
7FNIC5+SlvCA0CSKWRJ/8Y/PxJFvKZxP5/FttL4+9+Te/7aq+/uK76+KeHbdX68+SemPRN/vX/20
QFD3nz36PUX+M2q7O5DbE4IeQfXwjidk4jd/8/yZ+2vX//JTgA+g0kAhSwiBrsB/OKQK4/2nSxRy
OQLAJTjmLGSEgWlqY/vyYdgDjqIkjBmLw4hFIXhWZ/ynS2DJcRITiJQJ5VFMfy1fnJlmLoz+dTe+
fH6lvTozUvful58omHf7+baH1VESP8wAQbbCGbwQxoLrt9cXUCKBu/H/bkkdhsVQIzHwUK547e6o
xVK4XHaimjXeyZlFm6p3G9X3h6SUNLN8Fmau0sKF74x/k+DuNrK0EbGiUkzNeFnN/qiIwckV1SpS
ydGgYraa6/x1UdEMk2ZTRMkR5YPfcqbQagymUiyl7UXTREdoqa+GsL1oUF5kDSvOA5s3wrq2SOmg
bwrN33dombOFqfN64tuKJmjvumSFDM54zM8V8kuGRiYFrXibBk3Ybh4h/I1NI9/YMyjAgNOMKU8g
z3u2ZyXu6TIpJEYXvLWWBptaqXL1/UEA+xfAcJKAYSeEYDiGTwcZcGciZ/JFSE/abEF4TDEz964L
ElD5fy0p/ZvL4Q8qHqcRyEAIzvvjI0BdHDQOxYsoh7jdLoQFK9qRQHx/FPytk8bhlHEMKVjComfD
8Da0pqjpItpIwwHCzX6Gha+0bmk6lKQTJddynfMuTZw9Mk3bi6EplvT70wBv+XxbwbAwlNBCzEJQ
J58udmCYFsiFsNiAqbTj+LTw7ETRxK2iJl/ReDn//oAvcYRqUIIjGkchUNkQKNDj3a1UoMIRLYuo
pPViqlAukMbVltpZb/+DoXhCoxgnHLYYQsHjoXDX5DzOh0WEyrMsaUmxNyW5Jks+33x/pIc3PfUa
lCU0CQFPDH4LPzucyJAxX9wyi6I387Z22q5mWukblrT91lVI7XOjG1FVU3E2jgP9AYhQqnk+PLBK
OEcPrjHC8TMQx1GPLuHJJCIvbZOBs0L7QWl8WPVkqDLjXPUDawR3+2xEBtkkjmMYNcRQrHi6tdXY
s77FfBQS6rKXkzLodRk1bjP1tTyvsG72Grs6HWM3Zt/f6hcjUyhWQcEXsl0CsQDc/RNQc7xEXWeX
UfjWy0rMiAdHYZ50ZUZn2V7OUc1f64Q2mymQ/PT7Y386nE9wpiQKMQFjRRTiA3vm6RIlhwEjNwgX
yCOrfZFyXlixFD7eDWNxHQXLO69pJ5jpRoGM8mlUdtXKj80udFWX8qbmIu5ttDJ5rNKSJHalvOFX
lW3j4yYer21UossQJSffnzp+cUYoIRGFmBtH4HSih3LfY2OgAxij5NoLxleNGZZNPzY2o8xvQyrH
ddR0NCNFsR2L8A2O+irlOEgEc+Ndi4s+ox3Sm771y5qMzfwDTF84IUooGA7EbiBu4BGfYdrMPozK
UnrhdV1uVaQkETMD94OwbE9IMkdvGqu6H/j5lyeJ0JiCLwK7CR8c4NMdaRyJ+6KLexHiwR/lQZc1
tURZ3oTLjuq2EiB4BqIL2uoH8TJ84S5gvQmGkmsIpXEwn2eOSfet9FFSe9EnczeIRjoqOo9chg3S
rzte1nNK81Ju3DzMa8WxhIia53FqdPRaWRqf52xkqSa6PAk4ikVBfL6Bdb6zPnBnPHEoHZZSbitM
yn3cR+ORryayLnJWHjeclOBtfQwL7IddjyJ1n6Du3ffP2ws3DwtMwDxjYFKE8vDZcfM1XhKSwxKn
aaBrqfWcFaBppKyUPxjpU4h6apQwFMRrCjsagUd6NlToksqPUeMF7ofyou/VtC2qbszKudUr1+kl
K7p8FG01jRvVKLcOB6LE95f7MMaLOXCWQMUcP9DbZ2dJEwgqSsFyEekcYFnfz7OuV3mAGNhYVP9g
uId48nw4wBWqieCPoPTxbMnArhUzrPBikbAyj+r+SBU2Pvz+ouAovjypkCGDx4gorImST9cf0WFV
9WHRzh1QDx2wrK0bICjTHIooGvB12/nDbooGUdDcpS0KbDa1Iz+zOu92knXtXk99tZnGtlh5VLFN
lwBvNmpMw9zVd2bJsZjyJd8UgdJZ3bNmo+UYiDyMPlTMXxsXqKyxfbjyTgKXRrVlZzGiZC3LNkj5
orxoMa4PC12Vu5w28WkSd/MhpuYUhdZvZDKxjcvnISvyZJKi6JIi66YZb/I2cNtQU5mRoL+uF5Rn
c+zl0UhVIiFzp/GZUm4+ROMijypvBqHoPJ6V5dCcTMmANsqM7Fpaw6lwUxOeyHiWRwqXao1cPma5
Nckgohru7MHqVnXHGUnzfKLH1Tg0u3JCfTrV85AGOl5XsbQr5mHqtJ8/1lE87XPr513PWylUVKXI
T2bjzDCJkczhiSqWZsfjuE+Ba52j2K4DP0QrK2W+4uNwVPDiPAx9m7VkcifONXFGK4qOfBG3K9L6
5oIbHaSLrvlbUtEawlV7HQfJ1ZS0EJSqJnwXAN3fM9gqGN9KMRbteMyC4f1scQQ8n+mtH8iHgdqS
HiGsx0PT8lA0em4zbOPzqS5asZBQpq7rI7HUNHjbdeWyqmOF1tbN8Y6y+SyXI4Mn635FS96n9RRZ
wUn/uombRXRd69/5yiZpGFaVUDK4GGMZpHmHPxQJdWvl2v5DyfJWaEgKhJNhAt5NN6Vw4L8DQaqK
C4dIsyWVYWehREtqkIoOc+N3qOm7zM3A2Qjr+kF0wA9f+2pYPhhfyVao2KqTehnNHsJ4L2bvqi1p
cmVh9aN/b5reh1lddZWQNsyPEtvP+3zqZYbyZnpTEW32U0Knm9nAEIqP8sjJoQSwaHVs8rrbICbr
1DnJVwuGzWJa3uUJcMR6VKc4cOGNCaUUdT06YMmQuGGZw/1Mz4f50vf7vlzkm8gsxwNp0Zo3Q3A6
50l5OCZzcdmQ4M2iw07kLfTmTRY1J6Nth3TURRqonmSOsjYl0+g3FaKjqJG9W+q52w5hfRnaadoy
g8PXhazLrI7H6pQFOl+Ny9xtOupUFo4RSRleQsFDvG/75m2SD22WdKM1wseTzDow3p2r+JjJpk/S
XoelKJv41kQV3dWyjLZ10rcrNMPeJnNQZXnVXhqIl3uJp2JXEaN2vc27q9yhtst8E7XJdmn6koqK
5VMiQodRKQYp+3c1t/UpWFyZeXDBK1PzeqPY3Iuxj9uTZW7e5gt7nQ+arJYx7FKkFBYuLhQ46jLO
6ondBo0dxKKmPh292Y0mXJlkrFPDS2pTNViezZTqfTEt/tzLGmXFFLJ0sGoUdI4CgQa89gtVKQ8D
/HoIkjqtQczIEkUnYVTHjxWq4nfEjtMd6srpnbaySONwlGtH82gHjZv24zCUuZBoIJsGOM9qSMrg
qIyGYq+Awac2KqasqHh/CB13r0m+RKvFsH4NMkb/tihDdhN4e07tdBJIGe1gPw/reTRZE5f5xTgS
dESCrhBVnvTbvJ/JmwRShSTnKeqC15Laj9Qkt3Uga0F7fiwp5KS8u49RVKS5Wo9lcUtLf9YNOU31
RBbRFGTbJ53fF7JNdR0d66Y6zX0RbsOh8ZtcdWrNkqoHBlUKXYRXqDsvwnpJUfMBlUiUddML3TKT
cWuOgxFWjdFVgD4MMy9EE4PDb3J7N8tqFtgP9bt8LE4maeUaxVW5apI+9R0tN7pmWPAuqPeO1cPe
TvRe2lFtyq6vReKL23jCHxfLSjGV5Xzc4tqlfRIfKRkJ1sx9No61EojSadvVOV5TWs9ZP07xJagR
x6VlicDOnZSsvqc2r9YOGZTFM7CrGRzXLfG2Oq1s1+3rlpOtiVu7N44imFIcHk446d5QnfB9knf1
mRnpDSdVMwhOW6PTgtZWbaVm5ITJUq46Psa73tvpTb1U4Z6EETrsfR6vAqdpmTaF31ZxqY+9LMc8
A4Zl1gswI9g5SDKqFt/VvvBVCoS+zLeLYlOdjXmHbl3Q1IcxN2zIbM3xEeITOqytJHsCOc1rHwd+
BV204PVKGRDBUNG9GTEtgVlWTZ2S2U1WzC2P5SqmdRtvIp10WiTt0G65q5tdJFW0c52yONWUkgbc
GSqImAqkD72fzUnXNkvGQHu/9DyobjUvlh2wG3Y6U1xe19rIm3xB4RGIAtOQxbEeu3TizUyEasly
WMwmOmcLSc4WaBU5bfsFx6mqqkEKFo1ySq0tJ7BF3YCfaUc8n/Vx1Heia5bwjI1J/J7nVu6XseEy
XdrWXSwFjjMykXGVQMg/dTxZziUck02s9HTIk5ptWp6z9xADzbHnUXk1uGW5k4Oq4ECornpbdguw
u8gy3okxN0ZmfWGaRLQGyfUAauBx1WO840U5XquyrQIIInOz8jRRbrOY6H3JkmClwrA7LRGUjYSx
nTzG1aTet6xTJEOeuDctNl5mHJH4dlpCr4SFrb0wtgG3LevBpFVQ4Ay5nr7m7WDPh7J1hWAkZpuI
aLlBIA7AyZ+B7QyVqHReizh3WdwpKYIGnTk5T3DACwiGuH0/enaYmIVmFFaXNmGHVjTgp2Hvz8K5
2pY1cA1QMd5bkkQpLd6Q0BnRzqRc1ahc1qwuzWboA7caitCd1tbFkKG7t90ynneJOkLmI3E1X+OR
Fyqbcq9XkoR9qllss6WahjM1qOUtKMSz0OE4g9gXJyKOFis06YFOVpA402RK53i6yDt+aOIStrDC
p7rjSVp0MB618m3Yt9eFlxAeyhPqDE0ljTrhq3btAnSV6Pqt6vkdHNwmRVbty8KU6RIRJGTB9Dma
PAVX1RfpiBufVbjIAunGNyjJy9TMxa2hdQpOaB9UdOWDiYkSq6twqN7MtldiDpo19kUF2Vppty2p
wvUMmYPAJO9B60IXgx/xuqvcerGhE7OOyRpr/zEqulCAFqBE2eszu1RnfUK21SzzNGfusCZap0vd
gwuvFi/CCAitkui6ncNNk5hyVZaepnMUbhKmbnqrKhFJV4mQFbXQblFgSUsvCva+KyA2onDBKaq7
m5bEwJiDXHBgJSeqQ++Rmu4lae7wwi9QMQ8QwNz10A1AJ2x0jbG7gYRjVxZqV41mEqw2kfA1z7Ra
jnLAfKVpcazboYRIG9U7ploDGao8NQkKM0WszkCf3imMZNrQKFi5cfRri8q074MdYAJpKxCCiCqz
Mnp4x/J5NSZLKm2cpLZhRFS2XoVjA5Y74n3t2z4FnfFq7vK3/dQDYATITSGbyx6IRcp090Em7Xgx
RcS+h7C4zVtNMyg8qD3GMqVA54/KsOl2D4LSTke4BOHd8dSX/DTIl/ddme9kydDGYq0yFqoh46VZ
RIzya86D5RwvzbIiY3HFvHkDDj286iOfggin07wvM6xLt4VQD/lAiV7nefkGXFO+5gE+wqGf06KF
JMLb/G0pq+PaMCEp/giawLifqm4Higk5LUiROVR/GPnAjh12fqWjZdwXRpWXNvRvWKBmUUFDcUpa
kFbrmmrRxUMtupktKaM1FCLASwdeHfJy3BCHZSZHCSQBF2k0dysaOS8sLdUKjWvf4DcV7W+DmT2c
l21fydc9Dbb97E47VzRZpREFbpRUoubzjsKIfkK7JsjHdNbBhylQ77Rk2yKccmHCBm/cNKNUFgk7
bYpmC/kZHF/QROd4S3pUC+X7KYtzZMQ06jIDCS/elANMaALXGjTVXbsMpVATkG3YiSJDOjgx8/DR
A6tJvaLtPooHupt1f1Y5NaU4B4rqIVsyCk+idXzPRrJNiuYdiOAIghzMuiyJzoJ2AQYcdvKiRs1Y
i6Dlb+tOHzpgs5uhVTvwPxsQaY740Np174r4bdh5kP1Ght5bCJrc5aJomhuMKqj9QBSn4b6vXQdJ
yjht27mmad3Mr4mm7jRkcytow8RimuPQ6hqcMNdZCxJq2rf1pnRMqKUaIHZM9VEbN5HoJlKtpAQm
Sjk5D+SSlfGYbDwubxRMNcgTlRlDLqI+qrK2myAQtV259i2dgKNX6z4EodREuclUD6gDXy9hs7Cp
og9kJMdFuXSZfMgRJwtOtbZtIeAsJ9s2aTY4rmjaIy3KbtRZPDbbMQ/DS5Chrryqjik1Nx1ILJvO
fWChRqdVX3ZZIl1WGXfLFTqT43y1DH5ZFeBEtoOc211S1W9dLcGFBZBsI9UkWTcD05RQc1uNrD8E
xeOyn8woKmRL0Tf6LDbBrk94mgP1Bmc9JLsQlO3rKSiHjUZkzig3W4vzvTboImlaMM6IJBs2VW5b
EMQ/hP27quALHNo8Wo1FpfSqKYrysKiivEshTVBnerASwi+IAqDnkmU7TVV5GEIoEGpoY7F0ZLzq
yr4sRacTwlJQddhV4cs6q2oH7Xu6NRsGEtx6NFhe5JSARyqUGcqswzTaEgOqVbrk2r7rclqeTGaG
/KDgQM83SrV605YjhQg3JfHHBFXhQ+1AnpcKB5egNxTrmDt6LMvBAi1upD4OVYOjXVmhZasmXkF+
sry3LHbbmUACo/WABQW19UbXCz+JB+a2sLXVWnagz7iKQjIPIZhPtBKsgCMzDJNbU2QOSxYcg0GA
Vy54dYrLkq19YabLOVnQHsOZAGWkxDUQwZ54eIuKjgbHbFqEalnJpFCnVWiuK0AbrB61hyM2IBp4
FxyDREJWIFDfJLM2sSjJh1wWy0ZGqANDLW6RZ3Y1yvy686bbjEFbX8a8gcDK25xfT2rwEGGQKT6U
cbLnSrcCPWhDzCWr2i/mXVXL+JAOUbyDYG+uglgdgiYIJTSw9H0Z2NemgfACnBNSEhTfxTNIVTHz
oNzr5TYKyA13pt1UxJ4HaNpD6frjEkV52oHkamON03zW1UmTd+/qolfvx8bvGuYhe+zrjZ1znZXM
FOd5megjXNNCAsOq7xKe63UJ2uSqg7xspjnY1th1WyqbEBbdXpS65OtYVd3a1KY6IdG87VmXHOsc
v4+ayAndYyh3KtKkS0BA1ABGnc6KXTkThfCJ9+vOTG+hEtx9QPU4paNC6MhOjG8XH+Vi0gXk3FVy
NxgXXkk6FqKmUb0NQCLdFUF7JQlwHYiloFaNxzxGi7BjTVdoKhtRFvZ1p4PbUlkIG917SGYg3i79
W0VrI0gXVSJmUPogDvhKktS3FYRQUFeic50HW6vdqgv0ADxojoWd6cU8gMxkG1OBSgsVEKx3Mp9s
ikjdCxnNJcgmnWgBoCOTTBeuUvvFo5uew/lscz9koPBtNXzzUeA4EGU43kym2ARmqHZ8CiPR+vbt
4Hx8VJFernrFwxShwWRzEYW7PJj1NQilah9NS5P6PCo2cQ2pSiXj6mgpBiOSqL2l2o6iX6pSBIsZ
0wWk+8xUE90EKF/7BDhoASmQMHVQQcWeX9qhy2FH29cY9PYsKbrDGodaDN2SizlGVWZJfVbOzfE0
dLBHVVGJcfY27dmgBfHDbYPLesWrh/Be3VDUtGvq9Lr1vhd8MIXwYXI/4OFq9hrUMgt6ARwPYdh0
TDgCH9oOO18zJ/qg2cdKOqgugY9lrtyDf4LBeAAL4PPlAMnaGS/mBYpRo0wxT24Co3jmtD+Dqh3U
AMKGruPOjmuM1HsK6W4jgnqZ9w10tQqGtQhwgdJpaftDzsZLH/v63BS2E70M7/QAnMV1MXo7mnI6
bUFIAjV6ad4iGUWZ837ZQX6HT2U1wp4ETG+qyCNIT/uPQ99+oGMABzZcrixrSC2WcHJHMVT2TEdU
Zof22tHwXhFyqaBitfNBOGwnO4AYHXbJxk6DXJV+eM1BnBJAg3d5b+0K9dGQmbnznwutX/pszj5L
7J/7RW5NO4MGU375xuuvH//xxij49+nbmL/98eELs799Ov76Tdvndz0M9OttMM6XgR+6aJ58eNHR
8zs9O5+/k/s7F5809DzpW/ra0vbQ8vLQSPFrd8SLdp6vbU+/NfM83P+5lYdDXzGEQxCu4XtqUA6O
oMD2WydPFEM5HL4TQKHwDgXiXzt5KDQAQXMd5QjqNTiCEu5vnTz4IKLJA6FlEYayA1Ryvi7tCTTQ
u/Tl8+NWnhclmU+dPNFDIxGUBOLkofz3qHRRdzS3wPSRYGU31dsJV8slqSk/1Fa5o7r2CP3RMvyn
6nBEQ1D2Hr6t8lDmfDQiUkHbOwPV4UZbDbZGYwMuf8QoNZO1YN2h/FE3xafOgqeVoIdSIgFNhT/8
i59VpE1HpcnRQ52NLaBNV8OscqhI5BWI7uESp1PRxisWs7xaNbIprjwxIPDMBfkIWntzM7YhSAhF
FE3vOJQJf9RK87Dip7Pj+KGDBkpHBArPyUMPzKMdiYxneV+AqF+beXFQRHJszqBTgp1SbAIJZHNM
Mk3N7H9QUcYP634yMnQHwhmC7gQ4aTxmDxW0RyNLz0AktIEREHgC+EY2SqJN0TwICa0pPdpJg7wT
koX21BetxftOemi1aYgLcGqLjgHNga9+NhcU1/0Pe39eVEcZTAsmxwgYycv2CZCdoArGDEgnuZlC
EcC3MM4scZCw2LqSwoI4E28DGyQaqod2ZpswLs1HkxA4S7UK3AdPe3muoFweHJdOFkE2s4C3P6gy
YrDjJ9sYQ4cOdOmEKAZRDfpooEXg6TaCMsaAKMJmVDSnO1nkdgXNINW+rhu0jaFqYJpqWWHC7WVZ
jOSm09UDKWji/tQmujmaq4K+Z31JpMB6cOfBFEdpNTc1KB2J7diuGwp6FckA+jdaWeI5cwPF1x56
6vr0oVKWAkuuy01X8KbMpiTol7NxBmp4TrjEN0tuGNm2Ye6hJ671kFOdgW6qCxFwE0XnFVdLuIps
H0mg8iapQhHKEmRt0RcQOdYNxqCylAwExE0Ra12JvKiJy3pwbgUVQ8/i/nVsaYsBqCm5AZkUNZmV
XeB2vvl/zJ1Hb+e6tuW/UOtBiQqTHij8o3Mon/KEKNtVlERRpEhJJPXp3/J5aNyADuhJoycF3Hsc
JYa91/qt7WA5bJ4IYBGbGjha/SAnFZgZZWsyYM0F+yL1Wa/KxPd+m6g/Q7vMgTtJCGTVqImDOJFv
gcZtYN0vEIKZQEFaYjNkXZT2N74naN+SnfMWBw6+4q58CCsWDoGCsyPiRxhpgAIXDuNhyE1/m+55
qm8nzCAIqzh0+DeAOQnPh2fM1kxyzqtQp3iUC9xXmDmlg54k91hqtDr94I4+CMMPlhHaw9rZ8YGM
AGIZRwVYCxXkfFGURelh2adufNnMYq6FsTBALO8Gf7+GCbqKSM7jD0DypmhKVhZfo99zaLMgW2oR
rc7Votzzj9BrlBm5GmB6sXR0D1m64JzeaUiuwbY4UY1BF5MqLAyONAXx6LPQHeeHoSzpbcGK9ICG
2rNKsC1J2wAqe2Nkudf7apetdZ6t53QPGNZgvIa1Xdy0V3RYu8cdMbavXlpYzb7PKr2bCQWMiKJH
gAyLvlB4cEsVDaR0L2v6XYnpRKJWF10RoW2b5gfC3KSrOV6mtwAny3aiSZc9K2j67kyCrRDVIJh9
LHja+2pzjEdVpMuetJPe5HkmSh0DvkSXZCx+CRBxENECyX/tSxrEnyqjGi4DH778QMASBRnHUaUT
76KWrNPc9mJar37PrhY6+BckyvC7FTHHpI+3TyLj4TbUQ/iSL6FAyVfGwAu33S2nxerkbqEE1T+6
sjcwIEkDJQpdZR9BR3BpV3dmkQeybPj9vYs9XnzBWmY6FLAc1fah5B10xYmkWLvocqODEwtFa1IM
OMetiT53VsAuXnoav0H3oqSK+GSTGoW6PmlC1rWiuCdQZ+a/s4UNL8GQln/mYCa+XvD5JRzREfWX
ArNYJUXeXyLtgtrzAmL9lKiW7EY9D2ngx2pepuGNy5A3vS421to5znHM4HXHkKQ5C9uQQVkTBr4Q
7mG/X3K/kud0H8hH7/x0r13s6mxGFc/WKT/P/YKJKDLLgkqFRF4ViXGqyDlLtloufFgO2TARfRgB
oB78HAW/ZVHq2zl3e7tGSrl6khQGbOq7pCrkyv9Is8NtoAkfat8FW1lxG/AHp1lRHl0uSWN6vT+F
XKEoH4r0ypkZaggXQXfrl2AtryNsrTraxmirIJFltYlD3SrbQ52cQtxcYbjf8zLIcasti/1LJTkW
K81YchubLj+YdWYPxQR8aOAcOltAF9NuZIkfOduXBk8mOeWmSOt0leTHXCrZ173vy77qZLAfSh1D
SujjWB7WeShOQ8dyXkN06y8esMIxnEey3Eg2pudkCv1x6GQMLz7YTN2N0/qMm3/8KLI+uR0ivR2E
cJQ+oqe1kPjKAobrvMfzk0BuVJ+CfV0ffZJ1YR32NLuSDRbMdVumrt282x8CaP8VCW2/A8sacZZ1
ENmwivf3hBmoEZNMs8Ne5t+3D5Np8chXKYJHgZWuzr0t9/KECzmg5w1bQTTWuO4wY8Vib/P0zuQx
r0ub2XaLQ9sMWRfUMR/WJjDEXNxIHrbCntOkeJG0iG/45v3BBssx5vFxzqNPMe5PKix/w0J5imTZ
Zjz+8Izd690e0r1/6IMlPRNt5vs00d/6silWwJoAeEgXPY8qu12ghh9ACFQExPjFCWBhhCcgcvMp
qVJqoxat2f5KbekOc0yyw6TK4bR5A8gbVNIZN13eBKwfflMVdW0asPmINZi3PLPLx5bO7gpysc9x
+8is1QWeIyyc+YccNA2bJQxOnd+hA4W6yMaKJMvUXzSBYQXFvVTXdYigJoMjULWW8TpWKV9/DfN+
iNwU9rcZfHfbREEXHvLe6tFUeKCU/QqIW9e6oEXwrHrGDjifO3buhyxBqZWIkZwoZWFxawtOirYk
nXmRIQ7VGF4mnjAXYA7mlT5Nc7KDTkwAO2ERqjosI8ouYjLQQdxCbtCJ74d86Z05otSwdQkXuKuT
3ro7bgEhVEW5Wn2TeOXafgt3VQPxHCAVwtQwoAzT7RQVmtzN2Yzy3SepAmsnRdbV3uU+rMJl358G
imeOY5AkUZ12gvyc17wr21h0MI/A4EfVMLJ4O+Soo16xZ+ebwYfe1lNQ5K7S25Q1gxfqYccBdBgS
iBLtBjX9q2BL8v2M8hZwTVw0ifIkrWbZDy85avuyWqwwUH4SkcHbsUH6mAfwhMah5H/AZgKsWcET
thzS4Nl0jLF2T7mueZ5DEWA8fnVZUvzVxakAriVLNdXD0qfyvPQJxc2xQYXsQjmf0mkDK7IxGDmQ
Cu+lEFN3wm0y3hdB6X6usVBPoIX0xYuweNzwn29Bw71txWAuOU/jW5mM7EfsrajWLl6id6RAyLXM
oEcxOkZ/BpPkr2yFP6QlXT/xZMnPJaIhAMUeKwa/HtWN0HGw1P1I9Fs2S4iNmQPo4IN1bPykP1ws
Xbujl6t5sqqTibn2FVfCNdj7qAIAviT2tLIxeoc531cF7O4LogO5qooNPye3yTQdeLot2Pcw4Hco
Fnjfzl0yYbbjOls45kpuLbWqfxtyVH67yopLKNgc1blyeJMwg/0hDciK4iri9mbLkmvPhu0iqM4q
oCb4J7T5hw9hxRcK222l65kmAzumxe5Ji7PL3skouVo/yqcVTu5eQ6jaztY5Bt1MFQ+WLNEL74Cc
iCWa73yu/INXIl3QMk3lgVs5tRT5h2oP3TnwG38HKNjVprTuscStcfxmV2mbi3S/75IJdp8abDXD
bZO40cj8NcUpBa+2RVetA/OaoFc/DT6dL6JcutvYSvYwh/zKBnOfQ7m+UX6FeYcG4MLy4DxBNfwr
o9L+InSVryuKneM4Zo8h748o4nwVdtIc0yCcqyLfxhu9km9AUBg4pVl8iOZovd0DASxtjwdcaKM9
yFGQw6jLpR3CAA3jLNRLYtGjyyIZjx5gWR0XUOD7nkdH69VNPqqoLdmy3pU8n+DIiO4a5yP0tRle
epQ4c59wTs82WzuctdZfPXixi9ps8IKSK2o0mYLrZru9g/VpFd77rIdm7oAEeZ3GPzybxyOEwf1q
p8k200o+OtUJ1CHr3NpSbK3g/XbkNPk9pyABDyvfRdvTlF7nYB8gPpuymjof38Odky9RZ6ZbMYWZ
ww3V563rElTTPnDVvnJ7KPJuuXoFo8AFHhmCPCCNClZ/FelkXrqd/yltYb6ELXnDNldKqKAM3ngf
gwNYLT0qoBrHMVwClPvdVDbZJG9EJ748lfSA2nu6ptkucTADi1mSOXnnCf02HwFnohI3d7kjQSVH
abCmsr7ukkGD4kDlQXd06ls24BX3/GhSvj+uxRK/5Gk3nNy8TYfRzh1KEHjwt+tg9mpa9V4Dd8c6
SPRwCHHufpaoDH/nGlzfukW4ZyiNz8LQ4BaUDT96kxavZUrROy3LaK/BqNYW5sePYmc4cwkRFR2n
vkYqS79FcmmChQ6XBR7kVtkkQ2sVbbj6xzkE1lBadhPo7ZupXsK2nx1saZVFB7uwZ7wTV3VJnzS0
o+awlvZHQclUe+/GM1zKB5NGe5sEuKQjOfnDKGBF+n5qk34Rqp4VlsiWSd/AJMDxIvx2mGyP44ij
jYlwt7z0oK9OAUqpc4H6Ag3dlHyOWSgOYrUw6hTsLr2V3VvYBw8j6/dDAJk3C0l8wduO2gJXy7ns
+2OpVt/qebnzo7NXnAVo3WwgnlGv7SeeLmPdxTHuUtffxCvxACYEYJ4akRfYkvPoj1sgxyoscb0z
bO8TpC96QHH8U+S2O2JGTvImhry8nT24ECK7DPTMvh5yu+Ic4eUHiJjneFNRreiga6WitY6iUR6y
2J8CbKBqsmly43gxfE3jaN+sKPAIHHPuXFhdJX6fHsZhFAIpEJ4/U6/UYVtyMLsIuaGoIUCUYB3D
mAA4YtJkRTNGVkRoGBPtvCm4HkmRrWcwvA4UEFRxWfFlwyuc9w4WRI6uKZ3RIlQFQ/ERjtMHXeTb
6FzxNftluOITxX1u1i4703kltylTA9xMrVN4dzK9ZJvc7oKR+F88iPSDjZQzFbWgIAGD/QJVmS11
Vmh1u2VZ+mtMQ/WQDeFwQRYsvdXxlDykRqR1KNFe2KgPH9FQkgstOAy9aVUX4E1KVCzoovOkx/US
TIW9XXrtHmU36ru5L/E/hQUwuQbJM7D1ANJGat91ukUfwi6iCQOwYEcyWZ5X3HB/KjlAu8pA8YIh
kBv8g07AJLNtZ5R1ryrfwy8apHtbroX/SrDCjxa4zEHn0gJ57BAyE3QyNQlWdXQjmqD2m/rAqYDo
2dKEyGbA/XCun5EwFMkrAkd2bakkKDr3pXyT+whiAggv+b0FZgWBR+f50ahx+AEegRQNPIn1keaB
vzidQwjlXH/SGbFEHkXJX1JaCVibfAX9OF1SX5o6ANL/grL9edxIfzMP6GhBdO2PtkjCty5DKdsp
t55AvHcfPC34b6WQYeziDGWWXo7w9cwFyFB5s+gJNdLC1UuxzcU3FD21AxbNqRzCsLEDZ5VTw1ZP
6xIfAfEET7GdHp1XXZMSQJ0yjj5H44BDAO2+5Zv9GYUlLPguCpewki5QH4CwwHPjRNI1HDuEYtAl
ka4Ke0dPYoWh5jSZGwuD6MqyAcYWHriCb8luRWTyJhuDaa76YcguyeRsUjkhIOSgik0PIH+x3hf3
nSiCfQ3UAr7ikxo956ctKZcArJBzRxX77Hdus72dIzvcKiafRUKd/OwWl25jtcVkih6ZyDdYsJA1
7jc+EoC7ZLZRDQw4ukSrRkAhX/e4aDUOlrRlEXfdjxnqk62iTIUfUakyf6CjXd9LFF78sOm5PNJl
DbAK8x1YOATpx41ryEuFF9DOEFwMQH8zFacZq3IPO/aU6Jx1Byh4qI6FH7PiSsCOAv3X3BencqLl
cp52CC43KmaQ0mRANzBSM4lhEkVR0AzgLjxIsZEdcfN5eM+2XB9wnE7817zALK4Mz+ATfS9a8pft
0ArddXwbsz9Q4LjS+Dm2Bfx6Pyw4PIGRfBv0iUDJXfFMq+g+RcIowcGymeEwoGr52qJEvMRoCEpS
jutTiauaXnPknX4sQo8/0D3NI0o7kb7vmmeIFyBntt/BZoz7Y09U1xJi07sVuwzt+RAT2P+u60Xr
0bXeMumdOYNVAdo2L9Q8gBqn0yWPV2CKcor7JkgncTONKvBVWXTf5aYc3XSciu9kVLCxx47QfKxw
JPABS6t3wG4nNf4pV2iuDSKeGXmNynwZjxj+hDO9i+JxbFmsoBzGRbTM36CVpbAL00TeRaFDIhE8
H4LBO4RJfkrmDA6CjmN8/LTveK9GlPBPdjO7h23fsL0zlqXbU9fHS3zvjMGHI+XZTSBHzPhCFZbn
IdpCj0wrIHnd8n2JlnpnXbrVOdWQ8QAxoJiYfLBXWxBl4UGyb3VkiAN3mw0m32sW5esbDA972ng3
kqdMBiVAYBLMdUJopnFvYFs9kykpblGVd7eMwYCok9WJrpE9rKfaYEEAN0L1mdcD46Bn8jUd9ioq
OLjj0Q5Q0TdQBLTaI76vzQhsX30zwV1Tyt7mj3vSpznwVtpn52TrE4gaKrEPjLAAT2ZCHEZkO5/q
bFhC0Pko2qA4DROw/w5Zs6bfsxQI5gZ8qt7S3mXnfbJ0aWgscGY4qb66VEeiXtFw/7Sadg8mSaav
JR/XH1lsYcxuytynJoxMFcsc2AXi1RTspkCCCc4+SU8ko5E5d2PmirPUGjptp1NgM5sl5sbMY1R1
KKse4jjxpF63afwByzV+87Hb70qZl6JWsyoTXKiSvJLQh2OtS5fjbgYR/2ufbXkIoJTjlnZTkQH0
zTfx1i8I9qDmMXn/Zys3SPZRByf4ZGyKkh/68yQOkGFMecNw3x5LhEMUAqLUuwN+8uTXtpVkqRJQ
S1jxnvTt6nKsvoTH9qLd3v8V71K/FCxZ7iLN2RE6A5ZMiMRg0SyoH9lpQdCcX3fPQ1tLxfqikQkT
Ixgmga087AL0o3AhCqsgiOIHMuciufpxGnW1AM0CARf301oH25zj4qbM0SaHGu9rAJzl1U0GUj3S
CDjYAHGNNehwcsH8z0RcwgxVYoteDYvbDqj3m4ys4XtPvsvOPhT2OV26Kak7uWJXhGjcsedWEZy9
2XDUW/Dsv1JP8Shl35VYLUuftabLDMpVgBDitGvB70yxlPF9AgM1hiARobRSPhNjHeQpfgWNXbnV
mQrQBsZ/r/ewYN1vx4c4a1O0eXcxfsmkURtczsJEktVu1fLdEAuaZLZZJCtqlvEZem7xqwcf/+5j
hBGOg0rGHzGKToXNypMfewgtAGFMB1aO5YJDXXTbfYHtB2Royt1b5DmCvaaEuHIOezuhsQZijtNA
xDxrO4RjENNgdBDg/Fh4B+STfNANwrNYZmzQlS14dV3kwu6YW6LGqt9QduM7liJokpROULp9og68
AGuPMF8gbuBhIltUpml6l5YzfrV1DMOjXXQAf5MGWRvmCUuaflZBhxUf0eUcxrGxxymSiTuGZB9x
Y+gO7so2benYSuRYDdgpZWU74tdBXtfvY96uAkD2VJY483AJrw10DkcPaHDEhBSltTcm3Qv0ifmS
739lqZCfPs+JaXCNx/5K0B+5R9NNDOWpsEibeOTCbaMLOb9+51FkPQsJnwNoarE9/e1ieREJcQ73
Pk2QZOqiD2lsebcNhfYH4+JiQvceg6b3pWLPfNji+PR9eLYZNlteBd1a/uCpB5svkKl5KnvoJudC
20m2fcl+GwyyqBPJUNPJPi3PACuRKtuXYvlBCN1do1ed7MBaBIHOPeOqqyYAbzd0jkt1UGYqjyQA
+VwtUPmn02Zi3AxdNjJAvdN0Q8G80CsvSpF9rbnp/AMiKjO709mCzUuE25ebEAQMdiCEkvhqeD7s
J7ktsBLRPyfjmZQL3ZtZB8rgBQn9R8uALbDPAv5DJXPor9bxmP6M92yfywpQKfIGJtLLr7AP+f4D
6W9UB0Vk86IlfCvztoBGMSMiM3gAUBFvFZijtc5k0aUNFKC+mQDJuGqjM+4MmCh9dy7xlNBeWrXy
pRY5boqPFAlaoK3OarE+QJUfzKOY+/h1B3GWI1haJu4QSsNIXcxkJfdrEIyo5ljfgCi+8imKn1Y2
cZDNe/SWj3z/ZH1Ib8kuI7S/hFyBn+xvKZE9KmxjnnK2SyCjBakIy+DmLFlx4iiX7ue4102skM9o
JrrnNyjm8J1iFa4NXNn8OU2y5ZOLnGH5lH1+DLtufoCPPf6OlN7+mJ0hkJXg9Gn2cZuf+kEN5dWu
orhmas50E3ALLCjAdIPaMurf8tD1mFqg2iUuEWjj3Z6/u7SkPzEVA9ApSt8mX7AUcg7iE/ED8lv0
okgrZM/j280PyznfAIR2yKPnpw7sQnyx1EdjNUqlm14OCCBthJzQVmkF2GqQH6pTGQ7w1Qbu4MME
0NE6d7+SPR1OweigABQWEG+SugsBvYHoWVBefCfgHDqe33UYptGC5ETQzImd8iZ1BAM7KC5JJH67
/RmpliyEjwVgtGIYOHNb7Kk7jVAIf8WL6WoMpOH32EEqaPJuRFGZd2b9tEk5QjeEFQXTextulhSD
SGsOGQVBft5PZcXQ6R62ci55K3PR3e/QW1nVKwNrlTAPzCtSG6vimYrnnYzdH3jZOOyiDR1bB1pv
qCEpq6TWoovrbusWW/mUpy3q2uliF5WYZkZYDjGWVeK1RrxG4oWefWkRFCyK9We2R2Ozzqu+ifed
nSM5whyL6BtG5Uy4ewgFAJ9HUpJ2H6x+8zb6U/TpcKfW7TUnkcdVKHnroWjdwD/190513NVBqvsn
uVjS5LpYQWXnsPs0NeSygMiGdh6sL51Pi19+tPImAmLxADEVCx+A43QIiQ4bR2asjZL1caUpuJca
P1rJUF/F9DzmYZrUdAvsIc/+DoAJZOI+RGKCC4y3uti00nWAASHHbrdmAR8RrE1a2CGrLLpj5ETJ
c+iQJwFJIis41gViJnASTzGeGdxqNPoP6eo9Qt/EytudqvKMBnn8AcdBNAtfY4hsUwefnhZ9Uqe2
LK/DtMp312+4xazv5KtVRX7X74P/Wao5bssCJtMAgf5tigILRXfBldpLDcEi4WEP5tpCyKq0GK8k
wE3uJ+QuDgwx5AY4658gB7aGUOoyNt+IUP3fOht5vGo6VHtQQhddU8Sc8dhzJP97jZqNUXkZeohS
Jh5YPRZ2av8J5Pqf8FH/yuYA7SiSOEM/ACIhJpgb8m8Zco3zMpxUhzN3mHFSF0gPXHeglp+WxPDb
QpHfDzZGZfm//7b/imX9/W0JeBKgX2GEyo3827ed1t6R3S8wtKcA2R6BiBdtRmjeOFJFgeYgn7bi
//A9o/Ab9/kHDoTvWiJahvFROXydENPT/y2fr01WLmKE+7xs6beaOcgQPlSIw6sCQbToA9Jj64uj
C0zcCDU1YIhiOMH0R8e38Wxf2s5n4YdHLmRDA9WHaF5z49QbiZGMOGcBFPMRwswgyQfsZtTQiqTD
HwH4HzmgrQClQsIJ9YEfouUTSTxYQCsmVEe4mctJnAjGCD4Coc2CGpG15G6L1PpaoMu1tVhQ1j5K
jQEaxzhE2OXUrQCi22Ww3rfc0nxuMIAJ9tyAxmj+KH36TZCAocYpik0HqawMo5eyX+GgzgMiNiH1
PICrZGcFpHTDtItkyp5cglxizdErfFhncdd1roAGi9LqkAQoLuuZpUnaDCzYURYGghpocBhN0Ogu
jMi5QHC1a7yZ/DkbQ/RsDlNccHrqWV0ins3wTdBfv2GU2YzMA5HBbzEV/Tf17vL8CMeq/5mNU0yO
/bAVS5vSyH+OCO2HdaDdOlcclHrYDpsDGIAgedYsCko0Gk3pcARAHQvqEFzpfB4FwhToZjiE4zLX
+lruCDZUxW6HEQSRBvDCcul5o1Sp0Y8F/XRkwgCYkxiuI9ohW1ZEnmw3QhaIeInjG9gMqfy46ksa
jWF5wAiB/axKH7rj35vj/xlf+s946X8//pbfMwvN/z8Q6r8MNvxnCBVD8QFzfI+x+F+jqP/+xzz+
gaT+47P/C0xN/uPvUXBgUwtMpMakHnzd/wJTI0wH/HsKbk7iMEV1DCj0f0yYK/8jTkFtYo4umMUo
+ecJcxjrib+5gK+XIUwLbC/6v+FSwcf+62EURnGW4a9r4M9rYIQSINl/g+pMWtoB9QzG3SjgZCWf
e+ykSR6WcS7qxCb6qUsQAK0YDNUT1RBuerAnVj35bH5JNTStDMmdiln1a6Ug60JR9XdRLySYpRiZ
8xKElRwADpHpIVg4ICsMma6MT16xP+6ZMWAX2L1QA20HZCpsAWBjXCT9RvSeMR4ARbNGlAfZqi7P
0d32wc08geywgEYqazvY3ysGdmByyBXMyHdkHRQWg9iEvrfHD6Csa6ZNPHDbvXsx/RRB8bCq5M24
7S9Y9LfxgOEbSyAvCGD26NswfQxXHg4VyLKg+DB5DRc8r7YOY3DArfzqJvMhgKNXM8tfTIq5DXOB
nGkICBFtSxQeCsNfAhzvDWAPbF2q33srdGtylVZ8mj65wuwD4xBL/XtggzAIfM9uyW5WqmbkYrhu
2WTHJz5KeQBeiczUMBVtr8sHQ91r7/kTcvzBmbrQHzrQDEcwZul5X6Yvjgrjd0CZqlIx3IPVLeuA
AlKbYwj1e7Y9LgWF7MJihH9RpdBE3QQUUw4KFOFVF6JP5p6VfwFJ+NpGFx4ShuhCITgwlgQPB3mm
0xz20WUt1jvkn22txv7re5ZDhUEFnwnuqluKQHSCV/ctkKoaEc23iX0/hnX7y0zDPcqM3+gOx1PZ
p79RbrF6S7ZHxhCmQ5DoKRLR/bLnD52O7oGkPjhgCjNqJ9yU/GCgPaKZ7tRDAaD/yNbyhKb6ou0W
1Wbs+zZG8LsCaPjJUkQ7WLKbul+KBxqPT+ueyqYH/HWgfY/3kKx/ebHeUT+zNk7xSzB6GuYEzhvI
NAHqFbRJVBdp+VGKAdK3++7VuvcMROEL/Z705Ue8BTgYfYCXpjIM/MHsiifzHdpMQ5f9xhyHG0gp
SMWy7ZlvwU+MRXztOXmfTXQv/H6/EhRWAJvC1nAIAGk8In+TWHEYFZgeNFmVwJu2wQBblGMBSpJ0
73Jhb/P3V93ZdMyFfjWphmhubdgK0AhNH3RfJmXvPZuDA8yMAw1EdsPD7RCuKIH9DPOMDRALo13Q
eoszpDN0djbZt72K6SKxwBsBD6OvZkif+lFdpIkyEGnQQ4zFB61cXbJpWU86TyU+Jb9JJ/+aMYXR
kLCbMEqv7m36m+rhCTjSvVlLzGyBN/MukSzG/yWeZOR/9XEeVoAlcOFlxXMXmkdYOwDI5p8+YydB
MU4KDNi7KUv57pUpkDSGTNXhuKyd6QA0jU84HEFY6vQK+gZnVy4+MW1gP4qA5NhNyXvBkCufNykO
3RRztGfYZRjrcEVi8y3HDi2SaT/KrbzFdQzkaIjoUUz4GJqgHueA0Q6YLADGrStUjbBd2qoRRZoP
cTxCM4MpP9oYIdLlg1OcGGLUYLSUAFonkTFyPcqALKJZMxX5z3GeaogYIzLD5cOSyJs0lg+swCAR
U+ZfMaaiVDMU3drueMByxps3yYAgEiIwCEbjIEsdljPGTX5hQoRHP18mCBTjYNQJXktYohcwxGMU
TZpfGUKc51WGl1DhyXPbAz/BOgtxRNZhUNx6jBZpCoeNnEGlUejlovgw9+pajPbRD9mLlyAQUZMN
9wwVUG0HrD8A0UUto+wJ8a/fltPbWUXuRMPpJ+PzVocgPqBn4IyfAatiH3tz5529i4P/ZO88liNH
siz6RWgDHHobAEJHUMsNjJkkoeHQ6uvnoKqnq0v01Mx+NpVmtSAZAYf78/vuPa98tsr+Kqks6TJY
742asitnLHSj5RMlSfo5DdXPiIzOpiNfEyJcZj3N+3ocr1Y+XOF8iI2hzpkniD3tBq48Gy0aPjVz
moPKAkJpZc0h0ctLNqotgA/BLUpOOaVW8mAo7TJtaHu/qkP/WjD/7a0C2LEpbazV+MSaDWoR3r3G
PLcm5RmZaMnVRrvJs2hbu3NzSVTol0K1b0O7zDatMA+hysaXNJdsnnQfbgi+tYR4iKqfcKogtdCF
8mWtn+jmvhUL70HbPTjNaqU3Zh3PmB35yIA/6LJx8o13Sm2R6zO54LBL3ycZKpYs+cLZ1S1WsXyN
k/Aio/ZxhpwYqPmsnLIiyYm4Cf1IkqTfhktzHyVW8eS2qG9E6eu90zp7ZSATb8Hy83Apz16tlae2
5vUQSiT31lhbgZNkj0XHCiPif9sM01MdZeoNdW3oZ6jEhAxhBjp2X+9bxbyfc3L2YoKL0PfjteDR
yME8ZjWL0EyraxI2L2DtLrjof4yagRg7qtVnj2Fv6yzxO6ZW7Ue0nqwQyxw/RLTdY73TDpiXTgpe
DphTSM+dVhE97zRtbc8/98pi73taBJ6VkDh1clX3pQWQKh5e+7z90Uet52Ac2Ks29sSxM4ytulCU
81VdI1NL4B8RQi1A/+zabCEuaMsWX0vTnMee0040nD9a/tak2NUJRgRE+YOQwYFeMVbbpGHpTs0F
+16/I0X5pQ5Fcj9iuN+KsO5uRqN7jdzxw7Fi4qx8YCqDb0uPWyRf8LdSIGN0YtrbzYSV2CHkUhRm
eJpirQwi+bRoxVE3S3x1CPAgn3ikHQk/cmvNhemC+8w1zwlHoZCy8cIlu5e5cR92qnMKY/211Lub
9fCaXXYDtO8ffYJFzNAuQivTbaSwvGNl+dJqu/EsK7uPprjcoFoSGdTZksRUHQxX+QEPUtlYDZCw
zDEtD39hsTXW2oTzCwif7tpeXyolIlZ4yKb6Zy4a9zI2nLw48kpvqOVyLtQxP3HZ5JPk4ddAvgrT
dmZtR904FqY82mnlbM3R/palcTRG8EptoaiekRY4eQqDNLPlXIjRqvCy+BJqtI6NWs8fdTj5kkUT
rsSAKGKXxFWCCK1eTK48hGE41afyWbXZGn7hXBlLlPAqr5tVPj708zIcE9FeIqV+tZUYI3blPqoy
Vfe0hfMgrBrBTj0ATWrjDPtoB9pimHqPBAOhztyIPCdLZi81MhWXocXzLWhdKc5keHqkiKBK6CYg
T8ARHHvjySzb4dqJ4gYNctw5WvPYJW0UOFY1frqlNQLJkuzP5eI+iFB8TSq7vdAEn1htleEiJi30
rFx3QJO1nPQGvjgsRyJQePVsm4Pbje3sIlQTd3xnJ55apzN+oxgKtHAvob7kftWy/5CdoA8ZG8cJ
8ze2tw6EAzK5Z9ts5RVRXkwcPRavbvkIoSAES56VaN3Ai1oa7BuxONppSkRxKfRagMnKLAKtbLxF
q1RHVcFmo/Xl22SWEtOG+wWqQG5omg8Hx2marQmfIJiMcvGMrhnuJhZO4A5U3KmZBm5RHV2aJ3Ts
Vh+lzEd/xJewE0tH4n7EIvrLGV+aoepFAyUpZmku6Yp9G9XzFRMaOJTUaR+NsUk/Rt6dYK1AeBot
fZgwma5qW3Q/xTynz7KR9llbeHtTdl4XVRAXHp/dnOzcE9yfaflSUJOfVX0t0l9U23G9ZOAY7qq0
uJZxlPlZs5gP1cgnaKI+Og4kjCfYO5tJ42dkMXuagVdGDdXYh+R4B8pUBJPgOCEgNW8K1syHMS1Y
n834ybWN99SpnZ2Rcf51kAmIHKN/Y8LnA0wl0Vuwg/Uctb7icJ7qZAkPPAbKa1rsnlJX3U+1LtjG
I+MHjR7hK8P8oGXNZYpoh40QOOUSH9ta3KU2hcNKXWG9PBWOfVBVGvr4W+5UNXQ2dWu864m7L4T2
gmeYNGJkmFdXaaxz51J82HnUURuXA4SH8hnDYrZ1YvYGgs8OdD/ocy1xGzNGnsix5tL1clZA3WNP
vJqFEEMTY6fFc78N++K5czH9x9PH+m+6cCmxIDHiMQJ5kOvUqhp5tkG8FPzfaIQyPtj2VmsBrdKh
q8k5wzkc9c4I3Ll4NqOY9Hta/lRnbnwzYVlqJnlR7aG9OBUWy3bkpJygkhd6c6gX41Otqvuioy6n
Zw9QB9TdveQGsrHMlWJqObekAPZuXXLnbcBlxOO+qbU8oAX3HLnupSUOVqTNYS7GPWnpF8tuLj3L
a0Mna8fPKTfzaL4Xpf2Ytrj50+HaVvF+0eHJKTD90s70qnbYV4n1qEkstJN1P7fr66KKl3akqMu0
sDyQvTI3IsdyO+bLt15NT4bZDN6iUrksWDY3SVmd63a9JhU2GBmxVqPTgK2Dj52EOPZX+3vIL6oh
ieFV4nCedL5Py/3kfnTsIkoKaMwXc0o+lWz+iHWKBpny+8njY/fhu19s5S1SsaU262XbqkvrQNxB
2wwVL2VoW221ibECQyOS9D9ScyS7SbWsaErlc48K4olNu8nhyyxwS7YmpgoPG8bzVBWNF8fRdCox
/vCORwBBen4zqAG6de30Qa7uAyPKh6mpN2HUP2ha/Bm1MwSjJv4kSLIVWPxQPMOPJnXgZAxXy21p
m+OEhow3fSzr5QirfL7RibH4cS33s83vU7r5UNPLx9Q9sKblrZVng9918hky6qFT7+hyXIQhz4uV
PRr14AC8Ede6LN4cx9Q9t5ensM3vF4tSFKTsAzcMqv4mHPwBLx9Ij1n+HGv4iQZ4gTdghAWZNvmu
OXr/BI2j4RNG9sEFokj0xA1f/l+W+8/jl38T1mykKjLcOhleS7NR0dcc939W6P40uvBvftKvap3x
D0HuFAOfq7Pt/5oV/2+1DlFQp+2oWyqgb7EC3P+p1v2SIifWawOOVk10OYS89p/zIJx/IE2tP9Ii
X8BICOP/otbxKf+k1v3+K/gDnJpLr1h01QCSRhbu0DoI+lOs3KlA/bxxGPPbqOCAd2bBadurN9Ok
DpuM94TTzs53Fiy+10lRMGlXdnPMQgrDfkh1b5xyfxAttZhMXqwWp6HVl4OfORlJt1SpCDPp2ZVd
4tUaKuUdaiAMu3apAnb+9lmYgw1nvm4hpqS3dV7uREoPd1Qox7MmL/1UT0Egqua5N8AsgqHuYBqO
9UepV1KSRmuewpm0lzEyzSLs3RLLmfuo9857EppUSouCu0zBenWnp6n2SVnScJYO4kLxhgbYz9VF
uIq5q4XxPlbi28rIbhhNX/uIm2pgIM1e+aveojq5mbPqOVSW7MmZ5pZSyww9tZTohwYAndodEBUT
+M4PTjKn5N5K51Tncf8ouFVK/D357I2IeN5ipTUBDdduN6MMrQvxCqrMrKzq3Vw06lnPqLjqmniB
TOfF9Lh+JjdL4VSfKE6fE3iSF+iU2mPZ0m+2IBs/yyJPJy+Cd3cLUSXF9DHw7WmVvXYbShHR2eOO
X/WleibGrwZIsMAnTQlqls/EvV3W2FxxKy2Nm+/nGJxVBGTIK2BrByKRk4XNKeE6ZyaaJ0oaakKr
60dlMMojztH0Q5C2uRF4Oo/WiO0rsjQCTQnJ8Gukme090/mWPXNPAgSZH+SDKB6SIvmaHZaOHPLH
IlXUo21DkM0rY9ipc0+mrWvRzTDkoJFEfpqX74Wu3XFCuT/SMAcfmJDX59mLl9DV8oO1LMVFdvaZ
L28+juUirgYow61btYD+zKjZD53DD/sr/7Sj4MOvVasK4qVr3v7NRF1GZbcvZ/ddFoR3hGsQPUFY
+vyf3dSmHfbbTh2mV5wX2gWFC5nvD0bqrJtzAAJG/fofjdRuEnfc3gbz9a+N1Ek2Dfe9FkGUy1pI
UfA+Dd+EvYapzsnvijEVcIzixfvNSD2Oi3NwjUJQAa9Gal2QHNHLngrtf2mkrtPSutUtGun+b27q
bmrEs6K31eXvHNVEULXDoMwmpnut+/4/OKoZIvIypol2xYKDeUcfZxqcM+9VM8tgJLHhDT0N0Wlo
9SAmKyUjc9gPXO12/3JbpyGxXDgft785rluKRHxQuuVVmqLfgCFITkPNbU5xE9bNf7JdLwUCtiG7
8oBN5uFf3ms7EvV9pNbW7hfv9VREks0zDAuu0HX7ZeZJePrVgE1A59i4/bRtByZNkKEf4tMvfmy6
eMs2Hqb0BTN2c3ZaPEnNIuX+D+ZsuiHWFc3ewME9KxiY0nnT9oT23Fzgu/wLvzbc0tsus1wmJDSG
hpUj2pjklblGwuFRlzj1/9LA3VdmuI1bx9mVkMBTXIRCg3mLEW/LlmHvSYnjAaM9FN66Ay8vPsz6
mGuVQsRayTZ9HjI6woqdoOuEJ3MrPOnMZkmNMDmlWZgdK0XNtus9mX0U84qGwhjPBIrpDWdERSv7
UVUwG/uqWzYrk7Vag2vtkvqaNb80EsCY77pd59mMrPDZVjpBVGkqH9iMthn6aDC0A5bkWGt20KbT
VxQfIzAS/OlQTiqklooYkmGkG4627ND37vc89dpelk54g/euDqa2d17K2dRfxzrL3t26Vc+9cJvb
ucN3GjlYwY051XdItcU1Xoo1hKJJ88EmrXcNy9444TCpoLZFOTQlJ7s351y5pfBNnoy4KmJSH+0v
cEBoAUttf7YRRvWIK9vE9rpHLxsEToow3NKBj3aNBkBw0KbmZiwI1kDB1QwfpxDwA703D3jg8bYY
L8pMSlqsITK41Bp5bw2c7KLh90cWDMiQ26fQVYvH3gzpC2dx37zRBSt8Jj1lBXmVLP8ZC1t/hb1Y
3kX1W4OUcCta5V7rHAkMeIzuLA7gfZsP4IoTu78SgJvukpIhNUq58rrgMVTbctZiHk1lgjCsFbPp
fS3F/0e0iwsJ85s8LXabk1Blfx11+jhtpU5nVQdvgY1d20dFAfFEMSXprI5uzhDz4c1JQtvvOfP7
OZFBCT9568r7rCBbkOD89rRO2xtAs15qTNRH/BtzoDPG5KxhM7iMcGTwCuG64oRrr71pxgFpCuOn
mZS3JbD7oOHewskHDg98LJVRlnUVgSgaAWUj/JnJFRvTXPpA04RxWlB+CWQa90sJ6TOKc2OblYYJ
G6BnXsBS548Yrpk+FMJzzXUmkySWRsPeDU8a6bhN2A3ttVPIZWqywZmEZsM6mZ7FQu1iZXP52sz1
dA4lLSzqTnlI+uFOoeUCAkM4yRYCqZoZvR/j7PRaZ7T8GCviJl5UzXPTkfgR6ITvurT1S2cBuOsH
l6AszPltFHUOig4MUi1tYSfac+k5adc+WDm02rhtf9jpNIODjLAMGwje1pgJvvbs5xTVl9kSwPKX
0dMb2rsT8Sau2w5eMQ0lBEJrumG3ZmjBdxgyEGBq9Z+TCuE+Xe4UMJrBsqppdBkerVVfw7MNaVUy
bCAy808DB7OvTbTHFqAzh2WkOae4U3PEVql67irqES76IWT6hRzIDunal6bszGAIoQkLOh5jH4FZ
z7y8Cb/phCt7gtySj841NaqBnSfNzN/MDZMIhAlwDCAjDG1kyXjp2bFWLQjx5lCViD+yHQhQF3H5
pa/yZk+WepuukmepGDDjqYwPyQAFL+XREC7ZdCbsCQ6Q6b1u4HDrBtfADn19oynmt0R8xS/46q5q
bNUofh1ZnyHiCX2vELocCm67Srk19QPqDxpvWcij0TBkrYv6+Rnym/Iwx3GynbF/+EsV0fZDRY7I
pNLodM8F5LV6gd6J3J/QMTO/DHaFXW+XtdcYb8TaK2SiE+PpgqSX5WGEAb2hM97QylXbwGj1+R6K
8XhuzLnbEcS5qmLGbpiAKGSwHAO8EA72C+/F1l41dXNV19GqFy7trb2HAPk8y07/TlZJHqrcuGVO
xKlqsfGCdpz2DNNy/EjiRa1WWd9JlbduFfr1tFeflEa1t7GtvuFpCSgtLxZTE0AVXoG+VQGou9af
1lbC+pLgAx9u1VQO2AjpOlBmoefo+rlemK/QGIl6r63dCiCNy26W1WmIlnE/WyHo2yXeRjBdA8yv
N5jOGflRlE9NMpckHNcmCZ86DUayg9s01u9EA7jFnYX0aCmj4I000K3p1i6UkMQpR55T32l0ZWSo
RP5gIPWNVsQWSFyZVITmviSZpGMeh92ZBwo0FUyLsJERbUzRfqzafj+3/aUQqJ+mfqOtfSRUh5Ni
ao+43Hecq2wEZjKdYmbc3GuCvHefR9eOU343LLN8iqP8YdbIKaWYXY9j78rjkOtj0IGounMSFi2k
GFKMLkvbiGNEKNpmMPg+GULHLIpuXPbkRQrP7NHpUhu1paEf8pjESC62G6JP0asra2u4ugQz/EEr
5iNzx9KbejXbQYpRb+a2XqqN/Utn0MmBEWSV9YGjtPQZM8U7S2+ROWqK51jmF5DUEac3apE25csF
wEW019rOvIw1+YOqQt0mpLpcCRy1G3dhWAP6dXIQ9A6+o9JaTr2ZMxRh0Q7/r4z8b5QRE2sbsgXw
O1Ng5TENFW3iPysjV8wWX3nOyOiauMhH8tvQ4X9OnfzzD/tVHBH/sJjmIPAK2e7aqcNK9Ks2whxN
kHamBmXOIdOxAtb+JY4Y9j8YBw7i3dZNEyacimrz3+KI+AeGT8xMuJZdZvpggPq/IPZWp9Jvtspf
vgRDQ6IxV/+oq5l/0EaIxQ9lYoerLWFOD0xL4azkFkWfeRpWlrN146jlJRnRaTVFBgPhtlPTqsCx
y3w+WVnqK6r4rs3hLlbs9GYRtn0EphvuZMUcIXMpjTPPoQlSo+9ua+LcdE0GyfKPnPd+zaYXZdM9
MOygPAk5VleCHfMWyXb2S6HfJ1X3WPfOj0SblZ3SlcsFNEH3mkTNGJAYQp0FgT7nrnOHKrQdkf79
ubJ+FjrYMVLWyt2UELZ3yir0x3pasaMYVJj9XAYOwysAbuAWTZMQ3qsggr7Kx+G2ayCocg6b/ghK
5hlQuvD/beX8hW/390i2XxceznjDsoSDiddafb3/RrYLs2rWxglmKcPKnL3d1aem1rH2V9O3MlBW
dTN/UDvgla4zSsX/+Zf/3r376y9nAZnANDTccut6/Pdf3uU4FIYWnrsR9ioDAKaLTf0EdpCMLAnh
4lc/JDbFv2Y4muuH+cMC+/e3TPsDQJDiuFYYJ0huqWYegeMKxRcDpjkN/MIjiewVJrcYx4YI/rix
G83ZjOyvO8Mcuw+FlN1OdLHYDSF62pjjFACOSxuqqoB2jGJT6z2idxHQhKpTD66S2Ong9g/SZHaX
sXamwYMQ12eZ7ztJ+ZOi4+8GleGqCv6hkEYJfFdanUnyPuuWtjHMLgyqOHS3Y99XXtXp+s7QCpi7
ESU4swyuamJZxw6sU5BYNRhjuiETIb8GPP9sG+oDjajolsBkwEmlHLREU7bCqSE0gQm/TeZo2ic1
Y2RJBY1/813/eV3xEmNjNxyT5rvh/oGXaQtJAcDNihQG1yJ7cSrosqQWe8K4HhPpySsa+gjbMpvu
yzJ3/2ZZ//Iof/+odcsQa0ZE14Tt/HEcn7mYhUJSD3iMW0J8qZFiOo46DaPUWZKHHDBwIyONj25G
s4ji1LyS4o7+hnn4ZzIjoxFVTbPxZxoWd/LfL/CGKWQk8UEgxXaYN/eLm00BgdE88puSpt7fePA1
0/nDCreQrm38oDShcJaqZPp+/wuNqqY1r7CI1DlR9mzo4CkkfWmgLdnht3SLHEtlPxl9tBty03z4
U8zFSSf1jSu4vElIpwVk2/SD7FE2W9k5O5V+lTdqjXUL8xdTGm2avXTWqUst3qPRnfM3MlTIwXJ1
BUZFfQxdU/pNXXa7gUwzk+H8hRs19N+4PpKNOzlJR94LttWZqoltvFpKP3GH5o6BtbDiUnwTwAI8
iCgbQlMNswCIQzetcQ8MOidnRcE2Mtjk1MsOs5vIxovQQUMwmKB6nrtkfAKINgWVXB6ZIQSfGaAQ
5nJZXIUBu3ucFOsHDrlmHxMagWjOhRhPusGb3zA32WoaSnA+z8wOyjSEpD6IJe5QJ6b8NkQNO5jS
gh6k1cO2UeYrEJnsuwgze43q4EEFGzjSw9v1DNDZ9JPxAn6yxRWCE61VE4SPfP6gl218y3nM4XMM
DO6RhpcTBqL+GwJHdDTvawcTJ98NlrX5MRT2rWFNkU/o4HVKNSbGYKanHof1JWDK9NzXDDWbbqqp
G/zcrX9Ycx8otm5s52HC1DOOWKiMKYd8hk20bbh9qtnAQx51+77lBdnqmduBn55mh7shc/csg0F3
cjaiJwpPtONBz7c56bNTHcZyTzd9Diau32fGO7wz8uyYlEnyNOs04AclxvRoi3yfWI21GYo8mOXU
n2sZV3dtNEaeiQlyb9Wi2WXcSndMJYsOpK6H7ZIpE/seYtqUqdWdSlYSI1EzHwuddQ4/v4uCbOrK
4zSqB302GPo2FmhRpaDDmu5IdVdBRMjf75tE7kGyok5U9D7HFshKEtpPVcKyssriMoeGgJvgqocC
jFtguTA2N1Tu3QE2343aIiRgsfAI5T4Yg7KcnGyM9rgWX6BiFHuFcUCbwVB1LIoaelTm6DcJ/i9i
6XN/UscsvfZtR/EdhxbZpTi+Oi1yVCRQDQeCGrh/2pyEMixUsyp/GlEPJCLmLYuSIttqldX7NuFq
PxxirpwEPK8yWQffGPpwTQ0HNaQFVw4mMo73xuQw4YwG801eVPiZlnYCgyhrbzG4NSgVMdVunma/
tZIuYNSutnOmgr9xGLczN8KApCw0i1kZXs2usb1yeGzy5IUDiZ9vWvp2qbiMmlpAiNgKklwPd4ki
8QZoSH+tU/6cFfuRHrh1VG1uCsATsE5j1SZa+Di5pB1aoz2r64zorI5e0hrPrQ2GFfLGj6RmHmSW
XQqJ8JJNLnA+muPgIcyNTiDes1oga3rjNGT3chCgk7axKwc096Bf9QknEWwp8TbEBZFdaX4tZktF
Vz3VJUYJ2DD3gI5KnAOjdRcN+OGX4aCreeRhzLyJ0ji5qAogeSGWByMS30BpUgYl0YCOW6KQ6YCk
Azy0CipqPbMyJ9ySrfnVT2HCrCzzcdBcnyd2lUzJ2GimfMQ1eOGZAaxpSNoxuzJ/msB6jTHzqmgB
4Lq0n/UK9Dx+6RuZTE+lgqSxGq8MtyIf25AWrBPjPeq6jHAu43JS4y2sNe0gQ1Pi0ErPsoOVnqVF
5c+uAhmPkNBOW1dcZ9buWbeaY+TE+sWFszNUKBnLZGdB0YCXXdgS2oFxVZnLdGerjvSToav6XRXW
GHNmKxBzE3sVCjjxuZqUmatuJ0MBJwdW7TDiwU4Bvps2NJ6CzpaE/6SWjTcm8Yu0EhMLMDyEpKNv
qQqEA3VO31tqbx/zDk4pRu2l4wT4U1q7Hou5z/AlBsiKZb6BC8cohDiRu7idsJdlqXkP7+Q+URJK
p6ro97k+39ZVrxwkUpY38VqCX5YveAKv7IYedKebgsDVuR7S7pHpIM1RGsOTlOmwE6Iy+RPUMpBR
396O4fjkGLRVE6nEt7NWLZe5bWCu6mV2JjhZX6QbArd0j1iEPru6wsu6tNel63lE6u0SGy7lDSZw
c/loAfDAtpIP3awnewUDLFarDtmhtnpPmE21kxDOdk49G/se+KKHFyXe06mt92yG+WFJcoJXdt2y
Lhhk2tolOClTITIQ1xnjAh0zgI0qzlD0mAddRz0HMAtzE7r6F8i/6mrHVRdkQ8oQAXTXQ6U2A8IJ
h11tZFslsj0n0fDUT9UtfLVf5odE/hIz8S8R9XBrqfbbONM1DDWjBZrEJtGTXNo6mVVADnJhKxpV
E9855TpubnELB1BNrp4IMiyvmLOS+6UK6RhbhdwnksEKBVQIXHZUHYqbYiFEXoSRtby1rRI9uQr6
Qzpn5f2cseNg19dhJRf3A6FUvL8j+xkt3vgh4h25dyGW+kVow+2wTdqmpsUPVsqtQQ42iNLhSyw5
c81CdTubQwv7S3P24OX069xMtteqWEwqxn9fXEXncTGwqsUEvENNVf0+xsaEu13bZUWJTd+xcb7S
2N7ODma8uqkHf1bTj7aJ1rlU+XQCjlAwodCUpE4BAHABZfaQNV8YO3ueZgM9WjEOXWmFz2W36E/E
uS3c0zp8nTa7Ds3sMBwMyy6f+nsJ7cGHckXVrlWXHIJaBQ1ppzUmrUP+66eigFbgGve4+tIj/uKG
yIuaB3YTD6RZ3OmsF8m1XPR4i1vnlUl+8OFm3vKE+6ev9TZp5UmqHn2PwQ+76o5+RYM4x7EtcpWl
LZni6caXwqqygFEemHtGBvZtHLFrzbwqN+EM1rHIIZjPSjXdMAkoUQSTRrtC7IlJtOewreyK4RIK
N13GHp7RXd23DLvrjvuyvIdE0aFuJmcrzrer0K4IWf5M6Jjv2XKd62hiJ9XsmbEoJPcrUCqLdZBd
48vYXL5mne4eujNLacQHwYazA4jF4I1Zvx0B3W2MkkAP70rHKIgcmYpJ9hsTr+WnM3fxzsixqdaO
lrKPmJR0JjwijN3Oj4rSGZ/uwq1HyabtFKXjvkzEttf6KpC1bNj6TIzWaR2fdLOND/yu8NKXs3Mz
5IN2GQXOvzAr9C2pr089iWsAZQnE6JU2l0FzOWInGRG51YFMoJXdGHjVbmyc/y/YIq2vzh7MvZ2m
fGflJM9dJW8Kd0j9Epe/ie7B++pYHgPSjyOGyn00OyqDTfAo4e/KetzWTXuqwZPtFhKSJ+LrUNvw
5XtdahL/5H0IcqKcfjOm40uvm++63RQPUUs7qy2voA3rGy0q8yDmZgs9qdAeiclCNAQhj6ekiW/R
lYs9vY5DbebNET0Yuk1T7uZhDD0w2RZTJhl7XPTA1cMWh7Q6l8WPGhZLkJUJI1IW3HnOpAMxdruL
dOziJu5h73ammgQWw8f9aFkbGXanfXEqdME0EPBXxGsaTe6VLfJzLDD8a+W+L60uoJTfCyV+MLpR
9WylZ3BpVHytsB2GHqnovBaJzhjMqUNvh6fHFCDJi11WizjXgAg80+rvqtq+GeHl+tKhCrZTDWC5
Mzlbt2egXYhlGv0hTBicGcFv6MNzVrkUxuaifxli9IdWNq8LdEXRS8hJOcAzoTRXDbQNV20mr+Xd
Q6zpMTuYYJSQVY4m/v6JqJRlKpc0dEOgyigNakMgJjRvQnt6LpXue9FT0HAx9kUZ3WQOqRhiIqe6
iCKvLnT93upCa5skCRE8Ush3ZM3ezQXSEU05+7RO7zlXjVGC/SLsJGT9SuYO9kARwb2czS8IfNyE
lPY7CdUaVmEDskXr4GXDi6cNCJfwhwD3vPQtvZQ55kR2dP7moXBpvjjiyrxEHJjjndWNV3dg2M9s
tRa5deyOlOJvtCacjdF26lY0Wv6i0vI92OCSAwZOHh3C/X7UU206lT3jkVbS5Tyl3RIx7bHrdgma
UADtnL1TKMqeq0nbBaCSwps+j+uZtLqd3QF+xQHtFOWx0DB79/Y442aBNIzbGu9KMbGyhEZlV9YD
FLOoEB6OfEhxuhlvXbDUJ6kXL5EFTWEjybNBjUUQVyXWRW0kc8xwz+kRtMVxUZgXlLlqBwl9tn+C
i0u8KoIVnvdsgnYMpzNhum5IGnzbKy4L0+jaJzGgw1OrKGQd28ir7D46D1mRnicojKxEbLyKjLZl
BkWiF9ZDUtapL5WJUYGTXd7pyxqrNKS2w/M+3jF0ltBDif/KVsqdWuGyCVIx63fMoHG2jaA9PiFT
bgC7WQF4J7kZjVH38W2ZDijL5DuBeH3fp5bOiEVp8Hfa+WGWYeeRarEw+rTjoaPd17dI+6qbvcQg
UDa4o0I8n8lAy7bPX0C0pww5b3gxqyl/Ux3Zg3N1YeZFefVu1dmPpRu5kujtp7AjvKWOXivapifs
QS0sTLElcC8PUUXngjwdzwxi2hZxSHmLmZXh5QmEeIe28753SvmiRimvrNHajwv9/kqxfkZun58n
WULfoY/yMkZu9cbJSUd2bvyW3gh/vz3uQrgTeKKZPOwl08S8blHnGdYtOinOwN6SdFQ9sqtuHJ79
LnYE0MmJppxM6CnjraKaYFzMXaV2hheFqhKQm6wJjpb5sUiz+WemWThRuKVidVYRcvvqGuEVxlg9
GvKWc+JSmPp47iHlEMhgz1NzKt5eYgCRAzslK3mvZ3a4pUC9cPlUffrrrAKqnHOI6+9iGFX7Eao0
YhPuQYeFbry3aNPoJQvDp8bM6VPyKJKra7lYOKuyBS5P2kT3U9InV1kxSY0hetPPFd7lgcyOgkGn
btIiXDeaxbrg1gwDIqSXBBELjNcwVkGdcrSFdVoHWMQWX2u5Vf0Xe2eyHDlybdt/eeOLMgAOB+CD
N4lA9CSDPZk5gTE7R9/3X/8Wsm5dZdWrK5nmGkhmkmUmyWCE4/g+e69du0VxDj0oxZnjPRLHYjQJ
6S1NV3uG38nHMedDvBbugakSQ3i0S82mSsQn06vokETuwTOXJ6sRMbrDsI1XUZKh4+j0b7sJ0gT+
AwaSqnyM/f4HlJT25DvNI9xx7gq2pXdRfEoyP7plO/7zgbyyAE6ijz8Pxe2QqOSQZH14kBNIn1Q0
zStTE/vdRMYH2+mG52W0vEdrro3nsPEe/D6dvmSxV9wMSj26gOyuwzQFGavXbaH1cKHPgto0q23O
XQzZhuemfZ+CzfruOlxScIt3fIbIRvS0Zu29EnMlSzJaPuMZaro7GOgxkmZB3x32tu0ZgWMlOcB0
9n5alUHnTcUtu9rqls3wg63cz5HhnJd5PsSZ8YkKwoT9XOHKT2VaMbstL5FZUAkQNeE1W49Jtsfz
jji3cxyrwuYWbM8/GmnXD5IO80CIZHkUXuu91G0Ggtl26JcLYx710i30tafw5Tjb3Ct9k5J2Zitx
08djFrgi/xlkCa80naCPaJ7eHK32Pu1w6rspLtFxNvy9WXB4lvmgX/IhXWdp32RIGOatsoBMp2tS
rMp4uAw5/q2Y7NFN67c4THL6hNuuwpyYMdSPFe48DKnT3iUwQuHDGJ54fjNUWTC/rMRgvdjGF8dn
1TwbkF9TysA1Dg/qTfmZIijStEwYVnOOPH10OlYRWPUxoBp6DDiH8j2WouEESIamEpTbXWQZ92nS
uoTLw3d/DHe2N9q7AfnxPBDHRtUKk8DFtkBpBT9C3Mn2VUZswIFWRvCvOTgvIiFqte1KrS8DT9dT
Pc56F2snv7buIi8J2JZtJ0f3DBpNBAMkymPfsVtOBpbxXq2fAJpxDMF6rZ8iw7VZMLnpO3hOgiTK
qE51od1TrJroVmpq26J+dk7lGleJK55xwhHPsbeUPAkEvJAxdQ8lEWIuWd5zSGUOV4J6OC7QRXaj
V/I068eGQvmhxp6Qz8mxicBJm002XxvuFQdwJRQM27Pel1Q/xxHKvszz9VVOpxOYTLJ5nU+EsGER
rssHPabfAB7NXIvVsk+xu2xElzxHciAFZPEo83tTnkdgAsGQVk7geZ26AXXUHOloWlI6j9IrlRTz
qbAKdc1HrDu1+EIv5Pic4/vbOx0mLwrEXw1Kd2/7aUQr9Bf5AKEPLbSInq0oux2IZNjRnYv2mezd
wh9OSzmHW0/2pxoc7N1SoRAlbaiCNsUc5BLEYPs/FUE3R8Xe7arWZsEOw3QjBxPCEHuUl1LGdLMs
FqzJzr9r0kzsoTzilEb23NGd9U6xdLfHonWSDipmYyG5tWbzBcVUEXubsdsuMJw+yCPE4LmK6HPX
NfOFo3BCTZcN98mou3ZzS14GleUydbXcl53kzPXK7MJ1diZInjz766DdVx5jVTMNW352CWzfywIc
aPlrjS9gp1d1J5dLzVVQdnvWoxao4Hy1h6ZHDnn1ZEyQY8yopqWgn++imqUgLT/blon7pkib4cLA
SR1NPC9kgf0qIO/u39ISke3TOrMvZk9fpeU4IbxuDEhtN1DvmMTmVQqfBJNNsx0hqTrIm+GTlXfz
A/1MKTDNIuc8iqOgh1LJEZdE0JCSOEcywG835fgU+HS61eOqb+b9UO3GMv8RVUSgsnyOzjWdRDew
C4kuT3N+Q8yQ2S+K04csbT5LFPJNLWsfLnl2MNr5lffXR7JM0TXjBsfdv9P7eaSZcEw1ZQjhgF3L
seR9iNcR2YPgWx5J8pNjW91wXaK6sR2Rk5TOPLyACwmSvJbHKW/cIxXXxUsWVuJzoxkXetO767TV
XqPF2AEFzvKtIPahttC6HByJkrILQxwHHws4fevdxamiKIBZalBaG6qtM6xMh4IQallYFNGsT8EG
RwzoAv2QcSdh6SHwWZuaHgKelgzAsbik68qv8ThbYWHBMS1pBTE6rIfZ1NxYXtkf08itg9LznIMQ
yGGMyQc5DGyM7IkRH3/hNkNP3iiuSrD5Yy0DbGKBX9EddVXUG+EME2VDRQi1LTz9+sDMLWc6NIzJ
z0ZN09x2bgwuD6Eh9A+8cTQWDDa8RRJWdYz06OA7yekeeErqct7imlZvHU6i4Qh50P4gdspn2qnK
PMiWocp3zpinbmDKdu1OjaP0zYpCPjWFA6ab2VJN7r4dbXkttJjf+NgNLN0q/2WgqJaTrKc9y6ej
OaTQ4nMG0pRfGrg2c/BILi3uwbJ7aIfmPFHU5SAUVFx374VV2YDuIvnZQNb6JNOJZFk1Iysrph/j
pFXYv8e5ToebGT+p2LaIx+Wln6fYexJhTkF6vgCqbTNj2Q7kjQ5JTZCxN/u5XhEX7H4XpfIjGbP+
3mh7ZoGF9uaU06nTH/QQDUw/xvRSsd+cg65QIbXsoffcVyv2PCbKNGAAlm1+mf2YupU0HL8UdQO0
mfgUnrjDiJkf6AeOu/BEoJeBhVrimJQ3DKPlaINiwwEsrNkGMOLKM5Vdhdp1yNoPYxGLkQbRBjO1
HvT4ir3cfe4K6nJmK4ebtnjDlTIkvFmCmARtY/YbzcTkFeuK4kv1/pMlqLSptjRydg+/wASNUgVm
C7Hj74iC5hhSQ2C48SN7F2YR/QdM0KPa58FrreGFIqOSe9jfwQRD09U7+DrRzV+JgtRDQBcnFKDx
Kv4ZKdgYTbsEIeBwmsD+PbBgSgNOwGIuPRZdt2//TBhcXLqC7HrJz1Y3yIfYSytyHX/DGixD1c6I
LlPS0y68EgedysaObPr1zV+ogwLuGJbivi64cpvNnmqY+SPpV/IgqXGW+Z3nPUCiT2leAz9I9Yo+
0w3OXoUOrc1/+Z3JIZbljNFTx5SN6Ir2Xpv4+KLG2IPPBEpbN/b9DBDr5OWkRX76tjoopEd3Eu2t
YfnPuvSZtGt3C/MFGZ3o4+G/YtyKXUbxDgQF5lo0Kpt7oA3vo1xouPXm5uTUnDKNnZeHBV9CV8iF
QjsdTKLHB89Vf4uWQxDX1FTgwfBX8HHCoft9U/8fSNXzXH3/v//nf4VU4X6RJl5LTyp6+lxfeuzy
/5nnq8k/im/zr5yrv/0nfnd6Wb/5UA8VTaqepYRrCpwJ/2P1gldtg55yIVZRZ7mm8P7IwZm/mfz5
NSNn0XOKjewfVi+oVdCuVwoWjUPOGpH7N6xe/IB/suKsUUDgWGj1lisdIbhv/9mowLcRibCZ1502
Mw8wWpylY84FstV2dYUUJR7SahLdNrKSS0yAM6CkMgOZU9x1w2hfyrK7FiVGWOxYTzTQn7yOiRVH
xOcux+OZDXH5iLTSbh0s0aS/cqzEkD4gWX0RJc2Imuv71u6J2hbcW3fsdLmj+DV65s91WqmPdQ6g
Bui7seUJAPLAdMWd51nxcbGLK+xuOOPr9jBrFoLSVKb2UxptvNppLjF0E4axvN+bmcPJHX3HtMBC
mIDFgeycyZJFQiNuaa6LuAfuxSRfdbMiSxeCLIwxIQMnSWhNb+JtDtERRoJsUBURZ3alO77kRTbe
zI5qj66IzylDwsFk7a+rknAGz4yt1z3HeKbpHXW5s69QJT9F37Kb8RE/V/YewqbZTujmzzTIM3vm
IYKn1/QXKRmXasMcD3PS3pIbWLiHJOuotbohgHdva4c/y9f2n2mSXKcEiSmVhlFKqwQ0TCjN0HdC
0M9Exyjh0BiX4IOt0OFGHOqWC2XS+BCMrSUATcB0ggSCeL5eXBGnjjy2or0jSRm3ltXfg4xtNqob
vIvlgrwYjD68OnSMMG5b5ZV99HLyO1gcfsMvODOym5CE8RFPRvUxF2YY1KEBUDfEJp3WLU7oAeAO
IdX27ErPfWvbBcsBc9qRe+8O5U8emeB5+zgzu3cydi4gFuNGxW1xbKEgPCdV3h0rv6cTpYWZ8TOz
lw4NgurKZggHii8VEboXVBgJ/BD3NTvzhLquqTvDp19exIqAGCIK6LtitAeE55hcA0IHtuBcHP0i
1nfhumTDdIFUV/q4HCYTmriqlKbkyGPIzOX4TQq6nRSGcZ5zxaWEMGAG9cq0aIjm7+IR/4hVeuZt
ugIwfOzC+H7JlGSWN+x1ZDnHpcX/7GqTX6jCiGJ7qEM+aC4SLHAEMA3Em9FLmgP+P4+Chw5aRgLH
id8+KBICCHJNIixrJsFc0wmFYcxfYgILs1jWCbVrn5I1zWCvuQZrTTiQ+/CDZk09AG5Hfs2MZtus
mYimIx0xKSvfZQUrDAwPcBzWFAVxD7KdVrEQL3NVvNcdkYt4mB5S1lMnEAgQxdZgxkyg8z1MrHX9
Qmxjxd2wiMeB5ycKiIls75B3fAzcTrKDi8HU7I78TLPC67AQDrE9tkShi7KNug2EZg2RtIv7CEP8
A4qWf6sc2ROXYCtZEj6x1xSKbjDlMDFyGwjpqPzernkVuBUkrNLsXrFr/JonJtLpmm9poOGdhzXz
Yq/pl4Y56sYSat7NXmqdEfeHt8i1wZeRm4E3aezDksghiRpkjHI3rykbd83bkE/D9zevKZxqzePo
vkarWjM6bVewm7bEcuNqGwa+SZbHXlM90Zrv6dekD9xXZ8MlhfgPwyZRoPJnLGheE0Ia3G60qc2G
tpQ1QdStWSLOrvTirfkiHKL6IaLu6Yw9CrsGKSRzamhhKW35I5vKsN5GqPcvdAUC3cZgQm2HwYCx
A/dUbXn/B0ZthVcMDeziXSYpTCl2eygqPzsbzPpbg0UvepdAko4W/ymcxvYjRXM9O5ZxSkYYS5XM
uFnknkOI02r9OyF5L8AyEK8izsIHCCi8ADBGpgddGkSYWAexKYXzvDftaLpNmDO3acfDGKVzEd6G
zsv4WzOjT+0rNVqnFkvboQqX4kAnSX1R9awCwy3tm0aUtKVwO27Y10EGUIYyH11QM6cBlBrZ2KSl
V69DsJ05x1TbfXV6EW+Ry45tFP2IXBS+ymrmw1JVFxZ+4Y8kM6NTWs/1J0EZKVRlSFRFEtY3xBhY
KYcU3kW22azQo3xXLMl7NCWSY9+LnouhfqICEa0p78wM5w/lTOnScJoscySwCqBCznb9zKcX7ZJ1
3vcocpL96NTENmLLO1Up+UPwc8RmXIp+v0aAjLZLRuIGqBNS3Mwte7wA9lFEr9O2f1WooFRl2BRO
zYW2XyYWWw9L407v3WyFbKpjAuZ65IBdlWPj2GcN9XVcrg9eo20vsF3N5XhgzmeaNCkvhTNWwHzK
DKeH70og50Buj1qttjSsQxHaREdU7SLtuy7dmtskdIo318zzl8mbndeJPgRKokv1QifC/FzZaEUb
4oyc54uFcaWz57dIV4JKHGAPmZG49zEAZHppy4KKzHbInZ1Z44MM3NWLBCuemhvDcIs3g6P1jB+g
Ojtebh3rqOKhl8xUK2pFB5qTlsu1ZrO7q7r+Ns7d5HnqTGOD0i4+bJ/9gZP7PEg9lzYPM3peGt1e
yqo2b0XX1vuloHGNTOHyTeSyYVHV53TZ1tQJa3usCFRpFmDMIAgbQwbKE8Ox+dzaFSWvccRCNAAa
WRyXTE1nM4POEoP2aDZDWeDuA9rJQJ/XqnuM/MLEZNYbPn5jp7zKtjZuFs0uLEFMPkQltN21wpxf
PyVH6VM2dhQw5T17+R2y13L2iYr8qBGZb3qKAU1g28KlWtGOPoWkWZk78Pc0FLpBqSoS2kvQL+mD
MAC3O0vPyqs1+vmgaEm8Jl4MdHvuXTgwKaZoQ/oFABiI3VUwYLeBe8ewth3gGH9H3qb4QTT4lXi0
ePQG923BM1UY5YvHghyYo1r9A1addmLjgfKPeaZUPaQryhfYQzqYeDbwk6M3Du8WMzTb7BOFEPpU
2NAxczd/9SB6r59Wugs1m5UkjsSxEIk8ZcQO24JgZs3pDaFGjUFVIiXYfhsHXk1qbWPirQ5K/FuM
MBdpLRQLYdOiTJXqV+I/NY0GRGQSbwTZCaomkKVlP/Up0bNEQ+GREqZb3X9LV18Aw3B/aKTLgGTP
DowsyDAN+aDMDDM8gkjd7I/rDa/py+gZ+hWEeHwmz2NcezrE9muUvY2WGCHG7i4NTskzBbcIQ0CJ
thRNQ1FeVvev0dpfYryQ156QfmVN9l5m3fd8zPpv3dAyrDoVr3hn3KZ4JD5oe6TrwoBSE9YENaum
tV6G2stXPqTcVFETvzlZaBPMIOi1l3SgHfmQIPLU+iozfwm6epa4Vjin0sbpD5k2nYBPFBwr2KvH
ImRgQp5hGurYD2/otDSP8VR86700P7FclsehAKWQinciGyfAmth5yZluDCd6HetkZSkBgq8FyxvD
5DcNB/QwEJ3uPRuw/QSZzwinb26iWGJ2a3kgH5knm63Ryc4VOz96UnelJUe15bE9bWQ/iXNqLBKr
R+Q7fPcMTgAykk9olRF6ME6meRT9ntvCWlpHa0eFdyrHgvY6uYPzPkuwbrJMXhsZe8HQ1aypircE
XGjgp2W5AeDUXf2JYrwmo9xhmEODSDaR9xACBEbljMsFhkyO//xYJ8hnlIPF6WbqHONjaL83wJfQ
jjC8dhZJxjL76LP8vvM40+HKI2CGg3gZE941FDH197hGnVUtobeDjfXWISF8aydWxye/ZOPRY7Nn
hgDKQ50XRDS9LeFo7DxzPk5d8tQkKHGWSduPlhD7pf9V+Ty/q2JFqsmUFG4IZqu3jNW5oW+S3nCC
RgJrm/JxfKtC8UD62toYdFxsB1YzGvMrHN1uOE6Va5JfNIYPv5DjE8iu/CnEeLdVsmUla2BYXSL8
lXAirH3iLj80JbSwMhnRIxerFE7d5MtMEZLe1GGbHq3aOg85YtqmHYg08D0z5Klu5pfHnqTbhrFV
BkKTlRwBMOw8Siop3kE2JBeBT2siZ/kK5kyd7QEYN6LLyzziLnZb/0vH22TvjBS/pUWT3uM9sg72
YHm7iG6WSCVYuZMFZgfz+MhaG1UtNfu0CaY+/DQnCGTCau9taiVjh+hKyl3u3srC5TDaKrxBuCMS
3POpW+LF3KuO08UQxVd44bCjIufzJCCwEexnVqowNETWeK0GTRrHqrP7n6LBf9SWf6G2kL9YkeD/
FDjEfN7GXz9+VVj+8dd+l1XUb9JF/EAH4bYPwQjV4ndVxf9NCiXAVVqmrUxJKv9/RBVH/GZapmeS
rJO2zV8mKvNHfs76TQjbodDHVexT+SP/jqjyF0nFNmF/c22lBwFLtCDP9WdJJY2EsuVcMz0s2Kaz
GY+mguKyo5bmhgKCL7/IT38THPubrwaOf40qusg3kJb+/NWUWpZoxlQLq2jW5zkzvUtepibABMly
rsvS0z//emhUf5aM+PnW1gWx5hbRjxxn/Y5+iaoVguk5o6uA4hcMaaNht3c6cVjBFq1F7aoyjA3m
z+gg0kJ8otcHMmtE9UzRu+kJ3PMd0yDkQlA0ajWiuzRoNvSRt/mw7Ty/OlhdYd6NJFICj1j6PsJA
GWBCp3A2TIivUzRxTooxvzVaTfGCovEHtJ61ke60t9fHg2RzcgAPkO8rmzrEyYXsSeK3hvyjx+ww
WmlyyOc+w7jbTYexmbD1dfgRAMzcmVP+bK1cQbp28XHTabHPMpPQI1GMQ9545JzrhGIf8v27PGTt
PIZ2ve81z9oasAZEcrqh+XU8uLqfLnKgnwgVFwtTjZUblhwPXkwSO6d3M85NxdUfAFS1Vw21ln5S
PyaLEb4sk/GlgBf0zSv67JRY4l1jNTgiJZZ3ULuNIIxt5xB6mNwnLgo92rZvsGsf4WJuMFP2Dg2C
dnnPVI7c7cGSvqsixb8dyntPD/WzasL6Rxn32UcrWNPhYYr9H0AqFWpz477mSvTPRbb0etPp0D/G
Tji9+5KSsqKpJ87yKXGgz3dCn0VdN9+8MEroo5lL+8T9b3xTtZMveFrq/OiPg/luhwhaXDfPbgaM
3J/lvYtx8qFr8we3hQDgr1xzY2g+oj6r956v41dzFuJqjK13iVHqr8NSNbcNTcRbAVLkCbNPceti
0QLwMO6jpIAVKLp4K1vC8mXkf4dj6IFhF90htHtC3hgbgtmJ1XZm0bppkmze0/bbPyRunG6p3rE2
XakyJiXWjmVHPx/99dYn5gMsGnSABNLPcu4FetixvHNe6MTpz8jJd24phtsCDvMxU2b24o6GR/MH
XeaZC92gy3CHwlSed6rKvohkDdVPjIItbqldZIQrqzBB0LBpJfZprdj1PVoWKaLq2jW+/5BR2PY4
6Mh/iWkN+8ydwgU8HjXnuHEYttPK24CCwCSX998NgmKHysLeCBV0OZPBsh8XYRA7MWglwDWR7vDi
GbTAAoQlQIPTOPey22Wk/XFg9wlgddxMXugdPCN09rFjACYkbfNo9DYAdeZnJiqqfksfn6LHRfY8
4ksNOuTrQxbNWLvXVycmA3johi4/5sLFylV70SmSkMkwLKs9f7U4F4M6+rkLHJASG2q1C2TJpate
FTSOcxLlZUAtd3NTuHn8IknMb1qSljtP4lErqIoOaD/wA5kzUI0yjPZzAyFfT1ICEJqrvaGi+mi3
sdxLr3OCvh5syAX8o8wP3o2K4MBMLWj1Ghvzzc8/twAFQIS2MXt4E9Zr9jk3ko06JWsozibOXfZP
fNwoqZX3C4SYfVhTS1fFQOGiDP5zNZh4BKn02fY5V9IWPDJpiY5a7dwcvhVzQy8tRSw3Ns5AYCeO
ij5c+vLYNzLsH9IKAkqac7nxKP08Rq4ZogePeAiQRLGkcBTFvXFTUZR7Hn28Pkg33LXzk6AKnSiB
AGyTRPNxHOAC6AxXih+KFn1BJOvWjY9/JYbdMJlPrJyG+7SX3yXv9S193pJewqbcm57+MdHIvBHY
YW45+7zAnx18KqGJ+TRpIeOS+jaTCf4vEbXaWpYdiYTosOCewHYU7selISDO/8/PTZNCm5mfROc7
e2fGjkJra3iWkUifEa/Qlq3YwEw/UohDFCOlffFMEbW4zuuGq8JcdIlGTF5z4q/cdj3tVYszFe7I
98lywSQ4UXY3elV6ASrNJ7kps09TGnvvq4PuIPzBQHdpH9jzWrRtd5JTmVhbMXSIdjrfUAeDd86r
sTEons9lPbzlZZPvOQVvexIuL5pq5q2iqHNvWUSMCqzlyMdDdjRF9YkGvK/TnPDOi0d5HcJ+3NeZ
si7ZTG+PTJLX3uZDJKNhvtpLguGFW8bRaCt5GIc2IAPwQwNsO0pMEQC2FkqaXVYsjphGbgiZPpPM
MxG7udHG2kJvtDoRjCz0yZSJtzqUJnSreNpnYhioAldQbUlbYIqbzDPWRKo+LS+7VAbiRRKKVfKx
+229sNRRnoEHLWsOilT8zm8tNt+Q+joMF3caQtpoi5HUE/bkZDGv9SqUOL2Od9h5cNlhTTm2+IoP
WZdYe92D8KzAS1/mYWr5n/UGy0SyR0hEWVpwqdrxivAIecCt7T1lLKKtnjN4xUBl6Wn2nN2SipMF
kDjssteC7E+HTQtOuvdF0r+9KexmH9LUuHEQmM6GoDgkzLgW4fzvAjehNdfGXxews1i2qqDMEEfz
124mxeHQe57ma7/GCO6XB1gcNIs4IEjQId227YYmyIeJszwQfnFLeWlDeas6OZNZbROyRts4TT5D
K0HIn9qBv9tjycBXz/oXrjQ1n6tPNdzyMdiktsV3RGhiTyf8ofOxgtrDBJ18HQr6fJK0yCbRbhJR
eia6U5/U6KApLWRem0XvKt15wI2zmEV0yJ5EcNMzDT0/RFNzWyfRcmxG5IMoadOAnCYdYmHkIz51
A4kpg89Yq7h4Le6nqUH+t/I62Yt4Lk+cV+Pjv5j3/mbaw67AbGlKS/Lff5722jSqYGGZPYxmOw0K
ZVGkTo5w54fNcvznX+r/H2V96ME+/A3+I6Xzl8EZH1ghDdqyNwboF+xbBuEmYwTLSyHKAUbY+J+V
9+9s1n9xCePC5Arw9zavtbvSVn2uQv/7yvv69St0kyL+/uuN7G//jT/Qr77DV0A3/O/KJa4k/73z
Nn8TNvcHpXzhKptVocVX/qOqSf5mOp4Nq4BnF0txHwrFH/cz+zfh2K7FxdFZOSdc3f6NpffP8P0v
TII1nG95LvczFxMvq2K2679eYP7hyHAyAKo+4gG9mz/dFZML8Vws0OndZVJnwfJCR2rEnAH4KJF0
5TTA8RzqGk+Mx7vF6rLzVLp+YNNSwCMcg8cvr/Tf3O6sP38mKLmiggJGDL8ryvW4s/J6/fq9/sOX
QsLPJUiGryRLaCRm+wIVtDJu+9WB8rPFxF9dKXWNaxMlKH6yIQldi2F8CFtwVPaCnT/56W35F9+h
/VcPwfpusk3b8nlNgdSDxvvz94g31lWTdHnuUFx6inXY7LhuJxcK/Yxj2iVfyyxZdpajmtdIj86X
uqDafONkXndt/CIjIarNk0OLIoNFhFenH734QUMt+DYbYnwqaRQ+++3UHc3QIDKl6IcMWhgep84K
cRE3Y//Fccvo1ggNAliN5tmDLF6i+JbOJVGN+ZHnmUkZoD2flryuz2CX/I/GqLOvPBCLR7NK5OcF
kmagFre4a6LafPAqBwZbRcUdfdhFbUCM1Sxig0mV7Z0DnvY0VXAtg8ZPqWGdbamd/SC98XUZetXu
5iZsqBM11kVcaeO33jSqxipZsf3G2ZML75kV2x5jwXTnCEPtyEVHj/mIGcJHoDjX4bxjSa9gjDeg
zWETe4PCy+2rU1uMPBLNxALE37hAbTNqOzz04h8aMXPelP7ECGpwGwyhTY3pxIC+dtc3HtENcCik
0WlcSNsDP8o5Gtas1LDyiwuWZofQMGhT7Nr5XA/qk4NGhhgWtT0bMG+0gQaEkYTlXdGu3JWZjfUZ
+MInOC3drk2M12oCYksuqNuyDnfv687Ld+RaZDCYMiUQyB8bfTs5dau0Ow3Lj74pebHwLr5kBJ03
S+nezQvIoGGAPBON+ke28O3alsEbxgdufwAMZmdbDFgdwYiRNJXBSKG3Vuf23r4yDT6enhl5vN4s
pu4oOgImYUfQQbETbJ2ClVCe6zW0GNdkB7K72sMliw6ZH7Sj4t1sROb9hLfwqdAGuQYCK+jUnV4T
kjiI7xLgJYxnlBH0jZc8SSbh7ajwURhaRdsC7sdpHO0b2yH6Ugm3OkuuaffZJPXeEbN+J1VjsH0p
5r2bzfV7umiuJNDM8nen0v0+ETalOxkW8e2AnxHJ3yvOqUXJQl6OJRK9/zw3PTQ6nYEwGhOoFtmc
fSfsQYY+6+UNOT0LG3AGNT2V+AnIsm6gTL1HQ/aEneREnQ1GP1qh/XOb98kOZkt/DMdJHB0ddlyD
R7fYSrNF96gstZFmM2+cvngeFM4Jvkx/0bk5fXEVQDS28W/sWYxN71cm15A5PdMw8EifWXMDcSV/
yHtFjchot7cewSdQdDVJM294VLQ7Hm27oMrSN6v00PvoQVkvIN9Xvl0+0P3YfxrTGmdqVqsdQYM1
CrJ652PT/dLmZAGMiDhhr7wgjjJMtlVPl0dpMZDTGPHaenN1Y1NQezGtwb0fXemfTEaYQ7EUaYAo
/LxIWsd7t73NIS1wLYgtMl19cYKYfp0Sov+jxrg/Y2K8dOwWVgtwvtXAqPBURJXa5yJvbjX0kU1X
Zcy9Tv9KunTGkG3wZiSP4ZPYdgb6ZwhmuX5hPDoYzAlkzNEuLwiSCyrn33CUzweA+0cRUl9Zamva
O06B/bn23ZvJd3yQCJooYd19WxYvQ8Gp7C1KQxSEWXtTzgRSPa5F8AZnplVumwp6FkkISs4Ui9Go
y4r94EjzJdV5siupC8bi0N1S8h0hXCXFzhqAa3j58LUZx8dxal89Wf/0O3Mcx3hQdE29zAoyLBf0
91yvpVkEAAOylyfXrG8zaRKvn1hasV1NtiYFVDse6e09lfKk4xfuF1YI34ei8Zoa1SwhrE46zC0m
sBWsjIoIL1JsYQpB1pj3zVQRt2EVHPTsXiH5djsWX22Qzep27KQOUnhq27Anezct5XdTTMZhpuug
wvNFBUxIGp34F6M/aCX96nOn2uu1V4jbWuphYUOUnF61XjcPaW18CRdr3umUNUesSKaG1OJe0Hzo
ClT+42J3HDOua1zWHjyWrCAXcn99IdwbDD7UJVgr+aRaQrYidTO+jZVNMs0V/qlf1rx6mN+HdT7x
DdpPYS8eiIHdOWZzVT7BCKwraotQ/JB0ZcyY4d5Osxs9OhPs5Whm/cEJ1g67dm1QMJrC+kGrBVuO
pDMBUxBNYIKqdqy0oCNHTnSWdOlsTHLYGBAqRxJeIRTpzBgaLMEdhiDA+NU1yuyukyhkVlm9ZIKM
WT6YtxXFtTExCoongdZ+xSKcraAXuW18rqRO3GX3okJoGTLjNh+dr+YKSaDDw8YlmKV71kDYdYbs
kCb6IR253GH2o63BjcXTENd304p3LyuHzGVmdmQtWlDPBX1KeTtPRwEBew+VA05IBtakT/JH0hzG
u0qc8kxqj+NCNRBkyIrGvdXszFwDJs1z+D0yHp61qM1u4zSsEhfOpj2NKORELbRgPDPnZqKJ0CAM
3tL9BjBm/oyWZ31ARXU20s4f6QZ+1dgIx4qqinYgejVE1HiXqUP0pkQwSSx1sND4QYavWksDOa46
OVH7kM93s2xYy0a8SRCeyjvXpXhmFDA7F2+J3zwfz3w273BYvBUZwPpkdaTZOstI/aTzoWrQ3VZL
cJpXXFTTcH5dQEYc9TSr8yCLT9gJAS81KmGfT9UKqgdX3PbOjyJxlhQ2BaYV633q5c9ez4aeZp4v
E1sVBoTUBFjgE0ZV8UfnuRB31rPRcRQ55zqHTxLOxCO4LOO/fxE8jEE3NCZtSM74pC0juc9t0tU8
vmwUEU70WFU48sgTPdt52j8pB+t9alLU6w3tCaa1GbAjAN/Rjy/4VXtStUP6kPoqvnPKabrhZr/8
P+bObDdyJNuyv5If0ExwNJJA4z64O32Sa55CeiEUIQVn0kjj/PW9TNnVVdmoC9x+uv1SQFRGaHCn
k8f22XvtwyjFAmp1RWmeyicnm8Rvv87qvQoYX8zWJCxOnOVu4GB9Kd3sKRM/0r765TYMPkVJDYMo
uYl4CQrnLLKTIhBy4HCBK1S3CAoaTzCVYQbzVxdDXZWvbyIkkIHJS8yYIAv7pFaH4hSg2ZFIuWBj
avGKIE6BPZu+3HhOF9WdbyJMpO27RSiaYoDiMhn3LRMkzv2lsyLO9N2FHeyE/dIkxdyRbLRnca41
mMHQiAbIfQ3+yvEwJTaBrVKjHJh4cuqrRHad5DhmoZ5dC4PLee3pFsD5020MmTK+IEJfZavzoZRt
76h4pFnThyNB6TsZT8v8mDRnggo69NCW3YGhKRQON2UeVP5DoQkVwoJVkTQWMrpnvluwLBLDBWqh
8Ra0sP3OEoAXk0ZftH1W3EhoGFJjMXKG0WdpqPhFTs6pX1lUcf1cAIpfe1nQbNIwjTepRm1YudA1
nf5EGhkQB0eRjyWDcDoHurHPldPe8Hk4FBaFX6UC5tFrrAefN3PXadTHODlvfJTob7a78LrTQJBl
Uf52HkznBj5Is29E25yxqJl7K8sfqb39PfVFHFmCqFOCDJy6tHyWBtHTUOXtziAY9oBbLrkfWlpt
Re7wQ/ETcULKHMDBNOFKiqUehK6SAuebPON3eSMIp3bKNde9O2bDqSuajEZALgNrNeXRqQSKOtS2
B5s6iwuyb7O1NGFlTHPKkcRYjBtHE1iKNHZBFTRC0C42wxEjIb0ZNbolK723RcXpvQt9h1ruOtnR
82FQemv5WOxSDQvb5/PqfZSaEEPWjvAhgfzIT+DH4An/Gr+RMkvIHF1qzgyjEVWmXfA8CjxQScJJ
rrc8DeQI7zpNqFk1q2aG4QgvloTgrG/SlkyaQ+s2BsckODe+Jt6IMcvQhY31KFHBJ65yzKM+s1ky
FeOxXj9BALY7VisfQibMxZRESPW7m2m7aIlCQoL4LMHwSHA89Cu010ITelDN5lNrGgulJ/B7oCRA
U0TWa/Dr3g3twJyheT9Ta/SH3B2fGfG6s9RUILaI2WUhuZhXEGISZqVC2awBpH5A9EmAPa83KPBG
iwyFEW+8IL4yCI0/WBP6GUaZ+tBrThFe19taephj3TWPD8yq3oZsG08nyEQLg27UeeHLqglIrUWH
WqmpSLXmI80YqZQEOm2DTpoqG+B8QMGc7GW/ZWenniYNW2KxYu79EQBTC4nJ4aSCpuxFrYY0ZXF7
NbTMuEvm2FeF7a1X3QjQCV3wZ4WFFUq/VUQjgwIoSLO6cXFXOfQlP3V9Xe1DjYoSXYHxSPvdpQZJ
Udl+kRot5VVdd6pCTMi2t0s1fmpZxXvc1i2BMy/y0kfZFc8MXL9rsFXW1Pi3vtX/zAZA1hlHXLy1
ujLybQ4N89mMbxXOJ+70oLCcdbwGtX1s1XBFuOQpY5e4Un6IAeIRaxHnoNX+UisdppsQVgqdq1YE
EfRFSlAYfLo2Y6a4I2N72grzZYRfvq5Ym33dAeEEFjHhuifIG98ClYIOIuufA/6WRxLfDU1mwYPU
KDDa5p+dimquwPkiTZWyOU2bn+uKH4WG9n3qJQi1cvisUItufDW3fNkMA+2Qogs25kPhxi+Da0Kn
yYvrzjNuOhcWgpWtdwU0Mxe4X5QYpnOeXBthwS7YvjXXUylvMSTPW4h/5lXrQdSYYB1GjiQYuALa
87qTSJjzuY8Q2l4GJxrNOT2yYo7qeiVjajp7xjTWUcJ4acan0OTaBUU7/pg1sI32TyxoaWnSEAHS
jaoIFRF7o9+wheVkuuT4ew2ByzUOrtJgOLtU6rZxAMoVGhvXa4Bc8c2SkwREbxqmURYUbXUDk5r+
7gL8nEzJYRjQ7fksm4BOJ//LwX10ZRl2dZBiXokqDgZNt6vc2ZpyxxICA9FEd2IhBbCidFUcodpf
w4IrtZmd25EcwCYlJbNhdsk2dP4Cn6nkq6/xeo4G7WUQ90gMsoE0aGNorVsF7urkffP5YkG2HW3C
JOu52Hsfjl9gU1dmT/eJDI/KnB/JIzg7P2F5TiqQQJXmAE4TUw7Xi4x6IIEjC1utYjPq+cFuVnyG
0xVeAzTyJALQzrTNgwbetoYP0nsn70G8sdfVaEJsHSPG2DY56e6OgwQ+c7CTwDmuhmPQrgLMDhpf
t6t9NqSp6ASvjb3sKdjrfmYLbmQVwHaY1DycWd2cORC+D8NSUM46UGaq3cneAAYupCUy8kaIi84C
grLWFMaMl+5QFdKJ6pxaZQZ7cI2dJje6c+c/MNc5p67DfW8krM/8hWMFVUVix9qXL0jP74778XVB
Y8+m0ZBI4krTLZ6BLGozRaBTdRe0k3UHrhSLQvXD0bjJ0PbvQGEsT7NpvQWtLc+WwVZIi4JZXbDE
BuxuyedagywDtyrvUARIo9Nbp0yGylAzLzPTpdZ7Tn75cfzUC2bqID86K4zMYRzRFWINzhyWmrR+
FzKnl+Yijzb06ZOLnHY34B475hrCCciPTsmEwdIwzVvLUNjG3K9hmika1gTPEDaht6H1YT6ui+Sm
3kv7RtBbdKPE1O98TQKF6PRkazYo/mGeEKvVvFgOd3Y3nOenZHB4W6ySZgsH0E3Q8BKCO8SAv6B+
Ze6BXhXyCtzXsKf9YJ65zsYCKIOmlxYOSc6hzDsopK2CqwblNNa4U5YY+66zmiMP7xc+GZiGCc7c
DirUkE+LR5jmp9oDZIBaM1VnTVdVGSiDqU/EXTHB2w9ESROM5rGOmsyKZz6PhJ83t75bDntiIeI3
i7DhKVG16W6Srk+vA+AbR3L72YfdgwmyaHmBOsE33agKhijJZ0rRfRS3X5MTcskFJggaWaQVsJb1
pkclZyPpihVxschqwCcBeNLGZtNfG7wtxJar9NZp2KlvKHBMt62XLORoLIxsREpq9ejJKvmNhkRG
CmTmC09sagbnuYIVRyh7JXIfU0/aVSkNtGPKKZFJrnyC4vVaCip6yrQA6S/j+kef9erkEp85I4fH
JyKz5SYPguGNt5ATfDt0F3tdk1NG/vLcuobYj47EPSCNVd0TE0HU4WzMN5iylQrCfOpeAcr8Dohn
3eApfvY9a6GcpOGpB932UtdjCQXXWg/SBipZUzqEL7XLHpzCllFnEDqiWMi8TjvvHe4RxS9z2G6F
YwxPVM4EH/SME87FdH1XkLLASMBTY9+smbObPYphR4dFMSQKHp25v/Ji1BwGT1ZTQnHALB2f6B/M
OCSPQRjFozHRNSFFs2NlgX+gXKX34c8UXTAFtR2PrxBZrCKlcTY9QsU4izFh51l3SNdJQSTip9q5
6Hc0hVBnBWPTezTnoLqsimIFPkXYV/BJu0ceZF0PV7ef7uiIEJcazXU3psV6bCxrvF5jGZ5iQhD7
jiKAfVV6JL8KiD+zUafTtkqlfEAE0m+tO/RXdkr+qK9q5zJjZ8adyxr3eZKBf5OB1ngLZWtzFyct
Rl7EerXkpBCrasrBqTHH89vbCdfb4PlvizQ7xMl1ch9MHEuXriqvQmTCgLbfov9MlbP+SsMP/NEZ
pnD6mjy+Cm4R1ajt/0gna1lccCCYiEMe/2CcbAoaSvBvgQ0AnZyAtx2SuDlrV8VJEZjZlvQnRN97
i/8eB+Z19guhuvnd/0/9/X81kt5UgAT/8fc/qr/+DCR999F//O0P0Xc9wf3w1S0PX2oo+ad/4dT1
3/yv/sc//kvbv7+8lBauvv985Xf3sag/Pr/+KD/+uDRZ97fN3z///V/rPvPPkL2wYKfHItGn0CD8
P25Mw/7To6sAwyDrQp4MnsN/+se6D6umEOzzTJsh1zL15usf6z7xpy1YBZt6V8hKUIj/p3WfXpH9
y7qPByZ7SIyiNgEybo96r/ivKzTbbQ3bmLExjTUOpsS1K+7o1vyGUcXeJFyJtBEBMN4JCkH2dgXf
OQSa9uRgK4CesLFFRU2Xl/2cMuc8K6TW3ij6S7cG3kbVFSfhf3ml/83KL/y/95O6hIKDn2v5BFaI
s+JG/dsPHNLax/YRq3Tugr+Y8lCyN8MG7hSWd8U45760xirY9PQ0AG2cKcQ1I7LXVqNTQhE0V3lm
n1YKLGFzZj/cJp5Z04BcMYLO2fvMluxYrDutSN/PrflcTvTfbJyl0NyWb4aLxB6yd/AP7looqncc
kYPIMXKalitjYaTz5fXYTIDNgMNkCYH4oRjCcj+27h5rZHxQEL4PEsTKfa9BM+tSmdc57JlmWIg2
xBVn0BXqmxLqZwmpBqUtQXcqqgvMDfT6tOToptE2S0kWqjZVtiWiTAOj06gdbZxwcLBRafApqLMB
B1lWo9o6sRoiqmJ/CnA6vubqBAb8iWlhewg8tUIqhcEDeeeN+2CyDzSfR2lSz1pV5q3EVoOvDI6P
1EQf25ztaErR01h5SSOyNfvH0BQgo4if5DcXKOjEgSd5vBkHsCy+4T1xMos3SU9mM9NsIVdThnKc
cdfMfrQgZw2Fwt/ukcYSr0BinCix7fax/cYWhZpg5BATjJHK4PlCNypMIGLDN/FIs4/IUfL+W+Cr
5nIRDxzP3uOpN06DJia53/AkU3OUgm+kktB0Jcx9/QvDAHHFNUNsK5g3J81jmjSZidg1d3xizr1M
38ocelMGxkn2CCeBJjvFJHzZ50J7yjT3yS9VvfM0C0rhvd8MsBk4k1xyE2TU5IfhNtHZNa9EdxXu
Uxsj9ftW/DIix9+Cmuui1HTjk6gII0JHmmEh8wynMmRCu4YXv2iEVeeo1wCkzdab4PVkfvJU2QkQ
irywD1k+bWTgehwXTM4gOLkjGtfguEA8fAbwthBbqsJ9j/37PjEKh8wYv8SocVt0y8a3DCxJRCKj
3E1oURflkPKZNarL5uN1FBrf9RdPsyrUfda7/Fq2D+hrHECeV31+DZM32dV1xmxZVOtvWM72dWDC
5K1Md4k4iei4sH1rpZ52FEAW8+rYPTSsl9jDhLxvmZW+Y2g6kEAaNpUFSkdpWJkRMEm4WPa8qex3
tFvVrFEynQetQtSl1NgXaNcYV432LdA4tApr735cs36b20Xy4Lma7ZzNANRmw76To/TZO4BXo3yC
xERYLNwSep1lITsEvyw7DFbx1BhTdgnkyjqPdAeqXOLe1yOnc0sj3b5t1DBhQ9YbYfC8LJzYzZ6T
crEk7wFu9C3HXRG1ScWBQXK+KbEwHFmAWOTjVwqzsVlZfUWr6pgmO6tYdr6fFpE5m4SEZ9l8DF3d
HIloANet2TcHtpgPqyAh1GJ3/h0YmOq63HwFc4vGb/A/uvRxxyYLblumrlZarLlNbtI0jvkBYAQU
sniKJxFcI/Cp/QRqauOMHu7dvjO3uaSwmuzYi51LS3tMj27H1wzIj19on/7F7t6CQeRcSK9LyN42
fi4201ynNxw/jH2wVhc0vW4ztDj3BpuipxbaLVMvf/L74ZHmSjzcjDJ+2qEKrUphg68g3lEUcG0U
9byryrKhWjw1ipfAIQQfqOmH4RUckPKGZBpM1g0xaPM8WoX9WTru+O474aVTk7wzMTbcCtWSuhWg
gZF58aUP7hGFHGJoQdf3uQIKl3Fh6IK/nHR+XOscjJ3Aklwxq276ys/A2K/ezvSzcstanZ1IBdIa
f+dxoTMM44Ag/5653ntlAeEnCfqimH/3Q0D0to0D9ZONsmC9RQejG1j9tmKDCisRpz0ONPOSrYZ9
xS6Zl4AUZCTnUL1zjZEGVZ8tjjxgqbJ8GBQwchUH2VVlzBao+/Bg9tP1lIz9WVrm2aqdZGuAquC+
3M4/lesbHyq1i9Pkm3zUVzu4NgN9ScypwlisvOCq8SeDlRr3twwrwTUQmxLVwC04KA3OCd/yTH/R
ekqm0HhbsGyDE8wS+xwYsX+m2Sd7aU1W5InrU4aI1rw1zEFp4+wUxYKmeZY1GX1fGe52RgWl4uxm
NfBdA47FHIAr1nqBRbRGuTMR4s1g1TQ4kLm2dGwIbwsOepJEQkeKGh0uIpU2nuIFJU8HjxK3/hX3
RJFMHUrKdDwJz6TgxkRkyaOl+pDrGFOuA00O76hrqTtEziqyYv+t/E4/cVzn7NM1BO91OCr7zkll
bGzpl/WjJU3sQ6njVI0rwwt3SLCVOmwFx4jMMRqcjmGh+oTnRUez8LOwUP3OawU6upVAPIpcHeey
K048lcm6Jf5Oe9nfya+i9Z1o+s6D2STDFlUWRyYuhDUBE/dnpiNkjg6TkQgP2JCuv2cdNDMWZ9w0
OnwW6BgagUMU13KqHlXWT49WNY8fZbKaB5duqGMCLhEmDy+bjrdNFWyqlsTboqNvSofgCh2HQz+/
dtu+YgXRNlA4hnkHeyo7OjlUR0CKv9IyuCmrkGoe2yq3/VITkFEAA/mOeychnJ8AUNmkwKLSYH73
l0pcNYm0bwWBQeSBInwZdcYPhXO4SzBjbh2dAMzRgc6T2cT8woa8d8iLb/Pga9EpQgZcAoXcuKsd
HdLVsdN5Q+wN5ZHdg0F20bvLc8c4tDqfSA94ehBG199Osv0cYKhGEDZvkWMOg4nnSZB0FMTdtjgi
3B+dzMvXdvA/5wSnUlWkj/NEVjK09AJD5ydNnaQcdKbS+Y5XBi7FkL3ZOGel05dJG4/h1rATiJuD
y+1c5zTddHgUvoPbZvHG8pVp5XNKXA1bZF2/Cg6B35nPEJdKMULT6tex3mN9OQFle04GQJRyZoQB
eHQyTfNtWOzHSedK+zQhYl+0n31hBMewXHqtMY4EbP2Aej6vtY9JErjnSidWIbwP5DRtL8qKTBzr
Nl13y+BidR/am84ehpOv868NywI2aa2bvfYFR+kZhsKmDNX8UskZ+1RskxdH3NyZdm99tDmwLZWT
TKl1+pbY/Rd9LORx6+zTtBK5IZQWRqtOhNQxU6GZTPl14OTpfRnynBT2uGzGguesgfuRLDJj2ROL
BqCbdj5cja4/3hTkmvnsD5SDJX02vDllTK/mDN0aI0jWb/wErEWWzOlDDYRWbvp8XN9lIN1H0hI9
Ji7MYqGAsqCgVW5qs3LOw0T43kEvvOtMt2TIZDT0k7K/ap0CkwF8EQD1bYu4JKARxLmv3keJ5wWS
3M0QBw80ReZ8H2TUdh3FqyfcEYJb9+hS3LbB2kgXFmJJFLKTPQP7uK9Zop1UkZh7yaseGaUynvuW
tLdhLdm2jFkIVgWMWy7XCiFMzWgDMWUaXpdiPkr891mJ+miC0Wdfu74TyJ8vvu2hoXUOh63Qta/C
1bFeexvYX2AEP4RdfbjYITYL+aPnQNujXHZY5F58GREKMS+BMGi7dWd1Qz89XS1hfBdP44XSizDK
W3RXkwhWb1r33oDHg26Z8jTJxr4JwDqwT4ItVzo5/z+cT1hAy6l0/JkfYvwN4WYBThq0UYd9m738
iBxq6uqasTzx5PZoA8CnCvPCEZHL5X6wPd1DYmYMFVD7Kk28zC4059g3LXc5b8PcLT6WgL+ZYbi6
YYM4EbloWNrmbXbBb7WcEQb9uyS3fdq5/SG7FJB0do7Rf1i1l+3s1VHHhW7ngyEZXRmEIA52MWfO
ZQQmZtndcJBhdRvkCOGhV8JTr/zkRBlJcY5X9FLoA4AHeJztzcDw7mx7xk9ZwWNg2cs9aFTzR9WI
d9DIMBM4hB2mIK0xq2BfqFd2iJUd5p8JdzYZ9OpQNYF3WCYcACu38kMuWsnawG5PTHfhHSu/Dn2a
GcAaYkQwT527IrU+cp8k8xQ25MWLaY2I+fOcAafOvrITlyEZ/LPsGvO4tnCY5ODyxoZTfyoK3yB/
vnon2O5j5E+mesZGJvfm7Bl3psJLhvtU4IkL7At2o4kl1dgBV9KfeEvCiLS5ex09b/GwVAK17DJW
MSTf3FNej8tdEYr+V0LZ0OtalYti6z9tO1Z+y4bdkrsLpyG48q0u29EYCnYD1lT2bhWjtKLGTEfv
WU3pVdMNScMpo5XVbm4hjR4WARjJacv2ra2URXihnl6CysB34U4T5jwwNLowJnwzRNs9OEIUd6Xg
s08wSO49a7iaoRRGSQ+QNyDl3Ucy7NeXrpcOJO3ZfwrbWp2BmHp3i0vhbcpvC3oopz2Cqa8mWWpB
6khjucjNYrnra8s+/6skmfBOaE6wU0PzgPidZYcpa8ND3Xroyy7xExo2CBVs6MOz9zhBaTrlhrNd
EvOHBSGeA1qg3pqEmZR2C2iY+TjwfUQcQ1QVHguqOLsgwoDwS4T9Mi7ufZU66alw1+QwKLHchQme
QY6F8RpJLCi44mROHYaNDiPdkfvIOIyCJ6uiEJ5W8WQ54SCeICM5YxBZQ1IeIBMuV/bsFT/DOGbc
NOolgwrkmfAyhoXvFwbXTboKtU9BEDvYh0Z8fjCi7yyAPFUUBFq1nAqWBox0sqO11/fu3LI13pQQ
TbEjhlbfxYomP3JxdfFbhOxXxnYNTinppzNYLA4JhX8eE2O4yc2YypxiNHjGoWt3j0WeswgNl8G4
b7qsYwLjMXtgSJ/v/xuVysNXc/NRfam/K5P/XwqVGId4HhEI+G4Q9ADzoR7+55rloYPL90ek+r/F
FP7d1/hLtwz+pHqV6AOCgU3qxNchiL9iCs6fJLSB77Gw9Cy6+wICAv8k81lEJrDku1YII8TjH/1D
tfT/dIHpBSiZ7Eldm2jDP0Tc/636of/+Jer+GxUQAqGW+f6pW/712zu6CpRp1DfJAfxdBgRu47h9
q2xsD2F9Z/dZCraEhoydWFOj3OZlYtPMZtZ36bz6H7Cy2/scUOu07TEp3tZDtlyZYSp2IZusQ8Lr
vFvXHJCOY6AvjCopP9ngOlsAbtQiNy0YepSnh6ZrkVkcuXiECZosf6I/S53YaiOYsjnF5WR7bzm6
147GbaojvNINKAebUysKJsO9940sxswQFr+llRjPY1Wv+7rLwMZwgBN79nXaZgtca4ILx0kCOtLW
qQz/oXLNmSZPJ/iRVG71I++L9mryjPCW1oXyK0xpeJct2yvt5ClcvF9ZvLegTJ/6zIk538bY/gdz
Xq7dekTXGZNwh8m7u61cOb+wHRy7ndVxHqREvaa1064kplyvIztn1Dg0cdQ6nvU6Brk6o5Ha141T
Ji8u8Jm4oDkJidjvnWugpS0QotS5YlAjy5f6r5MVzG+5cnzm305FXRMPv6Qp+h00WLZQuJmuIEAG
LabCH7iL4m5XdbZBZ0Lpda/4HnDFhpX1Gjile1iMoYRv1f2cbVLEPE25q5hLVDgDvYZ2gRm7kBUB
3qaAeIh/OnwEnkuRQpstPJxmzEc+eLidO4ninnvoUbJo3ADrDbhNp9kdqx77EIz8hq49WyCha3Xp
UYxKqCs+vn/Uh40zp8amRCU7w7aaDyn2zB22/JHQu8xeSaujUkgRnLUsrVi/gphKcafxcFjL9jS2
krab2IX51PsYhlg5vsVTBmHESe3XUQClohrnXMWs4Eeoa/sApxoM5klcFnMgPC8bES0BU+6MrX/X
uTGsx3H2Irfsvswmry9mUXOtl83DUHpIdxUnRQzs2DRaRqa7ZKL2IHHy8FSkXn01itq4qbAvvAtn
hhNN00B20KEoiC1NZEq4x5JK1K0VF1Qp1h7lR3lSkush9lD3JRQzp4fus3b7gY7MD5RiMNNL0Pwc
XPsrzsB3O7WNBuUgFZIiweNeUanZuJxVgM4izTi+N+9BA7ymTXqH4GfhnTMUIzXlkmbgcBoApx8M
/bEKWQ57aRXejsq+smLqRirlEQMgsb4f8kJihLDMmH8QI5HMdCpNzDn09EwfziK6i1h5pA5VQu64
FPfKTU9967+4uA/NtFEHVDIixh3rDKchJJugqVO+6x9DGyEytYRNi9Jcb5x0Mg4pPVGbdXWNXa0m
b4cTOdg3ZUWfTRf2UUms/Gv1ry2qEpFAVpq+6gVXDuYdCqIL6zAt8uKTHojiOADRZRJbsKdzGqrq
YFXBB0yML9svOyyCi0uA3XZvEVPTHZpAcZwELnlnmAA7KIkeNE7G09xmVjRxCDknrFWj0RjLM/64
9lBlM/gaezCRVHv/uk1TH2dDmL7mHn77NmUb6cj1Ki0cvKDt8pHKFDYnLjGs8OsSyc5962PiPXHS
f/AVAlohrDB4wS9a3Awa+pb0K+CC1nCiNFWUeqWLfWtUS/OU1nb7K64d8ymIsVm5SUZjfeq0Zzqq
5g3RWQDAqYoCH2b5IiESYojwWZ2uIbZOw9vB3FmumMo5hFuDcU6BkqVq7N6bKT1WE+3UychIhr0Y
1YPTxmfaTkDFJ24arec+t6ytsgSHY2E7T4vgR/QriqbclrjwkIzPdWM5UeH27oYYOJleu4+c+RbO
G/hk4IFYnOxd0fv3vUPZWeHEeLgyQkCVk74tnVI3PvM2LRJolauJlpBqEOVCpw00yhUHYs4llhUH
5Rbr/YDg+eS7aX6cW4SActLQJ7Ukxc1qA+aoh27F7dJiOXY6AB7OIrk1WumXUTDFDiN2FY6P9okQ
rHHdZ6M8eI4kriBygg6JmORZDiudUmHj7HonwOdTcKarV3Ue8ZC+gprDPVIOZ/jfGAYHK8Y0IZaT
O8QDeOXUeDFHw30Mp4TFOUC4LA8aKnbm9eIl/bCTfnkUvfvMe4ubtSaigDm7uA7ih4Bc+na2kcVC
c6ZQzrwTAAQOKxJxq5syVJKf0yWrIwdVXW5b2eFvj4ks48GbtkG1jPuaTNTWST3CD6H48nKzAGyy
gFSPi5TDXZMBHMSdjFSn3krAevtqmB6w7KNPKH8+CKu2H3yaL6olWXANvbRz8SFMCNhjbT/SVBtv
ZOcVJ7uknZMMu9h5SXFLftY8cOMrNuZkVEjS3WdNucSOiwEHvM1S0CqaCzXg1QLE0Q0wzHDfJ0xe
LoeRfMDGDGOTLKO53Mxe9u7lyCKIYM8dpMewwlhVLaX9I0/z/jgs/iPbITaGNFwxocjk3E32oyrC
n03n3feV6OnpFQ9hOVYH9BXd8EZKiEc5mo9Q0zYpV3hlTRn/mqcxvG2z+W2qAkaJOZnnU6d+GzxW
AdtT+l7ZNHCWNpdinc/MQCE6llF0vy3Kj3jPWOqOBM2GjahM2KBeGh/7NjxWXjIclesAv4X7vVCm
mFRRO2K4pxVHDKc6mMmGSZn/qIahp6zC60oIxlOBp6Ycf4IfnDduG3BQD5KBZo+y/hn3zWs5z8Fn
k60XhGyT36JsXpusNkFvGrLAhuXjvgJ6vCeCYd+AI1vOziwuxPuq6woczylc7FfhTVzlk4Xnax4K
9yfrrLfExoRazqg1Q8AeM6xcij2bFNJc1ey7Ite1HyGdcoZ5biTUw4Ck3bLY6RcN3+Zmluon+L2o
gON5nFA1KdBBsyxcNzvGYrpF1EWR9iYmBOiJxcXggHStcx9wn7v8I3EB8jklQR74Nq/jlNr4ZwPx
Js3pR9e5H62ZPyyreVViuAcUKb0joNF7qQLj4i8UvipFI8XKsnQtAjqnOZGt1a2l7NeEpFkEZpEt
guipa273iZGVxyIfuE/U+2nMr3U9FtajmYY34DjsraR5Srv1a/KX+5Bn7a7vsY81aw4Udcpv2qS8
dA0qR84ngcpTPouPnWL/O6XWKyoaWLVc5bdOQNrSBiaxQ9F/I0FOq1OhBcFsZFbphelsMdyIE1sg
2sHUdO3jqsa8GewSJYMDNuHk0BP7jOpBNVFA+/ViTPdiTMShXSf/WLsYqOmf99v4Ywqvv4OHiVvS
55GuMSsdyaHShjS/scoRUlLdYT/oSCqxyaj2Zp61h7YVEnhF9QFOSVx3IrMuAQuK1ErHW9Hj2pcc
zXdUtAEhkCLclTIuDv2KTzQjNnoOy4x8gE9mDt9hcczy2L/ys4WmKxYKi8J2q5iejmU1x1s2Ul9Q
e5IriXXtQHh7irK5WTZzMN6R4zq1DhDdcJpLtirxiSoidEhjLZ4FwEarWa6AO3wCeQtvnJD9gkto
bucVDLKIk7+l7b57IqwPudNiCgdD0qVFzw6jtK99CsMOvr2an4k0wns2fjN3y4H3ogu999miWEcK
3GnMFIeQvq4t1VfPlSMhxqRJ1n5UC/7AmIUAsq5zgbCPKNCVtCqxKomsfNJ81+bAxgFxx1Ufljf6
fPQNRQ61l5FnWeJtyfz4HfTKj9HqixuPQNBeNEazC3O68TI7dTZhYLyscxZcj3yimM+psNFx2Mxc
2J8a2CGxJ4w/MG+WBwWHho/gPG7aab0NYvrADZ1PScayvFvrIMSqRXdgQcnqPsSRy0Kj4t3z50LD
q6hDHMNrbJtcQnY5fZhOQv0RMjhFm37yqKZl2MgQgqWdFw96Vd2X0GeGqo04ihBeDWgZhMjRvBOz
RmEEHgHq881yptvQHO5pE+Bq+a7cnFb/Ic6T/r2k2eNkZ0jIUl+P61pw37csVn1tGdwZPUsZd6Yq
ZJymlu/flpfVyrOrdOyg0IxYJsE9oxNXHeolD3Dz2CnXo7+jeR5Ba2EoXtisM/a/1ziqKcqDQk3+
7jEI7ew42q461eHysyHDHvl+QfttiI9Ejr29HZX1O5xJMA397xgc+01cyvEzNvlZSs8qr9opf6hT
jVrqeybQZVgYhKsJbk/wFWj/Zx/CZc/N2bhyVnjtgRpQ8s1R1/gRglCKKzSlX/aM98DaIjqdBSN5
7YVfUo3Jzu7BY7XMNeBQGRqHsoSmSbMxTTlkEJYwz2Drhp+GK7tLmZserdZ9cw/OK73zhm7g7xZP
dSaeeEhzWwmxoEszDn43RWFfd6kN9lb6DT069J8K1QA+dGxe6rgLHvMptE7CbDyuXNu+sv8Xe+e1
XTmSXuknQi34AC51vOGhOWTS3WDRJbwL2MBzzRvMi+mL7CWpJU3PTN/roqpWV2ZnkYdAmP3v/e0x
dfnMQjJ80qiCL7PkFC+CEgv7AlF1nYVxfBfTr8M70lZbu2mfI2vI382oc24ELeQvEtluI2tv2sah
Hz7MPD8QWBXocGsuAYYb9brzWlpHLeN5rG3eMzPoLiaEmGNfZB943q8pQ405CcqnRLCgiiC4893y
ebKX37R2M7Gi34Y5oHqR1fIh0sXZJDMTDUfU9+w6xgUP09Vb9Gpg6yAfJqqtShHbF98F7pmBck/Y
pj1Ff3kO8B9jz/fQyH4/OEPw2meYjmzqUPcJVmTIm/WXEhx2m4URr9FLiC92jnNJ1c0GkFl+dBcP
B2kIuWU0UaSNCrQ451Icz0FwTNP6rWmrN8c03ihkwLHqd4d8rL+kWBDOEzoB+gEjIm7oGzn37WEq
+2A/dQVhymoiZ240qJPScbcYe+vboIJbzQv+mECwbjF1x3LXx20Dq/LPFt3DOMocPcLVDbhiYhbE
LgXe1wMlTHUpfLd2LxfuOjz51O/B/d2GzA3vSNzgSvcjNkHDWdAycpJvTBpZV3yf8EcyVFdi/O3V
xK2/diT0f6CaRGI9kVxoy6HZj7ZU4uyZugUz6+1UNw4IxPSAO2XunCxoCO+cvvDAY3Gxge/uhsEN
71XLKWlCaeCQJb4XLOUPJIaLYxJbLgWliaT+MAwf8DSMG7I/HA4Avq2A/ScfrhPveEaMXdxl0atH
3tddFQExU07k854371j/yeowpR4KY1t0vXhaGAj9MsAE/YojU2zlaKS3xLLVBcCyPmtiaZnHiNC5
ax7sxFA/YUWER2HgrVt3fMhEbYH4NhinBnUrtsirvElUnK4a9n44RqK4ZVXn44sJcOb+1Q+1qdWl
8NoCLHaal+K97seSKq58uo5AVKd1Ih5xg+ysnBgX8fQNmIqeIlVY+YGFQDIH+esShO+0cl7oIebd
s2p3i8UcPpEoMeWmo30InY6pdkS23yZclifBN1be4obElKBMgu+sDgrq+nrWzyXJObt5zHH9mvhe
2YELWl5H8kx1xoWkChp71c/iIyppA/Ldd1N1MxPBRNxRXfFMHOyLlmaUPvmcdi+YGzEH9Sxtw0IG
fOwwh/W56PbwoW7nsr41HXuAxmQWu7hI75hVvBAYv3Fx2f+oZqo2yxQtD4VKim9ZTMVbCR/55FsM
doQ7QxaU6U0fJd/IAryNwOMfZjk8Vg1E+qn367V04R90ITkXwgedTZ9k4jL7YFXs6U70rnSGIyZ6
dkatUjBhcRp/CTtPd/NC1UEEbTnJq2f66x+KgpQgstcX7531SYEmJ+YGewtLPWNMCyNYQIdpNsfL
HonAe5VjVa2S0ak/lA0sbGM7pAMhmHFMm72s/21Rj4ZoQo0CzVIbjCTwkRUzC6OiywuzPu3pLec3
z7Wr9WAf8DWqFTyTMye1mFFrVR/BYfigKXkKuPZDumN73vIDXh6ilo76qK6LDdJZxs04ZROfLOwW
bTMupwVRaV3aTDtUg4GttvPsiMGftEJku6/sp8mdtJo92YUauGDQcmkmSeqZ4c6mraOzCgYmGIFI
5YPx4Ce0mtoahWhkI5r65OzUaQBQONrZIUWOdOQWRzJRzLMBbnEL8rorlnRsoEbZ7gfPYjCRpWl0
kxIzxSMUjsbeYTJ3mNTSf5mF5g+Qskfw43SDklqQJQJTjI+e21XncWYPdb+Q9+b7MtxPCW73WmRw
PVmsPSwMA9s197iNaxMRZZoK7Vc6sEC8otxLpwGvX1M5bdaoybzzvyqo6WvV6ANWxr+PR7M7lUv9
aM2IxtjB6qMIcnw5eE08G8x8JRaa3nKqPWBy2/1i74CE/3QZhJ4u5ghuT2ZBdGfZdW12rnxb/PZV
tRwQUcvnpAyi7UJb89pv+eKwyG7mBJ47kQl5IMuJ+WYMz9ZUsXxVhX3w7TTHFRFb3sqXCHYmCIAh
CHZhNuvA5p3d0txWh9POH4P4V1bAy+BhF+GB27T4QB+an/CtGqeGyqiNyDiFCMcYL3XMYsL0EFxc
akPDUzJY9q2K52OAuWkEWosChh0j7Bt5Jo76bnrUqufE8LfkswJIMeU8EEybmKpn+FetkJ4sl6WW
zXyCpyZM8kWmxWk4A+QSsNOjcqNm0Wi3nsz2yfTnYTvIFoCcqh9rlHcNNfwNYwBlom6XJ14nCu9m
3KD0xqkXchtiYyaRZjCgfljT/CsO8gkBIA2ZFXg8ZJX96kLpt0mzTrME3UCEzPWCdM2HucrrhOKZ
ofrKax4uBV110w4e2AR9JUQVep8lHp85h21Wj7zM5fiw1PS1FdyE1o7gNhQN8feScIImkpVt8eI4
eAyYwytUzmJxU+4JWH1ErEsU/CvxwvtgHs+ir18tlV8VKaHQrp4jRSMKIQ6uLykA2MYDAWFJH6+W
K76r1CYuG1Sf3IlelsHxzp2cPxhg/Pa5XuBkGr0bg2n9TegqcAghPEmzHJxfZr8s1ww+ZUisJKBa
2hyaJzs3X0Yi0s//M+H7E2j4f4DIrL/RoP+vUYQ1oQb5Yzx/FDqQ8A/SCJpR/LepnvOX5cB/DknA
WUzxgJz921TP/IsIAi5kDR9jqsg5V/zHXM8N/gqdkLMt4z7HC5Hl/2Ou5wOHDjj3QLdygUdb/1wa
gU33v871HDIRNtxqxxGaD61//e/4yXTMLoJhB7U13vAxuAO3nzgpHiKCMXtesnndxozy3NHxNqoc
M7bKs1VYYic6GpkszsV1w1OOEyXC+UjdedOeZ2I5OFMbA5IAZ7Jy9rtfdI9+OL2bPBQUMa4rW3wa
CS+SCRSYjP2ImqZr1k2aMrYgtZMNLNkT+8z8VJXkoRcHYVBWfneiUHY8QOvAYknKnFAPKCwzHc5K
F7y7uup9tFobV5Lh/1i6CL6YqYQfQhQIZnbLBczhYgNnmey1CW/m5A+Y5HtdLU/wg5b5ShfOe2qg
ex5+rXGA/wzuw8ggGtdmv7eiyYx3i66uD+ASoaf2ZGhxQ3q4M13rRmKjPzVGe1bUkO1m3yzOQSgw
ttSBw+V0TB5iq8FwETeem26dgssOzbseTk0xwuZR85lzpP87CamkqZeTKUt/U07EGyBTOJy7OZ4h
yQbOQ5ljXgWoU0TDCowB5kV3RNTJ8jtO7kgXEdOIukmuhAAPymnvnVY2+5i/besePgBgoubKdfqr
mYY9Jwpxa2ad9Z13TcIOTk3HKpmdz4YQxEwi7zhgIzqSeb6dA7vYLHG7g/Jwl9TUPpEHyM6hlctt
2qb13mBMd4++nDDQcYPz1LGnhMbgI/ZLij1yScg9Nu4p8aCBCzX3RFvtaY5qgyWe+0kejL/i+J1Q
LZXntutvEbK/bMd9mhHN1rgs2yNKprn3UtXsM0yQBNqR81TOZduOcQqvYodnMhoszKn5bDGe1txT
GpnwqUzJtOFGEvI58FmalFXcgHCrN3bmcXOArbFtqpFPslCHUfoNRTIxk8W8Jjk6J+1NlszBKxyn
9kIjUER1elTA22DCN0fZvPM6rk74kpcPKqE8cONuf9KNATe2O0Fk9oCHhdhJ+/4logUGEDecEyha
1ZtZYOKce7rS0n4xfgwqVwA5OS3eItMZuQOp8mmeRbCFQVVdMLEPnzM510ra/S4M4u7NcSb1gXBq
6HvePG3bVnBVt2mOrXqHzZwI8JbjJogy8oUXrxfmY4aBiciKgIjhULB2Nxg5ZZNNYJFYjOVHWbRE
HHUpvK9u7LQxdiE798zYjnuKGD0GMCizK5vkHIe1yLnig01PKud2UHohxXbaG57y6rxSCdd9Ynxu
D+Tkn4g1utxHnIFx5sjos8+Tg0G3CnKnpELH2Hn6uDD0U8BZ14JkbmCLBWpsEnulsZfbYmTlN3FW
vHoNv9GLOTHNZnTAxfmd4qo4T5LgIVl6533h+XcGQYJDgawtCk4aIrlLkZC4HrjRzhXtR0+VCsbR
+MWIyVxGoKO2iInMjCynKp4waiy40oZma3egphbL+3bcGJKHyYaO8YeXugW6SwFKe7JDXGluUX+5
gEj5M6csO+ZZTZjADBsClVDdymiuqSIDGTXURs8knRThFoW0f7bT4CkHM3+VCcnemhnS3pX8AWpa
1C6YcN75Ce16vKTIlUwHmFKjJrcFXwuvV31sVVTfwzWRP4SrcM7m4/LCtSJ8j81e0UmGSBoZBHMg
rfjHrk28pwHD48vU5jxTEyU7EVMZoCrjYz4hYIAU4MrAOdJnzpq2d74TF9QRi1lsGMGQwCXCtKUK
ivoP1US0apg5PyXnF8kkyVTxz41z5FRYKNINNmgeaoEp/uVUW5aCwrUedbaBxfhi8WGXq94iexUp
ftmsRHeejKbFjBBGLxHpKUpBHP+Y6ZM9WIzh1xKU7ya4dlT1yXijIMh6GjH0cblRXEZTb9zkwoM5
RI0cGI4LSXlpO/W+RvKxDej1BEVOXjVfsEfjBkPPx+ZGhfcUEEJL5upkGgSb4sT8iHM+bBWjRszZ
9DPk0UfCBB+1gtApLj2fKDrpahM32hb/BubVHuQXSQ8PBFw8n91eRZu6GZAZuE4RHEqcnawlqQvO
tvs4RyCb4nS6NYSP41tERgtzLDCfJ0LSTCLZtmDo83g47cDtWX1EQfbNfCbdJEN48kdwhQbDzp+i
cMfd1LlQy0u+XiTcbyaA19EJ+fadjBpMT7F4g2xErCnr4zCBkmgrg8iODC7xUDrbjjPKyrU5/UIY
JAFOEmlYvmOGXC+z5hlFfZWtewddsF7kTxr7z3NUyT1198GhSDqux31dJ/gjUGBwb4ePUVXFb01T
X2YO3wfPZz5LlGONoBkdpUj2c0cRMfjC4lN6o3pMxfAYLTh/y94Mn/G8fZchn5ih7M+5gRPpJ3B0
IrF0oJPgC2a0AjKuR3r2yfzgsEwORBl2bZWm64mFA9cQJZHk2JKLD6Ntn1nYxYuwOjGwe+qVdwPE
BINxEHvrMK1+ARivts2SnGoR6i31rPR2n8npcTQsG2tMe4Tin60mSPV0QUW8+SpFZXV71OBYJskD
Wrl7my1xsEOUC+hBcN/LWYlD1Cn/I/WZ9NE7Ef/Cd5PAduXjZ6m5NK1cNi0xwE8Cy97jPKT3RCb9
ra+mdMeuBp+52/tDcDPJgGFFeJgK0FaAmIJtBKiQRY8vhIML5ZLkyNeDyRkGEyuwWKWITCBDfUWa
5ZmHTXITG727rQ0v+6AukAbQAjasAo/ecZR4qKlSW00YYRRI7jXxkG6NGREP1ALNYI59uis8A/Io
ybZV6pvHOg0f24YPuw+Qo4panerQHh+6pVJ3SRLGqKFlcmjzBY48HT1A9IyNZ3gvGFXbE+/a8DuS
BHb4EMsLxCiAhrgnV5AruGkWrGrMm9hSdJWmo0BRB4vtPgW6aJOU+40NdvzA/XJc81HwNqZCEnbD
QMJMJqZ3sJP7thn8F1j+3SnUpZ5Zi6BB54TD2RUchlqwNxtz2XzYud0dWl0NysWyPHYhYGyP2lDL
aSlIY5TMQkRsyUOyZs5K0WhZzZK1iqhF7fKqJ0wlOQI70yE28P0AdsNYSnJyb9gKERIEZyo4TQbQ
5PdE+6sVZYHN2kk9BsBmgCI76ErUkfJ3esH4OOl7Hm9NXZ3q53PwpJTPGjfC3xvUFO2hZOjxIcJr
K9uLNMxpbwWZDyqdk+8Q83tDXdiKhp8/GbjMOEmY+Wuii11xNHQw9tBHyM15h5RqT7N6EqPJF11T
DMtPbpPpqliPzthZl8eS0J9oPICgpotly4Xtvlh026yBy/ZCGSbE2KylJbOKH422Yd4BAfiZ0QBi
yDQhW1jU2EbdBARMYtgudMntmPwsuvS2tLsBlA5FuFS0yfM4c070wMxSjrQ8GwvsMWqmsrWiSxfF
PD3UxQSMS5KYaxfu+hyusQ3Swmtl4IlKSE/ISeiZtUlZ70BU9siCMKBQOshBZgzaN62hP6LTN1P7
NBn4MhrHrq5zAtmdXkusOu3CxBJYhqUeJXnZQ0WDcDdSJex0WOaBlex9cxo2MX3D2Z/mYUI5lBBz
kL4bdTFx6wg6IHXMigBTuSbaTSGBDmGpP3kspaNZUoe0Wh3XAjp/7HSAC4YsiWAd6pIt2FjeCYJe
Dms4z7T7CrIgee4Q/E+ycVBFx0KnxEbmsT3JMQrKZxq7MA8SL+fHMuk3d2i9SzvooIaOnwGr1TEn
nUnLZ2QgKJjBZcoHc5cbfX6ULjE2UwfaYlyleyj/QN+y5eS2JY205N+UIfi30tpJHY0jTZ+xkRGX
oxiB4BwJujoctwzJuvcqykIOSBKoUatHSDp65+dpuSt0HI+bbL+2Iy5kvg7rqXzoPkudICW3FrAj
Gs9RQAtdQsrPpcs2W806+jfrEGCs44DjUHNu4/ubkF43TWNQwabjg1E8Yv8w2dSAA/KeaqfllmQS
8YK8JtfATBW7W9KULjBqcno6pkgErd2Z+EnvOh1iDEgzAu8a3yXwim+lo45Chx4L5JVDkmi9xuhf
hcMCohKVP1d/8pJxQXSSYeZl0WFKsEnkKgMOlFuy0Vvs9dU29arhcdZBzDZOO95J866cOIFLHdfs
IkB+02TsYMSGtxaZTsotmeI4zTE1rJtBxz7dWXwJHQT9m4BHNpSMtbVhXEM/gT8fQ4wla1GYOBR0
qJSalm4XkQq8ZCRObZs3pGAesJLMik1SqW7syfPkxG+LDqzWJk9DnvK3NjNfhI61toUvf1eUwW6F
TeiVT5b2QD0fth0IpmUqqo8uLKtXqkaBn1jzxlRAyTwrBVwZGcWmm+dTkJvQ0nTklsS+5pKlE7Vm
ng+miywXYOD3RYd1Zx3bVbwAvzJHyudC/1fSYoj2desk9EHczkPw1bWI7k0lMsx1RUrqBceeBXMp
SCBWif46qqY74lKkMyi9crkj04uZALh0El66oM3WS8N7ydQ8uc1K6EmWx5l/EU28EU6qY+8ou84Y
HZgCqWU1ltzfRc/AIG/c7RzhXlHUz+BVEVdNAt60/cS5kEnzyrIV7dQt16J5BNzkxu3R1mQxQxoj
hl+4sZ2OanpSIorHnbOVFkm/OUiYncMcWiOpz19VQ7onbNz0Vnp2fA3pyhAro1z8F9PAJVBLF41F
tayqfNTTWtHPu/ataDmGxCwe3AZjgVEE8WUEKniThkSpzIqZa5NkF5Gkxg7f9XQw8BwTWTNWehx3
MOy03kTRHDLNdqab3hrAH7j1vTFPuHDGZmhu55EWybostpnl+/ilc/W1iKo4LWTh8CcKYxsyM1wT
AxYPiNAFXmbdbDwXpMID21qLNsz3Vd/ckVpnZExWcGWVzLgzhiMoCTNpsCSijC+EqcM+1YmJtksu
haPXS3h23Rp/dPNGI/X8EvLukWobipu+cb/UEP6GnMv0Ls4EBdBV/SJ6g80+HXAHFQ7RENtlWcSs
Q9Qfj4NRu+4Tru/6mEbAv0rJVXYlnJZJuiVwaBEx7L7ZCGh0aPPPOC6a91bSE5K7Rn/WgO23JJDW
jz+zwOib3osxiWHXKmzkvfa5dYp8H/s+G4kipJ9Nx8TEEIRrhrQXOv4x8AZ312e+c2V8P1xLI/+N
E8QLKDTE0NQ7DhhZ2AbbQgOtGFzlG4+MyW6sI+dhaUrNVxJGtf8fSff/R9IF9AJOm3BEYOGi4+Sh
wxP/OLTxL8P4I+Pqx7gm//t/8Y9/KZqf7j8FOP5Pf97fpF7xlwUkBj3XpxBCM5H+PcBh/2XSH0HA
1HZNx9adBP8e4HD9vwIT+RfgA/8PEh5/h51x/7KIeyAP61YIzwmtfyrA4bt8p38f4PhvX/l/4bik
XpPnSex1cOsEsd985ioZS9M4c0lRu2VZwEwnTX1jc9QlueqgGMwTOxgXDgKTCGAr6gIFBrb0M0lg
dXNqr3SrnGbZZPKEW9DC5OVQOBMozIWJARyTsb5lRJAF5/GE8X66bRnG0V3uv5ud5WzarIcK04ob
rhaccvMl+mD69WBQfncti3q/eJ+TFL8VgvDZACaysWcD0pMHaEGwU45LiC7k4qmpFIOicomfesrk
VmWbmm9J0WRvvWhYBJ2KYikcbRi6/OBmGHUT6azT0H59n/sDtNQBPS8oZEu5bOTcGSbjSMBC2J2z
xnw1l5Z8cBIuKLFdfAcBynFWY0+R5xIwn5lYzbaD0dJYZtT3YReFj5T5eKts4Y/jL5/TmP9OWhoG
OXvOkzk3/C5C91kYPSdWg5SdGWF0rtx53LmYN8FzEpjw6CzeUrCWHpJ6ZsuqIPzZM/8hYa6oRWVB
j9SOouAEdYgTpDu75bqbYgvIXNPLbWu7w9kWf6L7IJdZ2RyUIX/YeBBRURx8a8PueqKtcVuhJ5NX
wDDizthyErNCAk2TfT0jyoCO9XdGOzdoGlReZdjNEcdOcOhRvCeIZ6umB3Y8TfC0pfBpgVURg21V
X9j9mo0zoIjUYjoZrvoY7Lxmqmr+uUitQTu6N2FhLy+pA/ocKiUJy4kBOtGGaEnvlMHjpRaWSnvm
e06VhDTMldWtfTQaR+DnWiJOgWFsbopI178t4p655cmWaXGBucwxxHe3oqsReFpdsEjsbypT42Mw
y4qGp1Fc8TCgqeSEFA1p+/dBatHANxZb1pFpE1E0shNFjxtR1dQcDcSISUFMawEi/dCr/pU73Gvb
OjfKYiTLudGmKdqq+BNq9YB3ZXryKktPjg3IDhAkt1SHoJWEmJ1XkhJHxBV/Jk6JpUiECi1zoZG9
8RqTxglk8ybNlktgLPW5zKvlIQ6hPwYh6nbnlVDSe38b2CZxZWvYY6rzLor2xO9ZtO6hN7xxDU3b
Ow/gDE95ZB7B16OwFZwk6OqDrhv40qA3jpPnWs7ZuU7z9oB/cxPYztaCeJ6tKjfJ71J8z/eQofxf
4Ld3ClfwwPwd/DgCeuaPPefIuIGilHbpU2l6PaUQKLBjl2yUVZoPnusEv9S45KeAxrp3ipSYn085
VYGKCoPZWLCzoKvt6nROdhG42LtkQNpwIYKugwK3UO6WyZc/2RdwMIw/wqrCP6dvXK0frsYxkNcx
mgExDNLhmFmVz/BoQNO0RnqMLISGcQaKg+s3vM4oib9j3Wu9tPgQ824ukEas+AK5pNmp1jJ+6iCk
70pwgyv92LmZiVszLPbNYF3VEY13rsI/ENRD/rvuFt6pyMmJcpe1eM3H3D1CxcnvBypatD1QFEe7
Rh2MSZSuqUAB6pnK5UpNLMYuvKWZuUy7LM8fM9dsNjNz5gvRv+ZQQFK5H+GF7Hn8sQUFk0V7l9FD
we3cMvtNXpRptgDfHWlmZURR+brN8n6Lphs9zNloPpEQh3homstdKwwH1WQOH5q+n14bXHI0S/C9
XewuEbtuaOP7oLLSPV8IzR9G1HdbjmT2A1TFflPi5DkITvBrd6i95zYkJ7DuZCcutkVWArzyQlco
hcjQTuya1yMLDlnCKG090OF5UkOr9jMyGotn0ECN7cCWbbjFuEenMtV+GHmC0S2KR8Cn3TopuDel
XOzWxODq2zrFdtspfj6ZJUcyB2ZOk1BSGPfAK5OjBcATWT/JOVjyoh1mskKATZR/A5WXFRe68pWY
SgIGSbv9k8j2HwIZU9ogYZQTY4n8c2oaIwintlpwiZWjf08FkAWgaV7uTSLVK5XHNb/STulxIF/x
6cSdOxAic/1d4dHOuSlZmAnO2zXqny/QINZjK1wAqU7w0XKB4NcsXGlrLKdYXWcMn89BOPlvIlnM
G/La/iN8hzHZp3CuVxmCyejbmw6b0prfNW1HnNF4Hf0jjzPsJ1zqm2SsYaZawzYYnNcxmI68X091
RAS94EIuqjHakMvZo27tW2F9lcVybczwp7Oaq1WHWz+3PxUeTlp3dsbgPnRFQMg9SeW9Mzu3vZjG
Dzfi5+WCyA3S9Cb0wnvTMi5Lap+IhgRrpaV8xMebKEt+6kiVa9iDDrzUKzHHcQvZe/mFvQlA9yLq
LW6F7OCxr60WSOVkNhYBdzbNfqLGSra+HX8OaTljp0Mn70r1gaSV3sXUVu2a0i43mROz1k1JDqdF
jGe8PP5WMsNd+bixVqmclitFnh7Aj0Xu86mvHykRzWmjcfZRZKRnJ5vinBM3RRljyXMF+Cu8zZu2
3c91PeBTZcxLc0abZ2c/jdLdmEflK0UTYk1r63R1ynZ8tSBTSMI/9NgS75TLntFfTKqSC047k7hS
orO3JlT0FI243wzEMPDmyfhSks2OtrOLuLCqcur5YPzBsqA45SATjhxZJ9MdpK/5PHhoDbErR94w
thonxGHTF7Emb8fDCfiG2le5FACD4vrFsaWzLYoZ2+fgT851YO6gkzj1/VgptQUJcnbgSJRll68l
EPJN5Q63AwW8eGX4oUNFHNc0lV5cZn/HydPcj7A3yrVcEvujLlm6BlbMxziBDlzTq3GbOwbZBNFA
pi2YKHPOutRp1xBJQwav++jSlnO2j0xcx3Nb1xv0bPFWJyH7oTU9g5VPgbQkyXnyO/s2hadwmzIP
AIMeWI/4cr+Hts0Opc0sy5QNaJ0sMGk70zU4ES5z0lGKfgQwzOFA+MHmA++zlsDm+OjX9nhvSjdA
LMe8aBfxXeWrs2f1byD9jKdp8O9rz/ry0mV8yqlpOvRZ0x+tynBSwh4dF8JWaZUmgrKhaW84SPUJ
B9pheiOoWVktAwfL0SNh0tOK5MtoI5gsMmewuvREbSbfo+LU9bQgGq8LT3dJLPZAUaPr3BoMw0AO
mfb05sd4/j13Zs1nl/zqwA3QDTa7d2GUiINyAe4qNrrJgrjsS7IFMoRJQG+KNWOg0KRSGy9mymOx
x4NanTKdw438Ll7ZEcZmYc+Yu5iEGhzlIm9Sa7uE5eMYPKx950JsJ21BCApCmHPqDcVAINATO/yK
oFqnDTcaTgnmg2L5XkN45EuIHd+C659CPY/EsOaEhWPLxd72BzOcDYF9L7NLXyLVOW3ibOqqLB+S
NI1vvbFrj6LEEDn51vhIkC/Zsqsur3CpAbMNWPcGn12kdyQ50jL95MDavuQwhprSkk/+EgMmtDO6
lQxOCvjW/TXjw2nn2kt5gj6C8M70dMcpyMFJCtLZyghWinl4ybg/s6lylOLsJiA/wKlHE62vkZ56
2jZNA7kNYSThaIGgNlVPjWo9UJEdUzZECmN0skvZT/XZ9XA0q6DLbrOA9aPMELGlxcBmIVP7Zrn0
6q6MuOAMI9vqsydBAI9maCXU2DDkNJdwA4rC20olWGqLZt9V8fPsOs+mFdwZjkbQAezEW9lCO0l5
MYNUdi+RdjYAyUMlonHB7mfzrkuyCFrKGLBd+Yg6ljmJY9KMjFz9vjzLujTf45xEo8dXngi5N4pE
ns22/iCWRXLJdpt9rhgCUmEoPux5RGXvUJgJsPUwnxeatSZVcib0FQ9K+iSz/j2lCeqI+zK+jZUd
b1QSyT3hYmfvyHTaA3aO12mz+Lu5o2x8sUe+8xY6YdiX8rUzqSXwpI+m6eD8i4bop2Awv7JIz+U+
Hp2VCIvuTHpjId0TLjs/j/TYIcOEA1FuHQE1f2wNcEQdh1L0GPOmm2sT8HjAYjKniv8Zv3XRJC6N
jalvM4biY6CKjTAXEPgCtPma+X68b0c3oMq4a/bhUCYkjiN56G2fPtKEJqGC6+kKCcm4nQLavkh4
EhSLZ2LKfhHCHQmpyR6FV1+ygklEbJZcz6BCPv4RqkdIQ/QZ4bzI3XGgn67hLByYMdFhzx7XtpM/
zh3jUb6i+PDHQICSD9IrJ7QaC5yO7oLI187IoOAG6nPU0ooxQhA4DlbwLmbXPMtBH1t12r9quumZ
dEPz2Q0h2cYixo+Z0iRAzKvmAiPBoKwg0Rer0hzdT9cbFiAuCYEnJno6RYpQt4g1lTwZM4OctKh2
t+RI+PgBFu0BxvtiaRdM7DAPhLES7C3tkbFz38Pz1FKXGHKiKEWGzk4wr18NzgQ6nHOptccuFu5y
7cCxmALtPe3KYQAPjaddsF5g2UE3/JpG/BuedvMkGExz9YvUBM+m9vuYTqYb2vzTUudMY0Fi3kMT
Q/enNSzSjqFRe4fYuANOasyJsqaZ7zHmVntMIBJQKNeWWDuQINXcIXvuuPDgIpbdrd0CgVXat9Ri
YEoxMoES90lO6m7xRfucCOb6tzXWpwALFPap+lppVxSBC1TwHmtRa3foowygKuOBiiM2Au2qIvl+
V7n4rIbZHEkW4L3qyRljxZLakpWGPncs/VkOQlR0kWn3FlsutUXeBq+fh8lzOWOVs3AZs5CsidE0
2ziCCreljJkHpYOt/jD+8YoFJLyU9o+hu6ecs2EdkZBGZhmtm6kavK0AlbWhCfvka/fMkpZsbtIq
XtwMMiF7Fopjbr4BStQXy9KHEw4EL12G26WZHqTRf8vAvpUFRZnCmbM7mA2MTDC+lTu+3ztVV/Zn
aGIWWzUWK16ckcBOIpMyZnf8HUMtWCUy+AHzuKMDQrPj6/a1aOJ0hYQN4Zt3gvc1F2d3MbgqZu27
cExT7xJ8JD2aAlKnc20AMZEeIaWWBck2qOM7eubyjdGlB4Iqv1m0KE5z7xZCGF3NKDmNwuhu9j3j
IgK+Zr5amlBjm7w45TX01hf9o1WTnlr48ixD3pJjRN1JCkbM5OHJTspXh7bmOssdzNyYg2snuFEN
bAe3B81XqpL+pRE0gxezQfmZlWzqEJBvvJTdhtX5Dpv7g29KEFI6zKAYw2xctpR97vgM8ejRmn3f
ZI1MmFFN3FDr7MfgVr/G/WbyoiSPkUvDIU7CrdmWh9jrX4m+fufxHN6C4n3FUXE0TapCPK4iP4bi
mOkxlNoA1uQRGYL8XAXYGbnaXsTsLBTPYWbPmHJusJR724Ub8CfaEgyKlKyp4eIdwqgBSNckQ7dQ
Kync0QQhVsiTTsDWsSoPaRsn93DRGZlGAe4T3zOfCIyWayARDARE1d5JVdwaMt9x8y4fe8d7JxE3
vSRuC8oAgMa2GU1rraopW48is4/KHJOzonMOJz5sVGf6V/bOJElyLMuuW6kZJ0TyA/joJiVC7dX6
zs3MfQJxN3dH3/fYEefcQW2M52llJCM8syKrOOagSiQkI6xTVQD/vXvP6a5phxA4M2aGPwhSgohA
3HLl8rSx7Zm0855BE8c1Dq9MQeAI1ZGfplThyJqdoF25P3AbLG8OVsN7Ns7ZfRSP486GW8u1GRRD
SJ5zq/gM4qMO6vMcqe88iFuH0SKG06a5eVs0pX/fd2Z4S/EmPlN7p9CwOOtx6uEaorepSWXTxKm8
8WQ2IThUHjRJgC4BCL3K/6ZZ1W6I9xB984f0aGMgIFhOo44cWfPdt01v4+oYniochXs0REyo2May
Ey7th9nArZR6yTGf1D3KIzqYJY/LU1evP6KpYaq4uuc8sUX9RSp4G1GkpN4V+ncxfZsTAbPyowe2
QhPwMKIoqjXPsSmX/6c8XDnvmE3wWaEJW8QXllam2vdWs0+VV2/Si1assIa7yMwgMCg/2dPuyjcd
89OzOYmSzBE72XLxlImxzHEY5y1YtLaX/A+tVR/AMgaKYFyS89onJx+qyyaVpikEbG6oOv1ouvcM
VRpNBba/uY4fVvGotWJUs/nxD1aCZW1q0hfykRx12bztbHGxVcBDblLxs6UqVk9wIrtdts6fwBpN
n9jVkiFA7NbljovSC9fb0E7D84Kl+CWWxB1BrOwKHqF1O9R8xg3iWw8O9bVnA7TKpjUTe78q48HJ
uYzq0K131Qr4DVAb6ZrEffJxsyXoxWAK851MF4O8k7bfgHgjsfOKl4zR1sFk3rnLWNVfAaOoMtV/
2CLBS+C5EeFhRDVhyItFlceog+NuRZKha4VwwDI6ALfOHLFl2oE94JnyHxUVLvf3hRu8sW9k8dds
jSxO3/TieQcSKOHRtpu7HE/ZFUk5rH6Wf2dj+Zvqs9/HT9YEdwITBmXe2Q+OXm89Y1hZNhQdeVFb
eNOTEdhbyBenoBhetVU8VQPlqFFkgxHWQX9YwNGKiLDBSJi7PvXQjsl9ToNiYZ9+oN9HNM4NxGWY
jC/RxW/oGx7463nkIRcrElWQ9g4zFbdeUSP6IkksYlrCok103BrrsYUGLMzc+eSzkNvAXjOuy5wR
8VSvrDddNIwDPsZIxIxTycDY59O/T7E2emN+zFvy46MIHXnQtQh8IF4YXPPDDIbnyx7ZFhFkI0rI
gLwfuj00kVGY2B9MJLuVdqfz2ayGx0y0ks7UfhocRJOeKCfNPpzIE6Oh1LHNyYU96K4kbb3tGmex
6WxFBqN+kViGMXdREVtODZ0tcprILlvdImy1zZ+tqDAjT6yYfPqCmwpHKoapInlKTf+WXnpyBSnl
EVghhlBRbDqqvQ+FLTg5j4jAn4eFrFASkNtscNaxLfTP2mQb69p6eqtE4zlnPLzIDHjZEsvwWMv4
r0WK/kv5+YcrKlDDm/NtGBlPpWhCgwlhKFl9795IST4FohM1RSxqGE1w1YpsNBvWfhutLDic+AS3
M+JBEjVpL5JSKyiqU7gQnltgkNYsTURnitfUortCmZrcatTSci6wn/JX6tGgIkRFCc2pjipUJ7LU
xJ6XQywC1bRb7KMLpJXpkLmn1PLUdz7sRv+hZr9LvanYKVGxOiJlZW+DjxXg+8MqylZL5K0OuqRd
5iB0Tfrudjb7szfQ08sjnvvRCWU7QBuveevcOU1740zpz9jD9+Q6pJJpeL6O/fBUlpAHRCk7ilzW
o9UZN9p/KRHPpmKg9dbC/BSJldasg+co8LNN7bEk4uHxezYONl2iAtFRoNst55abTEy3CXf97Yhh
9ClHg0sFF/yvmHFp4bg3tsaWW0Z4cy0x6E5tdLLEqWuJXTcXzy7IzXgPD5vQk4+FVyF+2ED3otAA
ivkQX3S9fCSXw6KH105cvoaJ1bdw/ObWjzH9GqZIf/ld2fW0jFZmcQKPYgfm/a6viLfeA0U9Iz0V
hXBDbLoO29vS7OtdV7svsNbBZxViP+Qzc1Z95j4MqWldt95S3zR84l67wMNbzJZ7yxWF2plYjcN4
ePRH37keiY9x4sVeMLtiQR6mQA6jkLXmavhc+diSs0HEyXTIsw1Tr+yI+4b0WziJYzmcn+iZzkTG
y2HjDqRompVgMznQ+gmAQHdDIeBpMLmm9+JwpiPAh3Ho3pyAN0jU5vM3DiIE3sT+TI3ipS+g4GY1
Zui8XdcDVT4yOVVPnIzDgX2KQTCeGD6ke0QA/tWQiWy6TNiAmrSj2XHBhs+AiAPSxVBtMoF5svLB
ueGbjOcKLTAHplKf5nLodzqvMxLqNC9R6ly5c/ix+uuTufBfd/w2j0HhDp/x4axXnYrrO7hf3sFs
+m+911GjMdrgZtRW9zRPfvY6tiLIbMz0WHrjY2izHBzy4plDNFI3uAmfUSl9wud9BArHAqJTkdVt
YLqQKAc3AaWZ35pTFAgtpw3JeahuuLEHY33K8t6AJWb6aEiHkve7R2vGD2bcld2Zx8KBrmb+QVju
eeJuc4o5Xm8J3GuuHWNwNhhUHXxHvZlwrpPOi6J94xGnyUkm8pq424miz5m68bBt+ywhjWePxtmm
wX4zabwRgRsyn7HmDG5EkzVXXIr8u3mlb52OnIYbc112iUFW0W4JayvyR7tQO5Dj/ru2IYOB7u82
qVlwVGJ66H0iKpjQcE6d89KSDq3n7L1qGJdouyterZrtEgrsZbhhu8jDtBr4KOoSUZ81MUXd1lZ8
Q5URtjYJ221QFSDOfYyGgTQ59RDcrJgtb9U6PtiFl10BVbwFIFty+U7A1iSwU6OAMTYSoe8EV1oS
/UVF+obH/SRtnO3/T2f8Z9IZmnoogYf/OI/x0Fbjj/Ljr0EMY/tv/7v/8S/f/9v/XIf296mMv36d
33IYnknKLfC0xU1JOdbf/D8aj48kNHyfcqyLNIDv/Zv+x6Gop2jVaduiCac0/9FvIE3rL4FvBSiB
HNdy/isZDPsfJDD48BH2cG1Xun/qj1W7//s2b9zB2VaMKXZZMFeP3biw3+7Hr9zdmhPGMW8zdO0C
Or8cnoyYJKAhGbRlfhjd1b6t5P3byDs5U6wbfGe5LmZtbJUJjiyPoxv78hGAXpcdfNdmZrdwhN/T
+BqIv3NkZTrDZ2hSqcUSI3sn1s7DvnzS2IQyrndX71Ny+SD+7rX7RxBR/oi/JFC8QGt6j9p3He2q
X9RHo5tBnotgV2TKviltDWrR4qBssppFvgb3qTJgd2f5tlz13cDyQbHm2jRjfFPEpEjMWhHlUgG7
JuNC3S03f/4Dyvf/HeKUvIevXKJClmlRyrOCX34+z2dPSXqngT8JHhzvmrBoGu/w59+Fd9nffReP
d5NDnNJ2GAf88V0wrpafT23QkMYb4Etp8piq+Fgs78lJp+6f/Eq/UFsvv5KnNBcz3tda/druHIXb
MoZeszEm1JyRQ5/fb5gz+aAQqoJn8WRiYUVy9J99X8/89df0bai0trzObNZt+bD9vleqV6iI8Glb
ECsahMrKjeGaimX9WlSxA+MDIGpuZO5XPZYBJ9Paau5z5ZvfIkr+7DfIzZ3SPsJKmhPGT5YAHHam
37TRgCnx4shn/jlY+9Wu3fuK56O3UKVSYsmi5bhEI40HdnTUpOsof7z87pqo7lZNbfiF3SKrm9rv
GX2NbOqZJSHf88qYRpnbR0dSXKzgwBH4n0nHm/cWY+Sv9NI72h2m+ZKGfUMAwouOgU7sR7/woBIQ
LWxucyZApIBUr6/9MEuiTe067rVLJMhgYthrZihu+pCsaOPXQVnvaZcU12pczS/tMC/0JON2+FrX
FQzTBJYFiCVrVzO4BpjoqVsOqf0XxjTMUdY+53HHqaRyW5sP5YiraEMpUBHm8OzpnTIshSJFqtUa
wui5L8EKKShHe9Uqk2VIvJxVajbw2SrGKPBKjw0r63Xo0RV5S3dUdhdch/RhOOkBqo2D0Nlp6kt3
JR3ZU6+YJrZQ6NdigRxkZcZ+mh0W3HxSoTCN59nufxSNl288l5I+0Dx0FShEt/QHqmuPk7k3dM1z
SOm3L01jn6XEdAw1N2czLE7IEoyjN3FJWju1b1v/C0jfbBOI+a9KDEgjefDBHRo4N6eFrSYrvgVC
k+3Umhy02x+KtaAAYfAG6a2fdcKGe+JJHhYWBI+8Jm9pDAnB2ry8L/0mvNLhwP6s9vqfEZqCTTst
40PfnqcKTFjsolDGIMBXYea7YAJOUwymI/5qdwh4DmcBTpJgovDiI2FQ6lwOHjmryHb2RexfeKDB
wxTrstk0Vl++rWOD/rDrvJQZN6v9Z6ue8wcQku17xqjA3zjGyLaj0Wt3w/DH2/qMVfjrFRWDVYgm
0KPaIHHww4/0/py6PrqZN19NRfitQGAMucCoIDMWcrbKpoZJ6KT4QdNiCc+1Sll3+2MEKg/u74HB
YHCHe1UTMnYcrhAu6Xz2a80wIK9AGdyO4fJ9Tdti17qwIlvaZjt7hAvbdtV3Z5kbkHJjfLITa/xg
/A87byrzZw5TnJEow5dsbtPpxRRiHcfP5Tx6Sc2RXx7oW9K7ds8pN+dGs6tmHW/jrscx3WOXZKtq
sc8h5bxnPOuh5Kyc8Ai6GOtOn9XXISn5u7kJ+08MwszDXMCJ4YqW+sBQOvODLhaptD4JrTezjMnm
AkyzHpZyTIQa156Q6BpfOpaHW6ZHoD58dmKm8n7w0U9fataWd9ZUASY0mAhsHd6b90O4Yunrurx4
qejkmht+quSKuy3PwBmRSHR28N3Wrn62PDl8hHPzOZvt7MoaiX1nlcp25A1CdvCq6h6mRnQL5pJa
1qYmY6L2KqKdTNqG69EKHuWqTQC7KArZxwS4xFGtffOQcIG4b2fe7C4SbY5FpXdukr66gZFZuJuy
43hCDOC6dnC8blBp/rB01zCBbC2ESEHwc5IkVBG3FqMO0lGscyyOym4OYZaNJXDn6gp2pn6xqvaR
chKDzmj66MPRPNgSvXLIYKUSxsJGXJJKIaCFGTnfFpflrcS37CDERCz1eG82U0CrPZd1/l67mZzr
Z+qN2ZUrcbBVgmHrFO0miYoN/dyfCzevXqwOhEjGBAdXEThDllpUxLMERp1rhW9QfOiVZ3Z6D4nH
Tje+Fe8nu9xPHBVPeNBJsEmWjSuOwca5HU/ZgtqVSCaxNwqx56L2SvhrROLmySQcJzG5WQJzTVs7
t7aE6NZ+/dpEJdc28nUdEx8Y+sJbkvCdHzTVdSOBPCXRPD566r7p8w4O5sjqXSJ8hUURwm5rqrQT
3QjrkvWri5JNTWF5V65EAXkEnV4Y4syPhjeVsmWmGbPEBAlWuuhW+h7n7TsPeS5+XUbEg0lVb9G0
gC8pRCuhKxMspIK8IcNaNZEES1v3weQr/DAlyoj/2nvi+lxup4kw7WTKnUfCj6Off1laBUrM4Ip/
CUi27ABITDosmnalhCgLGuVHmmb+aSQuv4389TGW0OUFnuB2XPRdJ5yukbjco6/9aJjIzRLajCW+
OdvV+sbMTt/UnozG53ajQPjgBAveUwmAriP1eImEDm7BunrmHsjZE/TviJ8mnvKzMUmaNM5XRDsS
MbW9Zz3Z3Oyqqr6eJYYKaBpvU8mdd5KQKhOq1yUCiZ6SrKcsMtHAhtCIbSHiIyViokn4QiRIBBS6
NSUMCx9yuMaW1+7JgZGVdSQ222AiZlBClDas+GPbHlCYJf+pY/+GF3Wf8mbsh3plU1KRiabOdNcW
OKN61n37mjwHpSryu8klypsR6g0l3VvPMOgMmXZPc3SKOq6RipLYJfwioeBE4sFMxbjlKNN6DjFl
s5YmRRwbjcmkyCRV7TXziRPLam9Kblp3SmOFXCWNvEouOYy0T3ANzIbvl0/eJb4cSJKZ3w8LiqSb
J9cwvvYj95Wa5HNWhjz75yw64zCigpf1HHMlJs1YXX3uJDqdk6H2Kt4jQ1aY21XhylkzWlojlRir
BzwfSgx7lkA2V+2fdvONWtQxlMD2uM6PCp/c11jC3JDxbpIJ6ed6CXoH9pdaot/wZUekV8TBeTRm
JTVqzFI6vO7JjGcxw3Br4odK2it9yZW7C2+45JI2t8idAxrzuVvEbBUklE5btgMULc5JyncR6yWj
5HpY+k+la9C9N0dD6JfE3Od8/c7LwA6NDy2BLIpyBL+YQGiZRbioErdJM9DclEnFIjOLac6Du0bm
GEPItCq8DDcIqzTPWiYeLOCNc3cZg9RNxXiCwcFZNwNee8YlCUlNZqAyQgE3egwYqnhm6VGOtQMa
+ExcEpm9TBOJST3biIMiGmhhsI+X/uwnilY0k5uGC8ppDQmMpqBZuK057VbLnGeQiQ95JIIKsYbM
nTNR2WRyiN14ZTBvO7s3geE3miEgSbJj1tSfeGqaP9PkxyNq1uVzPX6rm/D7AiI2aVloTTKTYj6b
vU4yp4qoVNwMMruyGGJh2/FwGjHXUtC8z7b7Xpcd874AoFSJk5l8f+1vPIZiC8a/qwrww44Vdb9r
WjHGOvG8z5b8hzdRBNtMUc7ipChBLk7+Sw4C40xm2oc5BX4h063aZ1HGT2VbAoC1nP6QV1HxTsWa
hGriGc17E5TLAXIGISewVe/Z7EQHndXeQ2W7Ndc0GkgUOG8KXTfnEBvYdgzo4+Z9TZSpGdNnt+ni
T1xF4JAuRXPX930O3XEIslluv+NLvrTGswv94YFNQLJvM4AMtQfCwfLTOxYGzSEvWBOU5UTCRSB2
0KvaExHdmU1N60Irv/B3rd4dvENKiTfChBc0HeuypN8HiDIwxjvVfDRN0iubuUPFyeJfFKbkrOmT
Ktio6b2q3DvHrOKN63Uw+tuq2+uwS3nX80QHhwW4m2yKvbbJvvszUT/uIeC3+tJ9IP4InH2GIIvr
7XXK+NfskmpTPaZkRwkrVfshjB0yjItv6cd2XppvwTr47dYlukSTgtk5+O5ouZlR1VqbgJgqW7tk
PIL7zNQmCwjhcgDre5f+dT/xQmURhzyYs1zCo9CZWxg53fjJWSIy8UvlyrWTB0Y7ka2COesnN624
EPfOXHAJYktwLOfxm+P06sS5A/DGQh7hre+76MoYsJ6Na5UyjV4iqge+Jx9XJ0ivdGySFpxyIFm2
dpZjnQ0AvQmBurd1OZSs04nrEK/kQDnOslbwqpVHSdEOPaaUPnb8/jxS22bPY2wUhduw4hkk0CMM
6GFuiQiChUR1gLzt2HmgLBtSRYR8rfVA8vh5SVdx2nsE4LlX5Ok2toHLZuME2pFwG/xB7Ht36Tg3
jzgAhx0ZkuzY8Ix7CFZFEXjgbFVbRcalYrVuVstlWz+q5dnuskdrGFAT0pi/JZGERz0Yv/uq5poX
M+NeuAQezZoZ8LakhMOxrtU2gxuQ3ID9zPTE/oVXzZ+NFugv+djjUmW6I7MTcl2a7eATBXODcevQ
aCJ041vh9O4EfqgBBO+BhGefnguoHUJe0nomWdNh+VlG5Hc1yVCyFVVcnViuzy+0OPrb2fZw5eYJ
7lwO1enPyfFDSr0paZh4FnpQ4O11u3oIMtZofvBGcq5OzDE6jykb51bEgl5V7a3NLGtjM0LiASsu
cV4D5XZ4a1/b/sqFsfIemgCaT2lM0amraxdZBTezzCz7Kz55BMDnFbBb4Dp08ScOWqFmGlA4eG6J
uXn56xQkwR35HesdFVzwpgosNJ3H3cofZvanvevGj/PSh2/+SuoXb7xL0xg4DBvFjCh5RWcAKaMJ
ynzEeH3qczJMqDGhNG7mPDLAWNfoVVJ0wKU2qruu9qydYzGwCEvvg1L6P5Nzyyzzj7MkhizMVwL+
j6lmYP8ysQJav+Q2UU9+045+YpzcIzVZDqZZdqd6iG+IBNqI7eefpBnqa5+DKe0v+8E3wW0XBnBM
FkpMOqBeO+YLFMR4n+qR7nvB5m6Nv6Y+zxFzme4Tfo4NNjbS30vwEAbttEsXYiZ/Phn7u2EVsDNS
kIrRrGUGlvfLyMiCRdNS1eGejmO7L+0fTmwEm7ZeP7WiCtZ5/OxNkKP//Lua/+CP6CjqgeSPXB0w
VfnjpGpgZlwEBh2qzOkyJGmK5Tq4s23Xu9xWp/yolvqLWVun1dOnmHRannf6uVRxcsPplZt9fdeq
9oR2a+d2ZX7+8x+PGfPfvcYOY0mH1gAjSSbXf/zxQJ6m7copmhKSezvR+toV6EwWz0TNuizHaqms
jR0sTFVnigxAYsrXvljP5F77vZO4BBuIPpXB8NGqxD4T7QNinoFe68Fhv3auvy8TkusryzLWaOEt
lkgmkuv8/ue/xt//kTWAOdgIPiNP35W5/+/HgcRJQwWshCepIqpup2Xp7honW69wf18rjfnnv/7t
NFd2l8+GY6pfX9MitnruX3w7gJDXUe7AcEYzSh2I6crSNN9ssw4Pl2/5P/4gyfp3adZHRa0hieL+
l3/815eKEUDxq82Mr/C3/+Jfb5MPbtXVz/7/7d+SH+dvX4xv/9cfb/e1//qHf9hfFjCPw492efrR
DXn/m+1L/s3/7P/4L9AOk375J9xEhtl8YOUK5DI5B2nm8eL/x0sddsZtVEnL9oAj7QO9yrYq+n/7
X7/f6PzDL/nbfsfUfBzggNi8o3z79z1bFjs+FEeRpdngjvkk/bbf8f/C1JYou01VzeT/Ma3+bb/j
/sV0bNqc6NJsqMZUcH/7Uz38+3LgT0VpzC7++Hn9uz8GPeDfv9P9hLrCBOx3QyYwJ+ZSk968ZNCT
vH6iWEfqQUUevFlUN51Xn0e4/+gj2u+WZNktO/5ieSPsoEvQXQIZPIkWV2NlEYOXQHzEOp/jWVPQ
9a/ds6ni7oXr5v0oUXowct+mgoe8jHYYNzSy9q5SjF5NCg0V49/3JBjivTbi6XnEp72thqY4R5Ld
LyXFz+jD3hGE+mYadOkRmDwAdx+3WtL/nXyhBvoIP7aH0LBVC5NFb5+EY/ZIRfSTkex7NYQEhUJv
W3jLY1wztS9rSBVTe7Sl1RFZhbru4uaeKKZz70fFJ4yk+noQWKRBHn3rcYxPqBkG/QjAr3wxpeMQ
2UUKvZruJCOKe6Ryn7RF4RdhbHe8gKplM08kMGCfRnsCmBP+ysyiNkSzwoaavOuNzjgxOIwPXeCQ
0Im95MOVTkYy1MaXxMxmWlkulQ0ofvYdWhYfqLC7LlvD8Bilh/wkDDdFDinlj7IAJUEriEpItTRM
7USWRlvEldrITMgOCiZjeiCMjMAu/ZJaqibtpXVSB4IpiRvmXumllrIYxKxG/THTWAmkuhJk0+d2
UNeEwO/rAKD1KjUXRqzjw+D0z7NUYNpxeanbkBg082G+woKYlXDAYpL5mHigYrpCnSbsMp4LpWIT
07WZpXTjhvS4YinijC6VHCfV0fUkNZ2Fvs4UkPRepMID+xkwIqCyLYq39BjTm/mhrenNCSuKC/1P
Ay4kch+m3aXHps6IKAwx8zefsUPwVysm66ujUrqwl44RRSx97hkRmxXNVEeqSBaUl03B1efBNSSM
Ed0OTqL2DkPMh8Gf8q+QTOwnnrdbAMzSeoqYhb6tyAXPNEPXI5kW2lHSk7J4G2xq6U4Zdju+9tKn
MqVZlUjHqpG2lR8pdMXSwMIXTDB7DKhl9WM8UWOIpuqRQmN020t5qwqGne9g+drMUu1acIi9dFL3
KrCVkDOgVTNlOXONuNS4AtvAHt8rv5yf6mhmXRjZp6KxP3o9+Z96rymPDO4hlDoVDPGx56fYGGvw
pYbdxz7TIGKW4ByKI4JQkfGjbOdQ3Rg14+N6KZvXxlMe9rt4Jtkc+sYzdd3oQP3EP+rW5YhRjuZn
ClMzYyUSZDxN20XunDJuijvPb9r+FLEue2il1ZWUVCI3NjXHWyqX3YtiuncFKD4+KrNc77xhnU8q
a/zviIYzsD2Iw+qklWZEE+gvE0TicA85iMejQWec5nkyZqoJ9IXCJ+C5wAyjq6LEDllFVXLFOYjL
BTazbYQwdd6YYMiZmnexPq7OGN6EgaAWK44LcPzcgyzkrllUenfOpCkceWrM9WawBE9qc4hIoFVB
4+O1voHrM5/7fByf3Giq73g4Dm8p5XdSdGbPkfbWe4DAjWRm03Fk1Yp4rdxEiMp4pLYBOl1V9ppe
axK4V5oxde3N1u3IkZFCePiDtNBXNUBlbiLzLfPLb5Xwmocp/MqhlZwotV62pSRc/Fn9LJySJZNV
vrotvWPsKZVJI63sjtrlcrXk+onFHNztziPEyac0WQ0M2sXGdYbqKu4MxRkov1exKFtcH2gAbh0W
IyFPc3pAtzTTBJDVHIsv1BHjhtXOF19g1okK8q0bm7QdHDDrQa5eTC6kLMW2hPc2jhCxe53sDJNP
lg0s2wGa7ZQWJAMo2lbOdmPKG3oeILZTYW1bEYJib52y20lI3DqbX2PYOTvQluvLPEDXIXrzERmz
fWTV/ERMXCrgc36KfOJcShnVieFtvy1rJApObqEm4PJwGBFB8OkEG24KQDxDJ4AQgfxQ49DTl+QW
uw/TgOEEICjswZBbAiSfCG+QNu6vWoGVI75hzKRGWD2TwMx1y/OpL4BzX1DnLGm49C/8aTPY8Ug9
wO7l5P9PaCb4Wvzdok817HS4bnS56wdQreWZCpt/4K208eCt68h0aNEJgz3qAvNkCZjdE0S7sqL7
UaDtveYiVMNxd1vKACWR4G3vm+G+cHjlwbwsp9YrvJ89LPhcAQoAIbDrBRPvc9SlbdD/CHOkhlkN
TJ4Z24snePmhw1eD02RDNX5rCYLeEhh9yZlbJjZXYUq2H7+UDckfeH3Ei5XZ3IsbAdtTkUJzKrD7
gmw/POOEvyLRrH0uUHySiNGBCwCilguRo2KTt3GxoR279jOeVHogLlqsUk989yArCUixBOAMDKeu
j5ebVfD80ZT1H1qQ/VVnG0c3aDLoWoL0F+QUwx4B/TPJXaBpDN3TKhqAHPkF03zUAEM1z4ewCQ5a
tAFwHeJrGFNXyuyyl67rGrDm44EBVkSVe7wLep9/yE1C+CbRYNslldtXx1mcBUNe63eP2/KV5s56
bsaadZflLg9KfAfuVKxXdtPcg7Gtv+c0cTexyn9WIkgIRJVgTQNQriFcHj0RKagJwzjXDmmUZi5d
N6M8z6JesHEw+Bk7K1fMDD5PQ6SgmT5GdIVPyRDUOzocsI3E6rC2Kz4tRA+LGB+AJvvHYQlj0FOW
KCFyyHpfO/FE9GDL3u2K0RRIRItsNvcIp+d1IaV4H82d3na1q741U/RRe+ZEznx5ZILyGmk++OTU
D744K7Jk+cRCezoO4rPw24miG4oLIEP9xqR5KF1ZvSFB8uCP/TtEapLVuVVt0fdMBAdhiy2d+1j0
4JkZ+31Hw5TcGMF411hGcizFu9FdDBzi4lAy0KTFUO60bqYfipYL8cU3I0vuDbfPDzxcU6ZB75HN
JiVgrzsy2rR3ozhAIir/PIbxeJp2b6VXvTIU38Z9/ZH76rURjwgWt/mL1Fk5cW/d1vrayngxsumc
w0NlOr+++0HXHTIEJWXJlkahLCFxzlG35S6Wis8koQ+CwMpLbqKo/u6K9aQZyuaKgMY3N7CsE1l1
SHsB4QAiUHpviTklR6GiUKksfvZOSiZ+6C28G9piyRf24Y7lKn0uVCxR/YyCKhKP0ogB0TN5ykbc
Yl0MLuJyocPIs2Wkn9aIvilWgF0AsfuuEQeMFhsMkAguyWKI8S6yGDv01ZN2u/FxpsXk8NyO1xS7
jJNE5mlCONMpCKegIwi9dNV62414aShaeXs+8d0nrkHeJxok3ktBGaHs1QaBsMETjHnOW1w3hVhv
cq6+CFDEhUNZEowyepx1juKvTosxJ10B84Zi0ZEEHINPzDpBnOufVtbnZ/rQSFBq/b2ibEaGAydP
P+jgAZsU+CzcY7vVd4+O6ULlFptPYyhvi698eDBaTx8csf64GvYBE16MueEcg4fgkYT7wbrxCzyJ
E0TTJx7DyiduAOkNU9Bx48KzuWGvrHfVRTzkd5PBrA0bETmJaB+5DT1ZcRWFYi26bPnMhGIKra/h
fslKfWgu1qOEPay/0HvbWHEDPzCbq4cK6MJRR4U6TQHV44AFx0FROrrqPLxLUZj6e66F6+3CpPAe
5HrwTKMs57HDYovbukVZ8SQ1kmUlxeZygZn9a5X4+gRQrNrqghh6swJGiJVfPSVM708wCeydLhpa
kxp4Ok/drmtturHQ51D53W2RGyb1TGbDqmM/gqh3eO5EklUN4wIpbcy8e79iyt0ZcXVeE+L3lLDU
S8h7TbHcQ8A1jBY/UJjwJO/zd0ZL1KschnBb32mxeVGhcZCmmlbH1SDmm+hisG4XhqwvVrymR9YF
3cEd+Essa7hCTUqVcxc5GMUUajG/tab7Fk0Kv0j8wI4ETKyq230xaeva6ji6FJy7X4aqoZjlgxEk
17k+caYEIsxbcp/oYTlohQk1W+3kGk+Aflf24r83iVl9kHCufkYGyjXfw1KdmfX0o+q85oEU5/gC
eqF7Kdk6M1+1ulvuOvlT3FDwZN3YHFDnuTcLvYL9ymH2tagbA5dy0j0MNDVomRuj9ciGVB+qzFjf
ocKqc58W8tSPvqDnv0Y+qsPvgRCuvTqIdlXe+0d7IIeRQAV/qeVkHggdm9Wr2kd+tlxZws62hKJd
YcfbmkLWhsUNYkFo2/1sQh11q/ouCDAv0iKcXiqXflQn9O4lK7zPzWh1r1yBpz1FAFDfqVC/Q7OH
ZenLYmfwknM7uvUbqSM2bElEWNoqp8MqUPFa8OJpErD5hzhuCnpcTdTTdMEa2hIw+WDbrI2sGeYm
t9pml2Xh62z4HCJgmicCN1882q4K3rmvo5459hJTTnR3o61gRJvWl1Ew6Q2w1muyCN+ZxYUnMJFc
WQgDIcR811TUb/LWRRXJlW9Tj7CeMrYjmTrAkfEfNZt7gvZgLGmeAgCdbkm9RqdCoO6l4N1ZY+hN
4TovYEqbE5/w7lvMVvB98HhNc0HENzFXC1YNCR+HxX4CXKyZ1QlVPoyl1EkWDfgN1Pkhh2pYiJFM
ePQqarjst18r3o+3vSHUeos7//0qKPtEdZy6tQDus1lbt+w0MESnVbmHOW2pvYH88lRDxycTP+3t
CzHfsoHn+4LRl/jDYYKsrwSxD0mjvJ0Eu78IgL9SoPhrUv6b8MLnJ71v/OgJ6mw7dEgEjwD59+2o
gAKAUGYx9jbH9XMG9d8U/H+T0Nr1Bp5pKRg6x1o0AXnQ6x1pqelQiEQAfXR+FVzEAqHV3CYiG0hj
Xd+MIiAIHNu78jjjvpC6MY79pdN9qXdziqfqrS+1b9Sma80fK9TfCArSC3c8proGlXTaaPTG48Ek
vH8pk/PwUX9Le2d6ba2FrnnK1NuV/jnJyy+eAzM3kG76Ki31eqavXumy3vMIEG8mlrCbVurKl/dk
L133SVrvoVc8I8sat13SxLz+wL+2WWgNR6YB/YGSElMhRomHTPr01Uo6KZOOPfvM+QSK+RniWXl0
pIUPn80lbi/VfA6p2ZGFonGXSXMfTgmTeWnzr9Lr96XhnxVgFmpp/cfS/wdvxfO5MAGo+bOIbJyv
1QUY4DuFB1Ar+UxwZ7kh1Af9YGDmkAproOD5cdsExmMB3/nZUf+HuXPbaRsIAuivVLxj+RLfHkDq
NaSowAN9jtwkog4haWwnQD6iP9Uf6xnf8GIHBbaq7AckQvB6x7OzuzOzZzjgORA2AaVFt8NAeAVr
IRdQ1S09N29WAH9NwAZwSgOUdTyDM78hxgX9gKJk5pdAiAgJOAwil4JJuAeYwGllcliEobCjANow
E67CgxAWwO1QXF6oCx677RFUPPLT4us0xL0/EEbDrdAadlsKs8/xGLJZSGndhuoAPDQ8e7AhPZBa
sB7ugD+MhQJx4yfDdJzNv62AUKdCiiCv+u4cmM2YGhcrf2TG8/uzzY464EmOmdhwKuhyDXoC/xZl
neQcvy9cim2OqNiuqRwo1Io52bkfdoAs7gFa3I7D7yL5OyFdZCAvOMu2/kg7469jVqWffyUcBqLG
srv8QalrKBY5OuNRKBpr4WlstnOPgh8wNtbkdV04wt1AbLvRA8lYmPfbcwKsZDCA6MDL5o489Oka
CHIZYflvjnsNl3zDe9/yydduZ/HYX1G1ObsGmST++IZX/6AvVf7s7hspTv7JakOBI0IGN/Fq2fTI
SwRF8ennT5Q/yUs3WEQ88GY6OzkCdenZYDCJ6x29W6yWN+XntjEAOeiTZol7Pr+aYZfuR25HNPbJ
5xVdj6aExj7FKVZ7kjW7TkSBhE5Bcx4igGe3aQggMDicYLsUgqo7qsiBICTRMdMnT1guu29yoN4U
J2DCARE1/KGmOzAJbeiJxDVsOm07jtslEtPAhg1CNiX11TeZlLrh6ArCJghlBXbgl2+fl9/QjdAg
W88igFVohmkSc0LwDevxNv0/ZBwpo/uZchfhwdH05AjdIHTvuD7xVp/B7LZigHvsxbM7NoYLnUY5
QsLFiixMsLimLWer+iUBQpaChHUsC/ekD3jY0VaK0Ai9kHAqBcvz67nhhNFgk/pRj4/eiYTjRw5a
bbvgYHwPgJC2wXCwobbnW3KkKb8U3WAUAVXyRCjF1TsbWtgLq3iuIrOgnuLak+n+weEbhLrNIHCC
oqPoWsNeHJtGYHkS8O6doSgN5r8QANF+P6xmDnVsWIYXSDQ/j/mXetI7c+HiSSZRQX5yGFDfYAZ0
mlqT1IUshoYqEtcg8QHp1yOnGIs9mkO6jgO/etZwDBGm6btMEI0R4cFgNz0OBFeLr94NDGYMmAvk
VQfWHlT9q2XhGi6TBwz5qtOKSAaGS/p0viSv9aVfY4RUPA7H8kwahjIwSCj0WUaWcyjvvaEWx7YB
X5/EpXpl1bsZozMVSk8mvkGWlh2QEq0IY0AtAswm4Z/yIknqUIU4wIzUW9WPP+PFNN/JxrO0ay+7
7wuVIrT/Xi5SZSXKRlX5niSvFU0Xq1X5/VSZWPN1dOOP1bo6b6b897J/7ZaVtqpOVR+exbMkSibC
0Jd9e/mUF9Ed++EPSZxl0fKxudMsFP7pUU6OlAdtjIWX7vxKasL+FL9ay15q7fCKyLoNrRLwuFFT
Xk+7L12Z/fm9mB1Py5TEWUcbbEJ027iKHlOpGr2I9hWOlnWhbisXq+QuWk4Vvercnek3RLWUBWJ7
v97EWRQvFbF1Ogt0mzyLNlna/Zo6t1+67b09VVVT14dkxk7ffU4VPxRdbC8Zdbt4OZnw8pax8vJk
LdLauOm29P5txXVelGSXWa79Im1jXfk7uv5NnYjkG5PFLEpO/wIAAP//</cx:binary>
              </cx:geoCache>
            </cx:geography>
          </cx:layoutPr>
          <cx:valueColors>
            <cx:minColor>
              <a:schemeClr val="bg2"/>
            </cx:minColor>
            <cx:maxColor>
              <a:schemeClr val="accent6"/>
            </cx:maxColor>
          </cx:valueColors>
        </cx:series>
      </cx:plotAreaRegion>
    </cx:plotArea>
  </cx:chart>
  <cx:spPr>
    <a:ln>
      <a:noFill/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Distribution'!$DK$6:$DK$18</cx:f>
        <cx:nf>'B0 - Distribution'!$DK$5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Distribution'!$DL$6:$DL$18</cx:f>
        <cx:lvl ptCount="13" formatCode="0%">
          <cx:pt idx="0">0</cx:pt>
          <cx:pt idx="1">0</cx:pt>
          <cx:pt idx="2">0</cx:pt>
          <cx:pt idx="3">0.017857142857142856</cx:pt>
          <cx:pt idx="4">0.33333333333333331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</cx:lvl>
      </cx:numDim>
    </cx:data>
  </cx:chartData>
  <cx:chart>
    <cx:plotArea>
      <cx:plotAreaRegion>
        <cx:series layoutId="regionMap" uniqueId="{DCF1EB96-FCBF-4B3C-88D5-52CB3F1D90DF}">
          <cx:tx>
            <cx:txData>
              <cx:f>'B0 - Distribution'!$DL$5</cx:f>
              <cx:v>% sous adressé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1HvZct040uarOOpmboYqgARAoqOrIxrk2XS025Zl3zC0mQRJACRAcHuIeY+5/9+gX2xSXqq0uOyu
juqIKYUj5CMuWD5k5pdf5vn77fS32+b+2r6aVKPd326nX34q+779288/u9vyXl27AyVvrXHmY39w
a9TP5uNHeXv/8529HqUufg4RJj/flte2v59++sff4W3FvTkyt9e9NPrc39v54t75pnffufbNS6+u
75TUmXS9lbc9/uWn1Fh3/9Ore93Lfn4zt/e//PTklp9e/fz8RS8GfdXAvHp/B8+S8ABTnIRJHKNP
P+FPrxqjiy+X+QFGDKOIf76IUPJ16JNrBY8/zEbeXn/947fm82k213d39t45WM2n348efDL5R3+/
NV73D9tWwA7+8tPaXutbWLd0Jv18JTUP819ffFrwz093/B9/f/YH2IJnf3kEyvP9+tGlF5j86/80
98HdffB1kn8aOMlBjHhIccS//DwBJzygKIoSir5AhwC7z0N/Buffn9a3MXr+/DOodnfrn179lWA6
MVZd6zv5Z5oPGEgI5kEZewINOsAYhRF9CsiXCcxf//rvm8tvTz4D4bcLfy0k/HDfgNH8s/Oyv5b6
z4SEHgAiURhF9FtGgw5CHBOOv1oU/P4Kx2erOTF/ZG7ftpxvveMFcC+H+StBuAGHfPdq5fqvu/et
w/wHY1FywJKEc0zJZ3TiJzZFDxiOMASiL1efA/dvzejbeD169BlMj678ldDZXvve/VdCEj/gjBMc
U/YtjMKDOMYhZ+hX+/p6PD4b1x+Y17eRevGCZ3i9uP5XQu309ha8of5TA1QEFCJkMf7Vap7YFLA/
QkP2gNjnn2cU4t+a0beRevToM4weXfkroXN2PbtXd/dAnl8dGWn/zJAVH5A4QUkSJZ9RiJ6AFKCD
BDNgGfwZ+/4jM/o2SC/f8Ayrlzf8lSBLgQ7b++DyunkA7r+AWkLimH8lGk/DFYZgRqLPuH12lU9d
4R+c27fx++ZLnkH4zXv+Sij+E5iSLfR9cFH+63/g1z+b9t593cw/gXbQAwrxLMH8a5r1xPrIASUh
DUmCPqPIAebHWdYfnt23kfyd1zzD8nfu+iuheWbNcA+5/GcYg/Rf/9Pfv7r7X/9cvP26sX8CptEB
pzRGMYUU7JGewQ4QQywEm/0C5nOP+p9N7tuQfnelz4A9+2f6z79WNi3sfX8NVvkngpYc4ATFkJ59
4ZYAziPsgvAgiXiSsF/FqGdkRVjZA336D9Lr3558BstvF/5KJiaMt4V58JifFKnyPkiN6v/1f/9E
qOKDMCJhEpGn9kUOEgRhL/zCYxDCX8f8zP//k5l927h+/03PIfzdzfj/GdLfmdtjZfHJLX9U9mUH
7FNIC5+SlvCA0CSKWRJ/8Y/PxJFvKZxP5/FttL4+9+Te/7aq+/uK76+KeHbdX68+SemPRN/vX/20
QFD3nz36PUX+M2q7O5DbE4IeQfXwjidk4jd/8/yZ+2vX//JTgA+g0kAhSwiBrsB/OKQK4/2nSxRy
OQLAJTjmLGSEgWlqY/vyYdgDjqIkjBmLw4hFIXhWZ/ynS2DJcRITiJQJ5VFMfy1fnJlmLoz+dTe+
fH6lvTozUvful58omHf7+baH1VESP8wAQbbCGbwQxoLrt9cXUCKBu/H/bkkdhsVQIzHwUK547e6o
xVK4XHaimjXeyZlFm6p3G9X3h6SUNLN8Fmau0sKF74x/k+DuNrK0EbGiUkzNeFnN/qiIwckV1SpS
ydGgYraa6/x1UdEMk2ZTRMkR5YPfcqbQagymUiyl7UXTREdoqa+GsL1oUF5kDSvOA5s3wrq2SOmg
bwrN33dombOFqfN64tuKJmjvumSFDM54zM8V8kuGRiYFrXibBk3Ybh4h/I1NI9/YMyjAgNOMKU8g
z3u2ZyXu6TIpJEYXvLWWBptaqXL1/UEA+xfAcJKAYSeEYDiGTwcZcGciZ/JFSE/abEF4TDEz964L
ElD5fy0p/ZvL4Q8qHqcRyEAIzvvjI0BdHDQOxYsoh7jdLoQFK9qRQHx/FPytk8bhlHEMKVjComfD
8Da0pqjpItpIwwHCzX6Gha+0bmk6lKQTJddynfMuTZw9Mk3bi6EplvT70wBv+XxbwbAwlNBCzEJQ
J58udmCYFsiFsNiAqbTj+LTw7ETRxK2iJl/ReDn//oAvcYRqUIIjGkchUNkQKNDj3a1UoMIRLYuo
pPViqlAukMbVltpZb/+DoXhCoxgnHLYYQsHjoXDX5DzOh0WEyrMsaUmxNyW5Jks+33x/pIc3PfUa
lCU0CQFPDH4LPzucyJAxX9wyi6I387Z22q5mWukblrT91lVI7XOjG1FVU3E2jgP9AYhQqnk+PLBK
OEcPrjHC8TMQx1GPLuHJJCIvbZOBs0L7QWl8WPVkqDLjXPUDawR3+2xEBtkkjmMYNcRQrHi6tdXY
s77FfBQS6rKXkzLodRk1bjP1tTyvsG72Grs6HWM3Zt/f6hcjUyhWQcEXsl0CsQDc/RNQc7xEXWeX
UfjWy0rMiAdHYZ50ZUZn2V7OUc1f64Q2mymQ/PT7Y386nE9wpiQKMQFjRRTiA3vm6RIlhwEjNwgX
yCOrfZFyXlixFD7eDWNxHQXLO69pJ5jpRoGM8mlUdtXKj80udFWX8qbmIu5ttDJ5rNKSJHalvOFX
lW3j4yYer21UossQJSffnzp+cUYoIRGFmBtH4HSih3LfY2OgAxij5NoLxleNGZZNPzY2o8xvQyrH
ddR0NCNFsR2L8A2O+irlOEgEc+Ndi4s+ox3Sm771y5qMzfwDTF84IUooGA7EbiBu4BGfYdrMPozK
UnrhdV1uVaQkETMD94OwbE9IMkdvGqu6H/j5lyeJ0JiCLwK7CR8c4NMdaRyJ+6KLexHiwR/lQZc1
tURZ3oTLjuq2EiB4BqIL2uoH8TJ84S5gvQmGkmsIpXEwn2eOSfet9FFSe9EnczeIRjoqOo9chg3S
rzte1nNK81Ju3DzMa8WxhIia53FqdPRaWRqf52xkqSa6PAk4ikVBfL6Bdb6zPnBnPHEoHZZSbitM
yn3cR+ORryayLnJWHjeclOBtfQwL7IddjyJ1n6Du3ffP2ws3DwtMwDxjYFKE8vDZcfM1XhKSwxKn
aaBrqfWcFaBppKyUPxjpU4h6apQwFMRrCjsagUd6NlToksqPUeMF7ofyou/VtC2qbszKudUr1+kl
K7p8FG01jRvVKLcOB6LE95f7MMaLOXCWQMUcP9DbZ2dJEwgqSsFyEekcYFnfz7OuV3mAGNhYVP9g
uId48nw4wBWqieCPoPTxbMnArhUzrPBikbAyj+r+SBU2Pvz+ouAovjypkCGDx4gorImST9cf0WFV
9WHRzh1QDx2wrK0bICjTHIooGvB12/nDbooGUdDcpS0KbDa1Iz+zOu92knXtXk99tZnGtlh5VLFN
lwBvNmpMw9zVd2bJsZjyJd8UgdJZ3bNmo+UYiDyMPlTMXxsXqKyxfbjyTgKXRrVlZzGiZC3LNkj5
orxoMa4PC12Vu5w28WkSd/MhpuYUhdZvZDKxjcvnISvyZJKi6JIi66YZb/I2cNtQU5mRoL+uF5Rn
c+zl0UhVIiFzp/GZUm4+ROMijypvBqHoPJ6V5dCcTMmANsqM7Fpaw6lwUxOeyHiWRwqXao1cPma5
Nckgohru7MHqVnXHGUnzfKLH1Tg0u3JCfTrV85AGOl5XsbQr5mHqtJ8/1lE87XPr513PWylUVKXI
T2bjzDCJkczhiSqWZsfjuE+Ba52j2K4DP0QrK2W+4uNwVPDiPAx9m7VkcifONXFGK4qOfBG3K9L6
5oIbHaSLrvlbUtEawlV7HQfJ1ZS0EJSqJnwXAN3fM9gqGN9KMRbteMyC4f1scQQ8n+mtH8iHgdqS
HiGsx0PT8lA0em4zbOPzqS5asZBQpq7rI7HUNHjbdeWyqmOF1tbN8Y6y+SyXI4Mn635FS96n9RRZ
wUn/uombRXRd69/5yiZpGFaVUDK4GGMZpHmHPxQJdWvl2v5DyfJWaEgKhJNhAt5NN6Vw4L8DQaqK
C4dIsyWVYWehREtqkIoOc+N3qOm7zM3A2Qjr+kF0wA9f+2pYPhhfyVao2KqTehnNHsJ4L2bvqi1p
cmVh9aN/b5reh1lddZWQNsyPEtvP+3zqZYbyZnpTEW32U0Knm9nAEIqP8sjJoQSwaHVs8rrbICbr
1DnJVwuGzWJa3uUJcMR6VKc4cOGNCaUUdT06YMmQuGGZw/1Mz4f50vf7vlzkm8gsxwNp0Zo3Q3A6
50l5OCZzcdmQ4M2iw07kLfTmTRY1J6Nth3TURRqonmSOsjYl0+g3FaKjqJG9W+q52w5hfRnaadoy
g8PXhazLrI7H6pQFOl+Ny9xtOupUFo4RSRleQsFDvG/75m2SD22WdKM1wseTzDow3p2r+JjJpk/S
XoelKJv41kQV3dWyjLZ10rcrNMPeJnNQZXnVXhqIl3uJp2JXEaN2vc27q9yhtst8E7XJdmn6koqK
5VMiQodRKQYp+3c1t/UpWFyZeXDBK1PzeqPY3Iuxj9uTZW7e5gt7nQ+arJYx7FKkFBYuLhQ46jLO
6ondBo0dxKKmPh292Y0mXJlkrFPDS2pTNViezZTqfTEt/tzLGmXFFLJ0sGoUdI4CgQa89gtVKQ8D
/HoIkjqtQczIEkUnYVTHjxWq4nfEjtMd6srpnbaySONwlGtH82gHjZv24zCUuZBoIJsGOM9qSMrg
qIyGYq+Awac2KqasqHh/CB13r0m+RKvFsH4NMkb/tihDdhN4e07tdBJIGe1gPw/reTRZE5f5xTgS
dESCrhBVnvTbvJ/JmwRShSTnKeqC15Laj9Qkt3Uga0F7fiwp5KS8u49RVKS5Wo9lcUtLf9YNOU31
RBbRFGTbJ53fF7JNdR0d66Y6zX0RbsOh8ZtcdWrNkqoHBlUKXYRXqDsvwnpJUfMBlUiUddML3TKT
cWuOgxFWjdFVgD4MMy9EE4PDb3J7N8tqFtgP9bt8LE4maeUaxVW5apI+9R0tN7pmWPAuqPeO1cPe
TvRe2lFtyq6vReKL23jCHxfLSjGV5Xzc4tqlfRIfKRkJ1sx9No61EojSadvVOV5TWs9ZP07xJagR
x6VlicDOnZSsvqc2r9YOGZTFM7CrGRzXLfG2Oq1s1+3rlpOtiVu7N44imFIcHk446d5QnfB9knf1
mRnpDSdVMwhOW6PTgtZWbaVm5ITJUq46Psa73tvpTb1U4Z6EETrsfR6vAqdpmTaF31ZxqY+9LMc8
A4Zl1gswI9g5SDKqFt/VvvBVCoS+zLeLYlOdjXmHbl3Q1IcxN2zIbM3xEeITOqytJHsCOc1rHwd+
BV204PVKGRDBUNG9GTEtgVlWTZ2S2U1WzC2P5SqmdRtvIp10WiTt0G65q5tdJFW0c52yONWUkgbc
GSqImAqkD72fzUnXNkvGQHu/9DyobjUvlh2wG3Y6U1xe19rIm3xB4RGIAtOQxbEeu3TizUyEasly
WMwmOmcLSc4WaBU5bfsFx6mqqkEKFo1ySq0tJ7BF3YCfaUc8n/Vx1Heia5bwjI1J/J7nVu6XseEy
XdrWXSwFjjMykXGVQMg/dTxZziUck02s9HTIk5ptWp6z9xADzbHnUXk1uGW5k4Oq4ECornpbdguw
u8gy3okxN0ZmfWGaRLQGyfUAauBx1WO840U5XquyrQIIInOz8jRRbrOY6H3JkmClwrA7LRGUjYSx
nTzG1aTet6xTJEOeuDctNl5mHJH4dlpCr4SFrb0wtgG3LevBpFVQ4Ay5nr7m7WDPh7J1hWAkZpuI
aLlBIA7AyZ+B7QyVqHReizh3WdwpKYIGnTk5T3DACwiGuH0/enaYmIVmFFaXNmGHVjTgp2Hvz8K5
2pY1cA1QMd5bkkQpLd6Q0BnRzqRc1ahc1qwuzWboA7caitCd1tbFkKG7t90ynneJOkLmI3E1X+OR
Fyqbcq9XkoR9qllss6WahjM1qOUtKMSz0OE4g9gXJyKOFis06YFOVpA402RK53i6yDt+aOIStrDC
p7rjSVp0MB618m3Yt9eFlxAeyhPqDE0ljTrhq3btAnSV6Pqt6vkdHNwmRVbty8KU6RIRJGTB9Dma
PAVX1RfpiBufVbjIAunGNyjJy9TMxa2hdQpOaB9UdOWDiYkSq6twqN7MtldiDpo19kUF2Vppty2p
wvUMmYPAJO9B60IXgx/xuqvcerGhE7OOyRpr/zEqulCAFqBE2eszu1RnfUK21SzzNGfusCZap0vd
gwuvFi/CCAitkui6ncNNk5hyVZaepnMUbhKmbnqrKhFJV4mQFbXQblFgSUsvCva+KyA2onDBKaq7
m5bEwJiDXHBgJSeqQ++Rmu4lae7wwi9QMQ8QwNz10A1AJ2x0jbG7gYRjVxZqV41mEqw2kfA1z7Ra
jnLAfKVpcazboYRIG9U7ploDGao8NQkKM0WszkCf3imMZNrQKFi5cfRri8q074MdYAJpKxCCiCqz
Mnp4x/J5NSZLKm2cpLZhRFS2XoVjA5Y74n3t2z4FnfFq7vK3/dQDYATITSGbyx6IRcp090Em7Xgx
RcS+h7C4zVtNMyg8qD3GMqVA54/KsOl2D4LSTke4BOHd8dSX/DTIl/ddme9kydDGYq0yFqoh46VZ
RIzya86D5RwvzbIiY3HFvHkDDj286iOfggin07wvM6xLt4VQD/lAiV7nefkGXFO+5gE+wqGf06KF
JMLb/G0pq+PaMCEp/giawLifqm4Higk5LUiROVR/GPnAjh12fqWjZdwXRpWXNvRvWKBmUUFDcUpa
kFbrmmrRxUMtupktKaM1FCLASwdeHfJy3BCHZSZHCSQBF2k0dysaOS8sLdUKjWvf4DcV7W+DmT2c
l21fydc9Dbb97E47VzRZpREFbpRUoubzjsKIfkK7JsjHdNbBhylQ77Rk2yKccmHCBm/cNKNUFgk7
bYpmC/kZHF/QROd4S3pUC+X7KYtzZMQ06jIDCS/elANMaALXGjTVXbsMpVATkG3YiSJDOjgx8/DR
A6tJvaLtPooHupt1f1Y5NaU4B4rqIVsyCk+idXzPRrJNiuYdiOAIghzMuiyJzoJ2AQYcdvKiRs1Y
i6Dlb+tOHzpgs5uhVTvwPxsQaY740Np174r4bdh5kP1Ght5bCJrc5aJomhuMKqj9QBSn4b6vXQdJ
yjht27mmad3Mr4mm7jRkcytow8RimuPQ6hqcMNdZCxJq2rf1pnRMqKUaIHZM9VEbN5HoJlKtpAQm
Sjk5D+SSlfGYbDwubxRMNcgTlRlDLqI+qrK2myAQtV259i2dgKNX6z4EodREuclUD6gDXy9hs7Cp
og9kJMdFuXSZfMgRJwtOtbZtIeAsJ9s2aTY4rmjaIy3KbtRZPDbbMQ/DS5Chrryqjik1Nx1ILJvO
fWChRqdVX3ZZIl1WGXfLFTqT43y1DH5ZFeBEtoOc211S1W9dLcGFBZBsI9UkWTcD05RQc1uNrD8E
xeOyn8woKmRL0Tf6LDbBrk94mgP1Bmc9JLsQlO3rKSiHjUZkzig3W4vzvTboImlaMM6IJBs2VW5b
EMQ/hP27quALHNo8Wo1FpfSqKYrysKiivEshTVBnerASwi+IAqDnkmU7TVV5GEIoEGpoY7F0ZLzq
yr4sRacTwlJQddhV4cs6q2oH7Xu6NRsGEtx6NFhe5JSARyqUGcqswzTaEgOqVbrk2r7rclqeTGaG
/KDgQM83SrV605YjhQg3JfHHBFXhQ+1AnpcKB5egNxTrmDt6LMvBAi1upD4OVYOjXVmhZasmXkF+
sry3LHbbmUACo/WABQW19UbXCz+JB+a2sLXVWnagz7iKQjIPIZhPtBKsgCMzDJNbU2QOSxYcg0GA
Vy54dYrLkq19YabLOVnQHsOZAGWkxDUQwZ54eIuKjgbHbFqEalnJpFCnVWiuK0AbrB61hyM2IBp4
FxyDREJWIFDfJLM2sSjJh1wWy0ZGqANDLW6RZ3Y1yvy686bbjEFbX8a8gcDK25xfT2rwEGGQKT6U
cbLnSrcCPWhDzCWr2i/mXVXL+JAOUbyDYG+uglgdgiYIJTSw9H0Z2NemgfACnBNSEhTfxTNIVTHz
oNzr5TYKyA13pt1UxJ4HaNpD6frjEkV52oHkamON03zW1UmTd+/qolfvx8bvGuYhe+zrjZ1znZXM
FOd5megjXNNCAsOq7xKe63UJ2uSqg7xspjnY1th1WyqbEBbdXpS65OtYVd3a1KY6IdG87VmXHOsc
v4+ayAndYyh3KtKkS0BA1ABGnc6KXTkThfCJ9+vOTG+hEtx9QPU4paNC6MhOjG8XH+Vi0gXk3FVy
NxgXXkk6FqKmUb0NQCLdFUF7JQlwHYiloFaNxzxGi7BjTVdoKhtRFvZ1p4PbUlkIG917SGYg3i79
W0VrI0gXVSJmUPogDvhKktS3FYRQUFeic50HW6vdqgv0ADxojoWd6cU8gMxkG1OBSgsVEKx3Mp9s
ikjdCxnNJcgmnWgBoCOTTBeuUvvFo5uew/lscz9koPBtNXzzUeA4EGU43kym2ARmqHZ8CiPR+vbt
4Hx8VJFernrFwxShwWRzEYW7PJj1NQilah9NS5P6PCo2cQ2pSiXj6mgpBiOSqL2l2o6iX6pSBIsZ
0wWk+8xUE90EKF/7BDhoASmQMHVQQcWeX9qhy2FH29cY9PYsKbrDGodaDN2SizlGVWZJfVbOzfE0
dLBHVVGJcfY27dmgBfHDbYPLesWrh/Be3VDUtGvq9Lr1vhd8MIXwYXI/4OFq9hrUMgt6ARwPYdh0
TDgCH9oOO18zJ/qg2cdKOqgugY9lrtyDf4LBeAAL4PPlAMnaGS/mBYpRo0wxT24Co3jmtD+Dqh3U
AMKGruPOjmuM1HsK6W4jgnqZ9w10tQqGtQhwgdJpaftDzsZLH/v63BS2E70M7/QAnMV1MXo7mnI6
bUFIAjV6ad4iGUWZ837ZQX6HT2U1wp4ETG+qyCNIT/uPQ99+oGMABzZcrixrSC2WcHJHMVT2TEdU
Zof22tHwXhFyqaBitfNBOGwnO4AYHXbJxk6DXJV+eM1BnBJAg3d5b+0K9dGQmbnznwutX/pszj5L
7J/7RW5NO4MGU375xuuvH//xxij49+nbmL/98eELs799Ov76Tdvndz0M9OttMM6XgR+6aJ58eNHR
8zs9O5+/k/s7F5809DzpW/ra0vbQ8vLQSPFrd8SLdp6vbU+/NfM83P+5lYdDXzGEQxCu4XtqUA6O
oMD2WydPFEM5HL4TQKHwDgXiXzt5KDQAQXMd5QjqNTiCEu5vnTz4IKLJA6FlEYayA1Ryvi7tCTTQ
u/Tl8+NWnhclmU+dPNFDIxGUBOLkofz3qHRRdzS3wPSRYGU31dsJV8slqSk/1Fa5o7r2CP3RMvyn
6nBEQ1D2Hr6t8lDmfDQiUkHbOwPV4UZbDbZGYwMuf8QoNZO1YN2h/FE3xafOgqeVoIdSIgFNhT/8
i59VpE1HpcnRQ52NLaBNV8OscqhI5BWI7uESp1PRxisWs7xaNbIprjwxIPDMBfkIWntzM7YhSAhF
FE3vOJQJf9RK87Dip7Pj+KGDBkpHBArPyUMPzKMdiYxneV+AqF+beXFQRHJszqBTgp1SbAIJZHNM
Mk3N7H9QUcYP634yMnQHwhmC7gQ4aTxmDxW0RyNLz0AktIEREHgC+EY2SqJN0TwICa0pPdpJg7wT
koX21BetxftOemi1aYgLcGqLjgHNga9+NhcU1/0Pe39eVEcZTAsmxwgYycv2CZCdoArGDEgnuZlC
EcC3MM4scZCw2LqSwoI4E28DGyQaqod2ZpswLs1HkxA4S7UK3AdPe3muoFweHJdOFkE2s4C3P6gy
YrDjJ9sYQ4cOdOmEKAZRDfpooEXg6TaCMsaAKMJmVDSnO1nkdgXNINW+rhu0jaFqYJpqWWHC7WVZ
jOSm09UDKWji/tQmujmaq4K+Z31JpMB6cOfBFEdpNTc1KB2J7diuGwp6FckA+jdaWeI5cwPF1x56
6vr0oVKWAkuuy01X8KbMpiTol7NxBmp4TrjEN0tuGNm2Ye6hJ671kFOdgW6qCxFwE0XnFVdLuIps
H0mg8iapQhHKEmRt0RcQOdYNxqCylAwExE0Ra12JvKiJy3pwbgUVQ8/i/nVsaYsBqCm5AZkUNZmV
XeB2vvl/zJ1Hb+e6tuW/UOtBiQqTHij8o3Mon/KEKNtVlERRpEhJJPXp3/J5aNyADuhJoycF3Hsc
JYa91/qt7WA5bJ4IYBGbGjha/SAnFZgZZWsyYM0F+yL1Wa/KxPd+m6g/Q7vMgTtJCGTVqImDOJFv
gcZtYN0vEIKZQEFaYjNkXZT2N74naN+SnfMWBw6+4q58CCsWDoGCsyPiRxhpgAIXDuNhyE1/m+55
qm8nzCAIqzh0+DeAOQnPh2fM1kxyzqtQp3iUC9xXmDmlg54k91hqtDr94I4+CMMPlhHaw9rZ8YGM
AGIZRwVYCxXkfFGURelh2adufNnMYq6FsTBALO8Gf7+GCbqKSM7jD0DypmhKVhZfo99zaLMgW2oR
rc7Votzzj9BrlBm5GmB6sXR0D1m64JzeaUiuwbY4UY1BF5MqLAyONAXx6LPQHeeHoSzpbcGK9ICG
2rNKsC1J2wAqe2Nkudf7apetdZ6t53QPGNZgvIa1Xdy0V3RYu8cdMbavXlpYzb7PKr2bCQWMiKJH
gAyLvlB4cEsVDaR0L2v6XYnpRKJWF10RoW2b5gfC3KSrOV6mtwAny3aiSZc9K2j67kyCrRDVIJh9
LHja+2pzjEdVpMuetJPe5HkmSh0DvkSXZCx+CRBxENECyX/tSxrEnyqjGi4DH778QMASBRnHUaUT
76KWrNPc9mJar37PrhY6+BckyvC7FTHHpI+3TyLj4TbUQ/iSL6FAyVfGwAu33S2nxerkbqEE1T+6
sjcwIEkDJQpdZR9BR3BpV3dmkQeybPj9vYs9XnzBWmY6FLAc1fah5B10xYmkWLvocqODEwtFa1IM
OMetiT53VsAuXnoav0H3oqSK+GSTGoW6PmlC1rWiuCdQZ+a/s4UNL8GQln/mYCa+XvD5JRzREfWX
ArNYJUXeXyLtgtrzAmL9lKiW7EY9D2ngx2pepuGNy5A3vS421to5znHM4HXHkKQ5C9uQQVkTBr4Q
7mG/X3K/kud0H8hH7/x0r13s6mxGFc/WKT/P/YKJKDLLgkqFRF4ViXGqyDlLtloufFgO2TARfRgB
oB78HAW/ZVHq2zl3e7tGSrl6khQGbOq7pCrkyv9Is8NtoAkfat8FW1lxG/AHp1lRHl0uSWN6vT+F
XKEoH4r0ypkZaggXQXfrl2AtryNsrTraxmirIJFltYlD3SrbQ52cQtxcYbjf8zLIcasti/1LJTkW
K81YchubLj+YdWYPxQR8aOAcOltAF9NuZIkfOduXBk8mOeWmSOt0leTHXCrZ173vy77qZLAfSh1D
SujjWB7WeShOQ8dyXkN06y8esMIxnEey3Eg2pudkCv1x6GQMLz7YTN2N0/qMm3/8KLI+uR0ivR2E
cJQ+oqe1kPjKAobrvMfzk0BuVJ+CfV0ffZJ1YR32NLuSDRbMdVumrt282x8CaP8VCW2/A8sacZZ1
ENmwivf3hBmoEZNMs8Ne5t+3D5Np8chXKYJHgZWuzr0t9/KECzmg5w1bQTTWuO4wY8Vib/P0zuQx
r0ub2XaLQ9sMWRfUMR/WJjDEXNxIHrbCntOkeJG0iG/45v3BBssx5vFxzqNPMe5PKix/w0J5imTZ
Zjz+8Izd690e0r1/6IMlPRNt5vs00d/6silWwJoAeEgXPY8qu12ghh9ACFQExPjFCWBhhCcgcvMp
qVJqoxat2f5KbekOc0yyw6TK4bR5A8gbVNIZN13eBKwfflMVdW0asPmINZi3PLPLx5bO7gpysc9x
+8is1QWeIyyc+YccNA2bJQxOnd+hA4W6yMaKJMvUXzSBYQXFvVTXdYigJoMjULWW8TpWKV9/DfN+
iNwU9rcZfHfbREEXHvLe6tFUeKCU/QqIW9e6oEXwrHrGDjifO3buhyxBqZWIkZwoZWFxawtOirYk
nXmRIQ7VGF4mnjAXYA7mlT5Nc7KDTkwAO2ERqjosI8ouYjLQQdxCbtCJ74d86Z05otSwdQkXuKuT
3ro7bgEhVEW5Wn2TeOXafgt3VQPxHCAVwtQwoAzT7RQVmtzN2Yzy3SepAmsnRdbV3uU+rMJl358G
imeOY5AkUZ12gvyc17wr21h0MI/A4EfVMLJ4O+Soo16xZ+ebwYfe1lNQ5K7S25Q1gxfqYccBdBgS
iBLtBjX9q2BL8v2M8hZwTVw0ifIkrWbZDy85avuyWqwwUH4SkcHbsUH6mAfwhMah5H/AZgKsWcET
thzS4Nl0jLF2T7mueZ5DEWA8fnVZUvzVxakAriVLNdXD0qfyvPQJxc2xQYXsQjmf0mkDK7IxGDmQ
Cu+lEFN3wm0y3hdB6X6usVBPoIX0xYuweNzwn29Bw71txWAuOU/jW5mM7EfsrajWLl6id6RAyLXM
oEcxOkZ/BpPkr2yFP6QlXT/xZMnPJaIhAMUeKwa/HtWN0HGw1P1I9Fs2S4iNmQPo4IN1bPykP1ws
Xbujl6t5sqqTibn2FVfCNdj7qAIAviT2tLIxeoc531cF7O4LogO5qooNPye3yTQdeLot2Pcw4Hco
Fnjfzl0yYbbjOls45kpuLbWqfxtyVH67yopLKNgc1blyeJMwg/0hDciK4iri9mbLkmvPhu0iqM4q
oCb4J7T5hw9hxRcK222l65kmAzumxe5Ji7PL3skouVo/yqcVTu5eQ6jaztY5Bt1MFQ+WLNEL74Cc
iCWa73yu/INXIl3QMk3lgVs5tRT5h2oP3TnwG38HKNjVprTuscStcfxmV2mbi3S/75IJdp8abDXD
bZO40cj8NcUpBa+2RVetA/OaoFc/DT6dL6JcutvYSvYwh/zKBnOfQ7m+UX6FeYcG4MLy4DxBNfwr
o9L+InSVryuKneM4Zo8h748o4nwVdtIc0yCcqyLfxhu9km9AUBg4pVl8iOZovd0DASxtjwdcaKM9
yFGQw6jLpR3CAA3jLNRLYtGjyyIZjx5gWR0XUOD7nkdH69VNPqqoLdmy3pU8n+DIiO4a5yP0tRle
epQ4c59wTs82WzuctdZfPXixi9ps8IKSK2o0mYLrZru9g/VpFd77rIdm7oAEeZ3GPzybxyOEwf1q
p8k200o+OtUJ1CHr3NpSbK3g/XbkNPk9pyABDyvfRdvTlF7nYB8gPpuymjof38Odky9RZ6ZbMYWZ
ww3V563rElTTPnDVvnJ7KPJuuXoFo8AFHhmCPCCNClZ/FelkXrqd/yltYb6ELXnDNldKqKAM3ngf
gwNYLT0qoBrHMVwClPvdVDbZJG9EJ748lfSA2nu6ptkucTADi1mSOXnnCf02HwFnohI3d7kjQSVH
abCmsr7ukkGD4kDlQXd06ls24BX3/GhSvj+uxRK/5Gk3nNy8TYfRzh1KEHjwt+tg9mpa9V4Dd8c6
SPRwCHHufpaoDH/nGlzfukW4ZyiNz8LQ4BaUDT96kxavZUrROy3LaK/BqNYW5sePYmc4cwkRFR2n
vkYqS79FcmmChQ6XBR7kVtkkQ2sVbbj6xzkE1lBadhPo7ZupXsK2nx1saZVFB7uwZ7wTV3VJnzS0
o+awlvZHQclUe+/GM1zKB5NGe5sEuKQjOfnDKGBF+n5qk34Rqp4VlsiWSd/AJMDxIvx2mGyP44ij
jYlwt7z0oK9OAUqpc4H6Ag3dlHyOWSgOYrUw6hTsLr2V3VvYBw8j6/dDAJk3C0l8wduO2gJXy7ns
+2OpVt/qebnzo7NXnAVo3WwgnlGv7SeeLmPdxTHuUtffxCvxACYEYJ4akRfYkvPoj1sgxyoscb0z
bO8TpC96QHH8U+S2O2JGTvImhry8nT24ECK7DPTMvh5yu+Ic4eUHiJjneFNRreiga6WitY6iUR6y
2J8CbKBqsmly43gxfE3jaN+sKPAIHHPuXFhdJX6fHsZhFAIpEJ4/U6/UYVtyMLsIuaGoIUCUYB3D
mAA4YtJkRTNGVkRoGBPtvCm4HkmRrWcwvA4UEFRxWfFlwyuc9w4WRI6uKZ3RIlQFQ/ERjtMHXeTb
6FzxNftluOITxX1u1i4703kltylTA9xMrVN4dzK9ZJvc7oKR+F88iPSDjZQzFbWgIAGD/QJVmS11
Vmh1u2VZ+mtMQ/WQDeFwQRYsvdXxlDykRqR1KNFe2KgPH9FQkgstOAy9aVUX4E1KVCzoovOkx/US
TIW9XXrtHmU36ru5L/E/hQUwuQbJM7D1ANJGat91ukUfwi6iCQOwYEcyWZ5X3HB/KjlAu8pA8YIh
kBv8g07AJLNtZ5R1ryrfwy8apHtbroX/SrDCjxa4zEHn0gJ57BAyE3QyNQlWdXQjmqD2m/rAqYDo
2dKEyGbA/XCun5EwFMkrAkd2bakkKDr3pXyT+whiAggv+b0FZgWBR+f50ahx+AEegRQNPIn1keaB
vzidQwjlXH/SGbFEHkXJX1JaCVibfAX9OF1SX5o6ANL/grL9edxIfzMP6GhBdO2PtkjCty5DKdsp
t55AvHcfPC34b6WQYeziDGWWXo7w9cwFyFB5s+gJNdLC1UuxzcU3FD21AxbNqRzCsLEDZ5VTw1ZP
6xIfAfEET7GdHp1XXZMSQJ0yjj5H44BDAO2+5Zv9GYUlLPguCpewki5QH4CwwHPjRNI1HDuEYtAl
ka4Ke0dPYoWh5jSZGwuD6MqyAcYWHriCb8luRWTyJhuDaa76YcguyeRsUjkhIOSgik0PIH+x3hf3
nSiCfQ3UAr7ikxo956ctKZcArJBzRxX77Hdus72dIzvcKiafRUKd/OwWl25jtcVkih6ZyDdYsJA1
7jc+EoC7ZLZRDQw4ukSrRkAhX/e4aDUOlrRlEXfdjxnqk62iTIUfUakyf6CjXd9LFF78sOm5PNJl
DbAK8x1YOATpx41ryEuFF9DOEFwMQH8zFacZq3IPO/aU6Jx1Byh4qI6FH7PiSsCOAv3X3BencqLl
cp52CC43KmaQ0mRANzBSM4lhEkVR0AzgLjxIsZEdcfN5eM+2XB9wnE7817zALK4Mz+ATfS9a8pft
0ArddXwbsz9Q4LjS+Dm2Bfx6Pyw4PIGRfBv0iUDJXfFMq+g+RcIowcGymeEwoGr52qJEvMRoCEpS
jutTiauaXnPknX4sQo8/0D3NI0o7kb7vmmeIFyBntt/BZoz7Y09U1xJi07sVuwzt+RAT2P+u60Xr
0bXeMumdOYNVAdo2L9Q8gBqn0yWPV2CKcor7JkgncTONKvBVWXTf5aYc3XSciu9kVLCxx47QfKxw
JPABS6t3wG4nNf4pV2iuDSKeGXmNynwZjxj+hDO9i+JxbFmsoBzGRbTM36CVpbAL00TeRaFDIhE8
H4LBO4RJfkrmDA6CjmN8/LTveK9GlPBPdjO7h23fsL0zlqXbU9fHS3zvjMGHI+XZTSBHzPhCFZbn
IdpCj0wrIHnd8n2JlnpnXbrVOdWQ8QAxoJiYfLBXWxBl4UGyb3VkiAN3mw0m32sW5esbDA972ng3
kqdMBiVAYBLMdUJopnFvYFs9kykpblGVd7eMwYCok9WJrpE9rKfaYEEAN0L1mdcD46Bn8jUd9ioq
OLjj0Q5Q0TdQBLTaI76vzQhsX30zwV1Tyt7mj3vSpznwVtpn52TrE4gaKrEPjLAAT2ZCHEZkO5/q
bFhC0Pko2qA4DROw/w5Zs6bfsxQI5gZ8qt7S3mXnfbJ0aWgscGY4qb66VEeiXtFw/7Sadg8mSaav
JR/XH1lsYcxuytynJoxMFcsc2AXi1RTspkCCCc4+SU8ko5E5d2PmirPUGjptp1NgM5sl5sbMY1R1
KKse4jjxpF63afwByzV+87Hb70qZl6JWsyoTXKiSvJLQh2OtS5fjbgYR/2ufbXkIoJTjlnZTkQH0
zTfx1i8I9qDmMXn/Zys3SPZRByf4ZGyKkh/68yQOkGFMecNw3x5LhEMUAqLUuwN+8uTXtpVkqRJQ
S1jxnvTt6nKsvoTH9qLd3v8V71K/FCxZ7iLN2RE6A5ZMiMRg0SyoH9lpQdCcX3fPQ1tLxfqikQkT
Ixgmga087AL0o3AhCqsgiOIHMuciufpxGnW1AM0CARf301oH25zj4qbM0SaHGu9rAJzl1U0GUj3S
CDjYAHGNNehwcsH8z0RcwgxVYoteDYvbDqj3m4ys4XtPvsvOPhT2OV26Kak7uWJXhGjcsedWEZy9
2XDUW/Dsv1JP8Shl35VYLUuftabLDMpVgBDitGvB70yxlPF9AgM1hiARobRSPhNjHeQpfgWNXbnV
mQrQBsZ/r/ewYN1vx4c4a1O0eXcxfsmkURtczsJEktVu1fLdEAuaZLZZJCtqlvEZem7xqwcf/+5j
hBGOg0rGHzGKToXNypMfewgtAGFMB1aO5YJDXXTbfYHtB2Royt1b5DmCvaaEuHIOezuhsQZijtNA
xDxrO4RjENNgdBDg/Fh4B+STfNANwrNYZmzQlS14dV3kwu6YW6LGqt9QduM7liJokpROULp9og68
AGuPMF8gbuBhIltUpml6l5YzfrV1DMOjXXQAf5MGWRvmCUuaflZBhxUf0eUcxrGxxymSiTuGZB9x
Y+gO7so2benYSuRYDdgpZWU74tdBXtfvY96uAkD2VJY483AJrw10DkcPaHDEhBSltTcm3Qv0ifmS
739lqZCfPs+JaXCNx/5K0B+5R9NNDOWpsEibeOTCbaMLOb9+51FkPQsJnwNoarE9/e1ieREJcQ73
Pk2QZOqiD2lsebcNhfYH4+JiQvceg6b3pWLPfNji+PR9eLYZNlteBd1a/uCpB5svkKl5KnvoJudC
20m2fcl+GwyyqBPJUNPJPi3PACuRKtuXYvlBCN1do1ed7MBaBIHOPeOqqyYAbzd0jkt1UGYqjyQA
+VwtUPmn02Zi3AxdNjJAvdN0Q8G80CsvSpF9rbnp/AMiKjO709mCzUuE25ebEAQMdiCEkvhqeD7s
J7ktsBLRPyfjmZQL3ZtZB8rgBQn9R8uALbDPAv5DJXPor9bxmP6M92yfywpQKfIGJtLLr7AP+f4D
6W9UB0Vk86IlfCvztoBGMSMiM3gAUBFvFZijtc5k0aUNFKC+mQDJuGqjM+4MmCh9dy7xlNBeWrXy
pRY5boqPFAlaoK3OarE+QJUfzKOY+/h1B3GWI1haJu4QSsNIXcxkJfdrEIyo5ljfgCi+8imKn1Y2
cZDNe/SWj3z/ZH1Ib8kuI7S/hFyBn+xvKZE9KmxjnnK2SyCjBakIy+DmLFlx4iiX7ue4102skM9o
JrrnNyjm8J1iFa4NXNn8OU2y5ZOLnGH5lH1+DLtufoCPPf6OlN7+mJ0hkJXg9Gn2cZuf+kEN5dWu
orhmas50E3ALLCjAdIPaMurf8tD1mFqg2iUuEWjj3Z6/u7SkPzEVA9ApSt8mX7AUcg7iE/ED8lv0
okgrZM/j280PyznfAIR2yKPnpw7sQnyx1EdjNUqlm14OCCBthJzQVmkF2GqQH6pTGQ7w1Qbu4MME
0NE6d7+SPR1OweigABQWEG+SugsBvYHoWVBefCfgHDqe33UYptGC5ETQzImd8iZ1BAM7KC5JJH67
/RmpliyEjwVgtGIYOHNb7Kk7jVAIf8WL6WoMpOH32EEqaPJuRFGZd2b9tEk5QjeEFQXTextulhSD
SGsOGQVBft5PZcXQ6R62ci55K3PR3e/QW1nVKwNrlTAPzCtSG6vimYrnnYzdH3jZOOyiDR1bB1pv
qCEpq6TWoovrbusWW/mUpy3q2uliF5WYZkZYDjGWVeK1RrxG4oWefWkRFCyK9We2R2Ozzqu+ifed
nSM5whyL6BtG5Uy4ewgFAJ9HUpJ2H6x+8zb6U/TpcKfW7TUnkcdVKHnroWjdwD/190513NVBqvsn
uVjS5LpYQWXnsPs0NeSygMiGdh6sL51Pi19+tPImAmLxADEVCx+A43QIiQ4bR2asjZL1caUpuJca
P1rJUF/F9DzmYZrUdAvsIc/+DoAJZOI+RGKCC4y3uti00nWAASHHbrdmAR8RrE1a2CGrLLpj5ETJ
c+iQJwFJIis41gViJnASTzGeGdxqNPoP6eo9Qt/EytudqvKMBnn8AcdBNAtfY4hsUwefnhZ9Uqe2
LK/DtMp312+4xazv5KtVRX7X74P/Wao5bssCJtMAgf5tigILRXfBldpLDcEi4WEP5tpCyKq0GK8k
wE3uJ+QuDgwx5AY4658gB7aGUOoyNt+IUP3fOht5vGo6VHtQQhddU8Sc8dhzJP97jZqNUXkZeohS
Jh5YPRZ2av8J5Pqf8FH/yuYA7SiSOEM/ACIhJpgb8m8Zco3zMpxUhzN3mHFSF0gPXHeglp+WxPDb
QpHfDzZGZfm//7b/imX9/W0JeBKgX2GEyo3827ed1t6R3S8wtKcA2R6BiBdtRmjeOFJFgeYgn7bi
//A9o/Ab9/kHDoTvWiJahvFROXydENPT/y2fr01WLmKE+7xs6beaOcgQPlSIw6sCQbToA9Jj64uj
C0zcCDU1YIhiOMH0R8e38Wxf2s5n4YdHLmRDA9WHaF5z49QbiZGMOGcBFPMRwswgyQfsZtTQiqTD
HwH4HzmgrQClQsIJ9YEfouUTSTxYQCsmVEe4mctJnAjGCD4Coc2CGpG15G6L1PpaoMu1tVhQ1j5K
jQEaxzhE2OXUrQCi22Ww3rfc0nxuMIAJ9tyAxmj+KH36TZCAocYpik0HqawMo5eyX+GgzgMiNiH1
PICrZGcFpHTDtItkyp5cglxizdErfFhncdd1roAGi9LqkAQoLuuZpUnaDCzYURYGghpocBhN0Ogu
jMi5QHC1a7yZ/DkbQ/RsDlNccHrqWV0ins3wTdBfv2GU2YzMA5HBbzEV/Tf17vL8CMeq/5mNU0yO
/bAVS5vSyH+OCO2HdaDdOlcclHrYDpsDGIAgedYsCko0Gk3pcARAHQvqEFzpfB4FwhToZjiE4zLX
+lruCDZUxW6HEQSRBvDCcul5o1Sp0Y8F/XRkwgCYkxiuI9ohW1ZEnmw3QhaIeInjG9gMqfy46ksa
jWF5wAiB/axKH7rj35vj/xlf+s946X8//pbfMwvN/z8Q6r8MNvxnCBVD8QFzfI+x+F+jqP/+xzz+
gaT+47P/C0xN/uPvUXBgUwtMpMakHnzd/wJTI0wH/HsKbk7iMEV1DCj0f0yYK/8jTkFtYo4umMUo
+ecJcxjrib+5gK+XIUwLbC/6v+FSwcf+62EURnGW4a9r4M9rYIQSINl/g+pMWtoB9QzG3SjgZCWf
e+ykSR6WcS7qxCb6qUsQAK0YDNUT1RBuerAnVj35bH5JNTStDMmdiln1a6Ug60JR9XdRLySYpRiZ
8xKElRwADpHpIVg4ICsMma6MT16xP+6ZMWAX2L1QA20HZCpsAWBjXCT9RvSeMR4ARbNGlAfZqi7P
0d32wc08geywgEYqazvY3ysGdmByyBXMyHdkHRQWg9iEvrfHD6Csa6ZNPHDbvXsx/RRB8bCq5M24
7S9Y9LfxgOEbSyAvCGD26NswfQxXHg4VyLKg+DB5DRc8r7YOY3DArfzqJvMhgKNXM8tfTIq5DXOB
nGkICBFtSxQeCsNfAhzvDWAPbF2q33srdGtylVZ8mj65wuwD4xBL/XtggzAIfM9uyW5WqmbkYrhu
2WTHJz5KeQBeiczUMBVtr8sHQ91r7/kTcvzBmbrQHzrQDEcwZul5X6Yvjgrjd0CZqlIx3IPVLeuA
AlKbYwj1e7Y9LgWF7MJihH9RpdBE3QQUUw4KFOFVF6JP5p6VfwFJ+NpGFx4ShuhCITgwlgQPB3mm
0xz20WUt1jvkn22txv7re5ZDhUEFnwnuqluKQHSCV/ctkKoaEc23iX0/hnX7y0zDPcqM3+gOx1PZ
p79RbrF6S7ZHxhCmQ5DoKRLR/bLnD52O7oGkPjhgCjNqJ9yU/GCgPaKZ7tRDAaD/yNbyhKb6ou0W
1Wbs+zZG8LsCaPjJUkQ7WLKbul+KBxqPT+ueyqYH/HWgfY/3kKx/ebHeUT+zNk7xSzB6GuYEzhvI
NAHqFbRJVBdp+VGKAdK3++7VuvcMROEL/Z705Ue8BTgYfYCXpjIM/MHsiifzHdpMQ5f9xhyHG0gp
SMWy7ZlvwU+MRXztOXmfTXQv/H6/EhRWAJvC1nAIAGk8In+TWHEYFZgeNFmVwJu2wQBblGMBSpJ0
73Jhb/P3V93ZdMyFfjWphmhubdgK0AhNH3RfJmXvPZuDA8yMAw1EdsPD7RCuKIH9DPOMDRALo13Q
eoszpDN0djbZt72K6SKxwBsBD6OvZkif+lFdpIkyEGnQQ4zFB61cXbJpWU86TyU+Jb9JJ/+aMYXR
kLCbMEqv7m36m+rhCTjSvVlLzGyBN/MukSzG/yWeZOR/9XEeVoAlcOFlxXMXmkdYOwDI5p8+YydB
MU4KDNi7KUv57pUpkDSGTNXhuKyd6QA0jU84HEFY6vQK+gZnVy4+MW1gP4qA5NhNyXvBkCufNykO
3RRztGfYZRjrcEVi8y3HDi2SaT/KrbzFdQzkaIjoUUz4GJqgHueA0Q6YLADGrStUjbBd2qoRRZoP
cTxCM4MpP9oYIdLlg1OcGGLUYLSUAFonkTFyPcqALKJZMxX5z3GeaogYIzLD5cOSyJs0lg+swCAR
U+ZfMaaiVDMU3drueMByxps3yYAgEiIwCEbjIEsdljPGTX5hQoRHP18mCBTjYNQJXktYohcwxGMU
TZpfGUKc51WGl1DhyXPbAz/BOgtxRNZhUNx6jBZpCoeNnEGlUejlovgw9+pajPbRD9mLlyAQUZMN
9wwVUG0HrD8A0UUto+wJ8a/fltPbWUXuRMPpJ+PzVocgPqBn4IyfAatiH3tz5529i4P/ZO88liNH
siz6RWgDHHobAEJHUMsNjJkkoeHQ6uvnoKqnq0v01Mx+NpVmtSAZAYf78/vuPa98tsr+Kqks6TJY
742asitnLHSj5RMlSfo5DdXPiIzOpiNfEyJcZj3N+3ocr1Y+XOF8iI2hzpkniD3tBq48Gy0aPjVz
moPKAkJpZc0h0ctLNqotgA/BLUpOOaVW8mAo7TJtaHu/qkP/WjD/7a0C2LEpbazV+MSaDWoR3r3G
PLcm5RmZaMnVRrvJs2hbu3NzSVTol0K1b0O7zDatMA+hysaXNJdsnnQfbgi+tYR4iKqfcKogtdCF
8mWtn+jmvhUL70HbPTjNaqU3Zh3PmB35yIA/6LJx8o13Sm2R6zO54LBL3ycZKpYs+cLZ1S1WsXyN
k/Aio/ZxhpwYqPmsnLIiyYm4Cf1IkqTfhktzHyVW8eS2qG9E6eu90zp7ZSATb8Hy83Apz16tlae2
5vUQSiT31lhbgZNkj0XHCiPif9sM01MdZeoNdW3oZ6jEhAxhBjp2X+9bxbyfc3L2YoKL0PfjteDR
yME8ZjWL0EyraxI2L2DtLrjof4yagRg7qtVnj2Fv6yzxO6ZW7Ue0nqwQyxw/RLTdY73TDpiXTgpe
DphTSM+dVhE97zRtbc8/98pi73taBJ6VkDh1clX3pQWQKh5e+7z90Uet52Ac2Ks29sSxM4ytulCU
81VdI1NL4B8RQi1A/+zabCEuaMsWX0vTnMee0040nD9a/tak2NUJRgRE+YOQwYFeMVbbpGHpTs0F
+16/I0X5pQ5Fcj9iuN+KsO5uRqN7jdzxw7Fi4qx8YCqDb0uPWyRf8LdSIGN0YtrbzYSV2CHkUhRm
eJpirQwi+bRoxVE3S3x1CPAgn3ikHQk/cmvNhemC+8w1zwlHoZCy8cIlu5e5cR92qnMKY/211Lub
9fCaXXYDtO8ffYJFzNAuQivTbaSwvGNl+dJqu/EsK7uPprjcoFoSGdTZksRUHQxX+QEPUtlYDZCw
zDEtD39hsTXW2oTzCwif7tpeXyolIlZ4yKb6Zy4a9zI2nLw48kpvqOVyLtQxP3HZ5JPk4ddAvgrT
dmZtR904FqY82mnlbM3R/palcTRG8EptoaiekRY4eQqDNLPlXIjRqvCy+BJqtI6NWs8fdTj5kkUT
rsSAKGKXxFWCCK1eTK48hGE41afyWbXZGn7hXBlLlPAqr5tVPj708zIcE9FeIqV+tZUYI3blPqoy
Vfe0hfMgrBrBTj0ATWrjDPtoB9pimHqPBAOhztyIPCdLZi81MhWXocXzLWhdKc5keHqkiKBK6CYg
T8ARHHvjySzb4dqJ4gYNctw5WvPYJW0UOFY1frqlNQLJkuzP5eI+iFB8TSq7vdAEn1htleEiJi30
rFx3QJO1nPQGvjgsRyJQePVsm4Pbje3sIlQTd3xnJ55apzN+oxgKtHAvob7kftWy/5CdoA8ZG8cJ
8ze2tw6EAzK5Z9ts5RVRXkwcPRavbvkIoSAES56VaN3Ai1oa7BuxONppSkRxKfRagMnKLAKtbLxF
q1RHVcFmo/Xl22SWEtOG+wWqQG5omg8Hx2marQmfIJiMcvGMrhnuJhZO4A5U3KmZBm5RHV2aJ3Ts
Vh+lzEd/xJewE0tH4n7EIvrLGV+aoepFAyUpZmku6Yp9G9XzFRMaOJTUaR+NsUk/Rt6dYK1AeBot
fZgwma5qW3Q/xTynz7KR9llbeHtTdl4XVRAXHp/dnOzcE9yfaflSUJOfVX0t0l9U23G9ZOAY7qq0
uJZxlPlZs5gP1cgnaKI+Og4kjCfYO5tJ42dkMXuagVdGDdXYh+R4B8pUBJPgOCEgNW8K1syHMS1Y
n834ybWN99SpnZ2Rcf51kAmIHKN/Y8LnA0wl0Vuwg/Uctb7icJ7qZAkPPAbKa1rsnlJX3U+1LtjG
I+MHjR7hK8P8oGXNZYpoh40QOOUSH9ta3KU2hcNKXWG9PBWOfVBVGvr4W+5UNXQ2dWu864m7L4T2
gmeYNGJkmFdXaaxz51J82HnUURuXA4SH8hnDYrZ1YvYGgs8OdD/ocy1xGzNGnsix5tL1clZA3WNP
vJqFEEMTY6fFc78N++K5czH9x9PH+m+6cCmxIDHiMQJ5kOvUqhp5tkG8FPzfaIQyPtj2VmsBrdKh
q8k5wzkc9c4I3Ll4NqOY9Hta/lRnbnwzYVlqJnlR7aG9OBUWy3bkpJygkhd6c6gX41Otqvuioy6n
Zw9QB9TdveQGsrHMlWJqObekAPZuXXLnbcBlxOO+qbU8oAX3HLnupSUOVqTNYS7GPWnpF8tuLj3L
a0Mna8fPKTfzaL4Xpf2Ytrj50+HaVvF+0eHJKTD90s70qnbYV4n1qEkstJN1P7fr66KKl3akqMu0
sDyQvTI3IsdyO+bLt15NT4bZDN6iUrksWDY3SVmd63a9JhU2GBmxVqPTgK2Dj52EOPZX+3vIL6oh
ieFV4nCedL5Py/3kfnTsIkoKaMwXc0o+lWz+iHWKBpny+8njY/fhu19s5S1SsaU262XbqkvrQNxB
2wwVL2VoW221ibECQyOS9D9ScyS7SbWsaErlc48K4olNu8nhyyxwS7YmpgoPG8bzVBWNF8fRdCox
/vCORwBBen4zqAG6de30Qa7uAyPKh6mpN2HUP2ha/Bm1MwSjJv4kSLIVWPxQPMOPJnXgZAxXy21p
m+OEhow3fSzr5QirfL7RibH4cS33s83vU7r5UNPLx9Q9sKblrZVng9918hky6qFT7+hyXIQhz4uV
PRr14AC8Ede6LN4cx9Q9t5ensM3vF4tSFKTsAzcMqv4mHPwBLx9Ij1n+HGv4iQZ4gTdghAWZNvmu
OXr/BI2j4RNG9sEFokj0xA1f/l+W+8/jl38T1mykKjLcOhleS7NR0dcc939W6P40uvBvftKvap3x
D0HuFAOfq7Pt/5oV/2+1DlFQp+2oWyqgb7EC3P+p1v2SIifWawOOVk10OYS89p/zIJx/IE2tP9Ii
X8BICOP/otbxKf+k1v3+K/gDnJpLr1h01QCSRhbu0DoI+lOs3KlA/bxxGPPbqOCAd2bBadurN9Ok
DpuM94TTzs53Fiy+10lRMGlXdnPMQgrDfkh1b5xyfxAttZhMXqwWp6HVl4OfORlJt1SpCDPp2ZVd
4tUaKuUdaiAMu3apAnb+9lmYgw1nvm4hpqS3dV7uREoPd1Qox7MmL/1UT0Egqua5N8AsgqHuYBqO
9UepV1KSRmuewpm0lzEyzSLs3RLLmfuo9857EppUSouCu0zBenWnp6n2SVnScJYO4kLxhgbYz9VF
uIq5q4XxPlbi28rIbhhNX/uIm2pgIM1e+aveojq5mbPqOVSW7MmZ5pZSyww9tZTohwYAndodEBUT
+M4PTjKn5N5K51Tncf8ouFVK/D357I2IeN5ipTUBDdduN6MMrQvxCqrMrKzq3Vw06lnPqLjqmniB
TOfF9Lh+JjdL4VSfKE6fE3iSF+iU2mPZ0m+2IBs/yyJPJy+Cd3cLUSXF9DHw7WmVvXYbShHR2eOO
X/WleibGrwZIsMAnTQlqls/EvV3W2FxxKy2Nm+/nGJxVBGTIK2BrByKRk4XNKeE6ZyaaJ0oaakKr
60dlMMojztH0Q5C2uRF4Oo/WiO0rsjQCTQnJ8Gukme090/mWPXNPAgSZH+SDKB6SIvmaHZaOHPLH
IlXUo21DkM0rY9ipc0+mrWvRzTDkoJFEfpqX74Wu3XFCuT/SMAcfmJDX59mLl9DV8oO1LMVFdvaZ
L28+juUirgYow61btYD+zKjZD53DD/sr/7Sj4MOvVasK4qVr3v7NRF1GZbcvZ/ddFoR3hGsQPUFY
+vyf3dSmHfbbTh2mV5wX2gWFC5nvD0bqrJtzAAJG/fofjdRuEnfc3gbz9a+N1Ek2Dfe9FkGUy1pI
UfA+Dd+EvYapzsnvijEVcIzixfvNSD2Oi3NwjUJQAa9Gal2QHNHLngrtf2mkrtPSutUtGun+b27q
bmrEs6K31eXvHNVEULXDoMwmpnut+/4/OKoZIvIypol2xYKDeUcfZxqcM+9VM8tgJLHhDT0N0Wlo
9SAmKyUjc9gPXO12/3JbpyGxXDgft785rluKRHxQuuVVmqLfgCFITkPNbU5xE9bNf7JdLwUCtiG7
8oBN5uFf3ms7EvV9pNbW7hfv9VREks0zDAuu0HX7ZeZJePrVgE1A59i4/bRtByZNkKEf4tMvfmy6
eMs2Hqb0BTN2c3ZaPEnNIuX+D+ZsuiHWFc3ewME9KxiY0nnT9oT23Fzgu/wLvzbc0tsus1wmJDSG
hpUj2pjklblGwuFRlzj1/9LA3VdmuI1bx9mVkMBTXIRCg3mLEW/LlmHvSYnjAaM9FN66Ay8vPsz6
mGuVQsRayTZ9HjI6woqdoOuEJ3MrPOnMZkmNMDmlWZgdK0XNtus9mX0U84qGwhjPBIrpDWdERSv7
UVUwG/uqWzYrk7Vag2vtkvqaNb80EsCY77pd59mMrPDZVjpBVGkqH9iMthn6aDC0A5bkWGt20KbT
VxQfIzAS/OlQTiqklooYkmGkG4627ND37vc89dpelk54g/euDqa2d17K2dRfxzrL3t26Vc+9cJvb
ucN3GjlYwY051XdItcU1Xoo1hKJJ88EmrXcNy9444TCpoLZFOTQlJ7s351y5pfBNnoy4KmJSH+0v
cEBoAUttf7YRRvWIK9vE9rpHLxsEToow3NKBj3aNBkBw0KbmZiwI1kDB1QwfpxDwA703D3jg8bYY
L8pMSlqsITK41Bp5bw2c7KLh90cWDMiQ26fQVYvH3gzpC2dx37zRBSt8Jj1lBXmVLP8ZC1t/hb1Y
3kX1W4OUcCta5V7rHAkMeIzuLA7gfZsP4IoTu78SgJvukpIhNUq58rrgMVTbctZiHk1lgjCsFbPp
fS3F/0e0iwsJ85s8LXabk1Blfx11+jhtpU5nVQdvgY1d20dFAfFEMSXprI5uzhDz4c1JQtvvOfP7
OZFBCT9568r7rCBbkOD89rRO2xtAs15qTNRH/BtzoDPG5KxhM7iMcGTwCuG64oRrr71pxgFpCuOn
mZS3JbD7oOHewskHDg98LJVRlnUVgSgaAWUj/JnJFRvTXPpA04RxWlB+CWQa90sJ6TOKc2OblYYJ
G6BnXsBS548Yrpk+FMJzzXUmkySWRsPeDU8a6bhN2A3ttVPIZWqywZmEZsM6mZ7FQu1iZXP52sz1
dA4lLSzqTnlI+uFOoeUCAkM4yRYCqZoZvR/j7PRaZ7T8GCviJl5UzXPTkfgR6ITvurT1S2cBuOsH
l6AszPltFHUOig4MUi1tYSfac+k5adc+WDm02rhtf9jpNIODjLAMGwje1pgJvvbs5xTVl9kSwPKX
0dMb2rsT8Sau2w5eMQ0lBEJrumG3ZmjBdxgyEGBq9Z+TCuE+Xe4UMJrBsqppdBkerVVfw7MNaVUy
bCAy808DB7OvTbTHFqAzh2WkOae4U3PEVql67irqES76IWT6hRzIDunal6bszGAIoQkLOh5jH4FZ
z7y8Cb/phCt7gtySj841NaqBnSfNzN/MDZMIhAlwDCAjDG1kyXjp2bFWLQjx5lCViD+yHQhQF3H5
pa/yZk+WepuukmepGDDjqYwPyQAFL+XREC7ZdCbsCQ6Q6b1u4HDrBtfADn19oynmt0R8xS/46q5q
bNUofh1ZnyHiCX2vELocCm67Srk19QPqDxpvWcij0TBkrYv6+Rnym/Iwx3GynbF/+EsV0fZDRY7I
pNLodM8F5LV6gd6J3J/QMTO/DHaFXW+XtdcYb8TaK2SiE+PpgqSX5WGEAb2hM97QylXbwGj1+R6K
8XhuzLnbEcS5qmLGbpiAKGSwHAO8EA72C+/F1l41dXNV19GqFy7trb2HAPk8y07/TlZJHqrcuGVO
xKlqsfGCdpz2DNNy/EjiRa1WWd9JlbduFfr1tFeflEa1t7GtvuFpCSgtLxZTE0AVXoG+VQGou9af
1lbC+pLgAx9u1VQO2AjpOlBmoefo+rlemK/QGIl6r63dCiCNy26W1WmIlnE/WyHo2yXeRjBdA8yv
N5jOGflRlE9NMpckHNcmCZ86DUayg9s01u9EA7jFnYX0aCmj4I000K3p1i6UkMQpR55T32l0ZWSo
RP5gIPWNVsQWSFyZVITmviSZpGMeh92ZBwo0FUyLsJERbUzRfqzafj+3/aUQqJ+mfqOtfSRUh5Ni
ao+43Hecq2wEZjKdYmbc3GuCvHefR9eOU343LLN8iqP8YdbIKaWYXY9j78rjkOtj0IGounMSFi2k
GFKMLkvbiGNEKNpmMPg+GULHLIpuXPbkRQrP7NHpUhu1paEf8pjESC62G6JP0asra2u4ugQz/EEr
5iNzx9KbejXbQYpRb+a2XqqN/Utn0MmBEWSV9YGjtPQZM8U7S2+ROWqK51jmF5DUEac3apE25csF
wEW019rOvIw1+YOqQt0mpLpcCRy1G3dhWAP6dXIQ9A6+o9JaTr2ZMxRh0Q7/r4z8b5QRE2sbsgXw
O1Ng5TENFW3iPysjV8wWX3nOyOiauMhH8tvQ4X9OnfzzD/tVHBH/sJjmIPAK2e7aqcNK9Ks2whxN
kHamBmXOIdOxAtb+JY4Y9j8YBw7i3dZNEyacimrz3+KI+AeGT8xMuJZdZvpggPq/IPZWp9Jvtspf
vgRDQ6IxV/+oq5l/0EaIxQ9lYoerLWFOD0xL4azkFkWfeRpWlrN146jlJRnRaTVFBgPhtlPTqsCx
y3w+WVnqK6r4rs3hLlbs9GYRtn0EphvuZMUcIXMpjTPPoQlSo+9ua+LcdE0GyfKPnPd+zaYXZdM9
MOygPAk5VleCHfMWyXb2S6HfJ1X3WPfOj0SblZ3SlcsFNEH3mkTNGJAYQp0FgT7nrnOHKrQdkf79
ubJ+FjrYMVLWyt2UELZ3yir0x3pasaMYVJj9XAYOwysAbuAWTZMQ3qsggr7Kx+G2ayCocg6b/ghK
5hlQuvD/beX8hW/390i2XxceznjDsoSDiddafb3/RrYLs2rWxglmKcPKnL3d1aem1rH2V9O3MlBW
dTN/UDvgla4zSsX/+Zf/3r376y9nAZnANDTccut6/Pdf3uU4FIYWnrsR9ioDAKaLTf0EdpCMLAnh
4lc/JDbFv2Y4muuH+cMC+/e3TPsDQJDiuFYYJ0huqWYegeMKxRcDpjkN/MIjiewVJrcYx4YI/rix
G83ZjOyvO8Mcuw+FlN1OdLHYDSF62pjjFACOSxuqqoB2jGJT6z2idxHQhKpTD66S2Ong9g/SZHaX
sXamwYMQ12eZ7ztJ+ZOi4+8GleGqCv6hkEYJfFdanUnyPuuWtjHMLgyqOHS3Y99XXtXp+s7QCpi7
ESU4swyuamJZxw6sU5BYNRhjuiETIb8GPP9sG+oDjajolsBkwEmlHLREU7bCqSE0gQm/TeZo2ic1
Y2RJBY1/813/eV3xEmNjNxyT5rvh/oGXaQtJAcDNihQG1yJ7cSrosqQWe8K4HhPpySsa+gjbMpvu
yzJ3/2ZZ//Iof/+odcsQa0ZE14Tt/HEcn7mYhUJSD3iMW0J8qZFiOo46DaPUWZKHHDBwIyONj25G
s4ji1LyS4o7+hnn4ZzIjoxFVTbPxZxoWd/LfL/CGKWQk8UEgxXaYN/eLm00BgdE88puSpt7fePA1
0/nDCreQrm38oDShcJaqZPp+/wuNqqY1r7CI1DlR9mzo4CkkfWmgLdnht3SLHEtlPxl9tBty03z4
U8zFSSf1jSu4vElIpwVk2/SD7FE2W9k5O5V+lTdqjXUL8xdTGm2avXTWqUst3qPRnfM3MlTIwXJ1
BUZFfQxdU/pNXXa7gUwzk+H8hRs19N+4PpKNOzlJR94LttWZqoltvFpKP3GH5o6BtbDiUnwTwAI8
iCgbQlMNswCIQzetcQ8MOidnRcE2Mtjk1MsOs5vIxovQQUMwmKB6nrtkfAKINgWVXB6ZIQSfGaAQ
5nJZXIUBu3ucFOsHDrlmHxMagWjOhRhPusGb3zA32WoaSnA+z8wOyjSEpD6IJe5QJ6b8NkQNO5jS
gh6k1cO2UeYrEJnsuwgze43q4EEFGzjSw9v1DNDZ9JPxAn6yxRWCE61VE4SPfP6gl218y3nM4XMM
DO6RhpcTBqL+GwJHdDTvawcTJ98NlrX5MRT2rWFNkU/o4HVKNSbGYKanHof1JWDK9NzXDDWbbqqp
G/zcrX9Ycx8otm5s52HC1DOOWKiMKYd8hk20bbh9qtnAQx51+77lBdnqmduBn55mh7shc/csg0F3
cjaiJwpPtONBz7c56bNTHcZyTzd9Diau32fGO7wz8uyYlEnyNOs04AclxvRoi3yfWI21GYo8mOXU
n2sZV3dtNEaeiQlyb9Wi2WXcSndMJYsOpK6H7ZIpE/seYtqUqdWdSlYSI1EzHwuddQ4/v4uCbOrK
4zSqB302GPo2FmhRpaDDmu5IdVdBRMjf75tE7kGyok5U9D7HFshKEtpPVcKyssriMoeGgJvgqocC
jFtguTA2N1Tu3QE2343aIiRgsfAI5T4Yg7KcnGyM9rgWX6BiFHuFcUCbwVB1LIoaelTm6DcJ/i9i
6XN/UscsvfZtR/EdhxbZpTi+Oi1yVCRQDQeCGrh/2pyEMixUsyp/GlEPJCLmLYuSIttqldX7NuFq
PxxirpwEPK8yWQffGPpwTQ0HNaQFVw4mMo73xuQw4YwG801eVPiZlnYCgyhrbzG4NSgVMdVunma/
tZIuYNSutnOmgr9xGLczN8KApCw0i1kZXs2usb1yeGzy5IUDiZ9vWvp2qbiMmlpAiNgKklwPd4ki
8QZoSH+tU/6cFfuRHrh1VG1uCsATsE5j1SZa+Di5pB1aoz2r64zorI5e0hrPrQ2GFfLGj6RmHmSW
XQqJ8JJNLnA+muPgIcyNTiDes1oga3rjNGT3chCgk7axKwc096Bf9QknEWwp8TbEBZFdaX4tZktF
Vz3VJUYJ2DD3gI5KnAOjdRcN+OGX4aCreeRhzLyJ0ji5qAogeSGWByMS30BpUgYl0YCOW6KQ6YCk
Azy0CipqPbMyJ9ySrfnVT2HCrCzzcdBcnyd2lUzJ2GimfMQ1eOGZAaxpSNoxuzJ/msB6jTHzqmgB
4Lq0n/UK9Dx+6RuZTE+lgqSxGq8MtyIf25AWrBPjPeq6jHAu43JS4y2sNe0gQ1Pi0ErPsoOVnqVF
5c+uAhmPkNBOW1dcZ9buWbeaY+TE+sWFszNUKBnLZGdB0YCXXdgS2oFxVZnLdGerjvSToav6XRXW
GHNmKxBzE3sVCjjxuZqUmatuJ0MBJwdW7TDiwU4Bvps2NJ6CzpaE/6SWjTcm8Yu0EhMLMDyEpKNv
qQqEA3VO31tqbx/zDk4pRu2l4wT4U1q7Hou5z/AlBsiKZb6BC8cohDiRu7idsJdlqXkP7+Q+URJK
p6ro97k+39ZVrxwkUpY38VqCX5YveAKv7IYedKebgsDVuR7S7pHpIM1RGsOTlOmwE6Iy+RPUMpBR
396O4fjkGLRVE6nEt7NWLZe5bWCu6mV2JjhZX6QbArd0j1iEPru6wsu6tNel63lE6u0SGy7lDSZw
c/loAfDAtpIP3awnewUDLFarDtmhtnpPmE21kxDOdk49G/se+KKHFyXe06mt92yG+WFJcoJXdt2y
Lhhk2tolOClTITIQ1xnjAh0zgI0qzlD0mAddRz0HMAtzE7r6F8i/6mrHVRdkQ8oQAXTXQ6U2A8IJ
h11tZFslsj0n0fDUT9UtfLVf5odE/hIz8S8R9XBrqfbbONM1DDWjBZrEJtGTXNo6mVVADnJhKxpV
E9855TpubnELB1BNrp4IMiyvmLOS+6UK6RhbhdwnksEKBVQIXHZUHYqbYiFEXoSRtby1rRI9uQr6
Qzpn5f2cseNg19dhJRf3A6FUvL8j+xkt3vgh4h25dyGW+kVow+2wTdqmpsUPVsqtQQ42iNLhSyw5
c81CdTubQwv7S3P24OX069xMtteqWEwqxn9fXEXncTGwqsUEvENNVf0+xsaEu13bZUWJTd+xcb7S
2N7ODma8uqkHf1bTj7aJ1rlU+XQCjlAwodCUpE4BAHABZfaQNV8YO3ueZgM9WjEOXWmFz2W36E/E
uS3c0zp8nTa7Ds3sMBwMyy6f+nsJ7cGHckXVrlWXHIJaBQ1ppzUmrUP+66eigFbgGve4+tIj/uKG
yIuaB3YTD6RZ3OmsF8m1XPR4i1vnlUl+8OFm3vKE+6ev9TZp5UmqHn2PwQ+76o5+RYM4x7EtcpWl
LZni6caXwqqygFEemHtGBvZtHLFrzbwqN+EM1rHIIZjPSjXdMAkoUQSTRrtC7IlJtOewreyK4RIK
N13GHp7RXd23DLvrjvuyvIdE0aFuJmcrzrer0K4IWf5M6Jjv2XKd62hiJ9XsmbEoJPcrUCqLdZBd
48vYXL5mne4eujNLacQHwYazA4jF4I1Zvx0B3W2MkkAP70rHKIgcmYpJ9hsTr+WnM3fxzsixqdaO
lrKPmJR0JjwijN3Oj4rSGZ/uwq1HyabtFKXjvkzEttf6KpC1bNj6TIzWaR2fdLOND/yu8NKXs3Mz
5IN2GQXOvzAr9C2pr089iWsAZQnE6JU2l0FzOWInGRG51YFMoJXdGHjVbmyc/y/YIq2vzh7MvZ2m
fGflJM9dJW8Kd0j9Epe/ie7B++pYHgPSjyOGyn00OyqDTfAo4e/KetzWTXuqwZPtFhKSJ+LrUNvw
5XtdahL/5H0IcqKcfjOm40uvm++63RQPUUs7qy2voA3rGy0q8yDmZgs9qdAeiclCNAQhj6ekiW/R
lYs9vY5DbebNET0Yuk1T7uZhDD0w2RZTJhl7XPTA1cMWh7Q6l8WPGhZLkJUJI1IW3HnOpAMxdruL
dOziJu5h73ammgQWw8f9aFkbGXanfXEqdME0EPBXxGsaTe6VLfJzLDD8a+W+L60uoJTfCyV+MLpR
9WylZ3BpVHytsB2GHqnovBaJzhjMqUNvh6fHFCDJi11WizjXgAg80+rvqtq+GeHl+tKhCrZTDWC5
Mzlbt2egXYhlGv0hTBicGcFv6MNzVrkUxuaifxli9IdWNq8LdEXRS8hJOcAzoTRXDbQNV20mr+Xd
Q6zpMTuYYJSQVY4m/v6JqJRlKpc0dEOgyigNakMgJjRvQnt6LpXue9FT0HAx9kUZ3WQOqRhiIqe6
iCKvLnT93upCa5skCRE8Ush3ZM3ezQXSEU05+7RO7zlXjVGC/SLsJGT9SuYO9kARwb2czS8IfNyE
lPY7CdUaVmEDskXr4GXDi6cNCJfwhwD3vPQtvZQ55kR2dP7moXBpvjjiyrxEHJjjndWNV3dg2M9s
tRa5deyOlOJvtCacjdF26lY0Wv6i0vI92OCSAwZOHh3C/X7UU206lT3jkVbS5Tyl3RIx7bHrdgma
UADtnL1TKMqeq0nbBaCSwps+j+uZtLqd3QF+xQHtFOWx0DB79/Y442aBNIzbGu9KMbGyhEZlV9YD
FLOoEB6OfEhxuhlvXbDUJ6kXL5EFTWEjybNBjUUQVyXWRW0kc8xwz+kRtMVxUZgXlLlqBwl9tn+C
i0u8KoIVnvdsgnYMpzNhum5IGnzbKy4L0+jaJzGgw1OrKGQd28ir7D46D1mRnicojKxEbLyKjLZl
BkWiF9ZDUtapL5WJUYGTXd7pyxqrNKS2w/M+3jF0ltBDif/KVsqdWuGyCVIx63fMoHG2jaA9PiFT
bgC7WQF4J7kZjVH38W2ZDijL5DuBeH3fp5bOiEVp8Hfa+WGWYeeRarEw+rTjoaPd17dI+6qbvcQg
UDa4o0I8n8lAy7bPX0C0pww5b3gxqyl/Ux3Zg3N1YeZFefVu1dmPpRu5kujtp7AjvKWOXivapifs
QS0sTLElcC8PUUXngjwdzwxi2hZxSHmLmZXh5QmEeIe28753SvmiRimvrNHajwv9/kqxfkZun58n
WULfoY/yMkZu9cbJSUd2bvyW3gh/vz3uQrgTeKKZPOwl08S8blHnGdYtOinOwN6SdFQ9sqtuHJ79
LnYE0MmJppxM6CnjraKaYFzMXaV2hheFqhKQm6wJjpb5sUiz+WemWThRuKVidVYRcvvqGuEVxlg9
GvKWc+JSmPp47iHlEMhgz1NzKt5eYgCRAzslK3mvZ3a4pUC9cPlUffrrrAKqnHOI6+9iGFX7Eao0
YhPuQYeFbry3aNPoJQvDp8bM6VPyKJKra7lYOKuyBS5P2kT3U9InV1kxSY0hetPPFd7lgcyOgkGn
btIiXDeaxbrg1gwDIqSXBBELjNcwVkGdcrSFdVoHWMQWX2u5Vf0Xe2eyHDlybdt/eeOLMgAOB+CD
N4lA9CSDPZk5gTE7R9/3X/8Wsm5dZdWrK5nmGkhmkmUmyWCE4/g+e69du0VxDj0oxZnjPRLHYjQJ
6S1NV3uG38nHMedDvBbugakSQ3i0S82mSsQn06vokETuwTOXJ6sRMbrDsI1XUZKh4+j0b7sJ0gT+
AwaSqnyM/f4HlJT25DvNI9xx7gq2pXdRfEoyP7plO/7zgbyyAE6ijz8Pxe2QqOSQZH14kBNIn1Q0
zStTE/vdRMYH2+mG52W0vEdrro3nsPEe/D6dvmSxV9wMSj26gOyuwzQFGavXbaH1cKHPgto0q23O
XQzZhuemfZ+CzfruOlxScIt3fIbIRvS0Zu29EnMlSzJaPuMZaro7GOgxkmZB3x32tu0ZgWMlOcB0
9n5alUHnTcUtu9rqls3wg63cz5HhnJd5PsSZ8YkKwoT9XOHKT2VaMbstL5FZUAkQNeE1W49Jtsfz
jji3cxyrwuYWbM8/GmnXD5IO80CIZHkUXuu91G0Ggtl26JcLYx710i30tafw5Tjb3Ct9k5J2Zitx
08djFrgi/xlkCa80naCPaJ7eHK32Pu1w6rspLtFxNvy9WXB4lvmgX/IhXWdp32RIGOatsoBMp2tS
rMp4uAw5/q2Y7NFN67c4THL6hNuuwpyYMdSPFe48DKnT3iUwQuHDGJ54fjNUWTC/rMRgvdjGF8dn
1TwbkF9TysA1Dg/qTfmZIijStEwYVnOOPH10OlYRWPUxoBp6DDiH8j2WouEESIamEpTbXWQZ92nS
uoTLw3d/DHe2N9q7AfnxPBDHRtUKk8DFtkBpBT9C3Mn2VUZswIFWRvCvOTgvIiFqte1KrS8DT9dT
Pc56F2snv7buIi8J2JZtJ0f3DBpNBAMkymPfsVtOBpbxXq2fAJpxDMF6rZ8iw7VZMLnpO3hOgiTK
qE51od1TrJroVmpq26J+dk7lGleJK55xwhHPsbeUPAkEvJAxdQ8lEWIuWd5zSGUOV4J6OC7QRXaj
V/I068eGQvmhxp6Qz8mxicBJm002XxvuFQdwJRQM27Pel1Q/xxHKvszz9VVOpxOYTLJ5nU+EsGER
rssHPabfAB7NXIvVsk+xu2xElzxHciAFZPEo83tTnkdgAsGQVk7geZ26AXXUHOloWlI6j9IrlRTz
qbAKdc1HrDu1+EIv5Pic4/vbOx0mLwrEXw1Kd2/7aUQr9Bf5AKEPLbSInq0oux2IZNjRnYv2mezd
wh9OSzmHW0/2pxoc7N1SoRAlbaiCNsUc5BLEYPs/FUE3R8Xe7arWZsEOw3QjBxPCEHuUl1LGdLMs
FqzJzr9r0kzsoTzilEb23NGd9U6xdLfHonWSDipmYyG5tWbzBcVUEXubsdsuMJw+yCPE4LmK6HPX
NfOFo3BCTZcN98mou3ZzS14GleUydbXcl53kzPXK7MJ1diZInjz766DdVx5jVTMNW352CWzfywIc
aPlrjS9gp1d1J5dLzVVQdnvWoxao4Hy1h6ZHDnn1ZEyQY8yopqWgn++imqUgLT/blon7pkib4cLA
SR1NPC9kgf0qIO/u39ISke3TOrMvZk9fpeU4IbxuDEhtN1DvmMTmVQqfBJNNsx0hqTrIm+GTlXfz
A/1MKTDNIuc8iqOgh1LJEZdE0JCSOEcywG835fgU+HS61eOqb+b9UO3GMv8RVUSgsnyOzjWdRDew
C4kuT3N+Q8yQ2S+K04csbT5LFPJNLWsfLnl2MNr5lffXR7JM0TXjBsfdv9P7eaSZcEw1ZQjhgF3L
seR9iNcR2YPgWx5J8pNjW91wXaK6sR2Rk5TOPLyACwmSvJbHKW/cIxXXxUsWVuJzoxkXetO767TV
XqPF2AEFzvKtIPahttC6HByJkrILQxwHHws4fevdxamiKIBZalBaG6qtM6xMh4IQallYFNGsT8EG
RwzoAv2QcSdh6SHwWZuaHgKelgzAsbik68qv8ThbYWHBMS1pBTE6rIfZ1NxYXtkf08itg9LznIMQ
yGGMyQc5DGyM7IkRH3/hNkNP3iiuSrD5Yy0DbGKBX9EddVXUG+EME2VDRQi1LTz9+sDMLWc6NIzJ
z0ZN09x2bgwuD6Eh9A+8cTQWDDa8RRJWdYz06OA7yekeeErqct7imlZvHU6i4Qh50P4gdspn2qnK
PMiWocp3zpinbmDKdu1OjaP0zYpCPjWFA6ab2VJN7r4dbXkttJjf+NgNLN0q/2WgqJaTrKc9y6ej
OaTQ4nMG0pRfGrg2c/BILi3uwbJ7aIfmPFHU5SAUVFx374VV2YDuIvnZQNb6JNOJZFk1Iysrph/j
pFXYv8e5ToebGT+p2LaIx+Wln6fYexJhTkF6vgCqbTNj2Q7kjQ5JTZCxN/u5XhEX7H4XpfIjGbP+
3mh7ZoGF9uaU06nTH/QQDUw/xvRSsd+cg65QIbXsoffcVyv2PCbKNGAAlm1+mf2YupU0HL8UdQO0
mfgUnrjDiJkf6AeOu/BEoJeBhVrimJQ3DKPlaINiwwEsrNkGMOLKM5Vdhdp1yNoPYxGLkQbRBjO1
HvT4ir3cfe4K6nJmK4ebtnjDlTIkvFmCmARtY/YbzcTkFeuK4kv1/pMlqLSptjRydg+/wASNUgVm
C7Hj74iC5hhSQ2C48SN7F2YR/QdM0KPa58FrreGFIqOSe9jfwQRD09U7+DrRzV+JgtRDQBcnFKDx
Kv4ZKdgYTbsEIeBwmsD+PbBgSgNOwGIuPRZdt2//TBhcXLqC7HrJz1Y3yIfYSytyHX/DGixD1c6I
LlPS0y68EgedysaObPr1zV+ogwLuGJbivi64cpvNnmqY+SPpV/IgqXGW+Z3nPUCiT2leAz9I9Yo+
0w3OXoUOrc1/+Z3JIZbljNFTx5SN6Ir2Xpv4+KLG2IPPBEpbN/b9DBDr5OWkRX76tjoopEd3Eu2t
YfnPuvSZtGt3C/MFGZ3o4+G/YtyKXUbxDgQF5lo0Kpt7oA3vo1xouPXm5uTUnDKNnZeHBV9CV8iF
QjsdTKLHB89Vf4uWQxDX1FTgwfBX8HHCoft9U/8fSNXzXH3/v//nf4VU4X6RJl5LTyp6+lxfeuzy
/5nnq8k/im/zr5yrv/0nfnd6Wb/5UA8VTaqepYRrCpwJ/2P1gldtg55yIVZRZ7mm8P7IwZm/mfz5
NSNn0XOKjewfVi+oVdCuVwoWjUPOGpH7N6xe/IB/suKsUUDgWGj1lisdIbhv/9mowLcRibCZ1502
Mw8wWpylY84FstV2dYUUJR7SahLdNrKSS0yAM6CkMgOZU9x1w2hfyrK7FiVGWOxYTzTQn7yOiRVH
xOcux+OZDXH5iLTSbh0s0aS/cqzEkD4gWX0RJc2Imuv71u6J2hbcW3fsdLmj+DV65s91WqmPdQ6g
Bui7seUJAPLAdMWd51nxcbGLK+xuOOPr9jBrFoLSVKb2UxptvNppLjF0E4axvN+bmcPJHX3HtMBC
mIDFgeycyZJFQiNuaa6LuAfuxSRfdbMiSxeCLIwxIQMnSWhNb+JtDtERRoJsUBURZ3alO77kRTbe
zI5qj66IzylDwsFk7a+rknAGz4yt1z3HeKbpHXW5s69QJT9F37Kb8RE/V/YewqbZTujmzzTIM3vm
IYKn1/QXKRmXasMcD3PS3pIbWLiHJOuotbohgHdva4c/y9f2n2mSXKcEiSmVhlFKqwQ0TCjN0HdC
0M9Exyjh0BiX4IOt0OFGHOqWC2XS+BCMrSUATcB0ggSCeL5eXBGnjjy2or0jSRm3ltXfg4xtNqob
vIvlgrwYjD68OnSMMG5b5ZV99HLyO1gcfsMvODOym5CE8RFPRvUxF2YY1KEBUDfEJp3WLU7oAeAO
IdX27ErPfWvbBcsBc9qRe+8O5U8emeB5+zgzu3cydi4gFuNGxW1xbKEgPCdV3h0rv6cTpYWZ8TOz
lw4NgurKZggHii8VEboXVBgJ/BD3NTvzhLquqTvDp19exIqAGCIK6LtitAeE55hcA0IHtuBcHP0i
1nfhumTDdIFUV/q4HCYTmriqlKbkyGPIzOX4TQq6nRSGcZ5zxaWEMGAG9cq0aIjm7+IR/4hVeuZt
ugIwfOzC+H7JlGSWN+x1ZDnHpcX/7GqTX6jCiGJ7qEM+aC4SLHAEMA3Em9FLmgP+P4+Chw5aRgLH
id8+KBICCHJNIixrJsFc0wmFYcxfYgILs1jWCbVrn5I1zWCvuQZrTTiQ+/CDZk09AG5Hfs2MZtus
mYimIx0xKSvfZQUrDAwPcBzWFAVxD7KdVrEQL3NVvNcdkYt4mB5S1lMnEAgQxdZgxkyg8z1MrHX9
Qmxjxd2wiMeB5ycKiIls75B3fAzcTrKDi8HU7I78TLPC67AQDrE9tkShi7KNug2EZg2RtIv7CEP8
A4qWf6sc2ROXYCtZEj6x1xSKbjDlMDFyGwjpqPzernkVuBUkrNLsXrFr/JonJtLpmm9poOGdhzXz
Yq/pl4Y56sYSat7NXmqdEfeHt8i1wZeRm4E3aezDksghiRpkjHI3rykbd83bkE/D9zevKZxqzePo
vkarWjM6bVewm7bEcuNqGwa+SZbHXlM90Zrv6dekD9xXZ8MlhfgPwyZRoPJnLGheE0Ia3G60qc2G
tpQ1QdStWSLOrvTirfkiHKL6IaLu6Yw9CrsGKSRzamhhKW35I5vKsN5GqPcvdAUC3cZgQm2HwYCx
A/dUbXn/B0ZthVcMDeziXSYpTCl2eygqPzsbzPpbg0UvepdAko4W/ymcxvYjRXM9O5ZxSkYYS5XM
uFnknkOI02r9OyF5L8AyEK8izsIHCCi8ADBGpgddGkSYWAexKYXzvDftaLpNmDO3acfDGKVzEd6G
zsv4WzOjT+0rNVqnFkvboQqX4kAnSX1R9awCwy3tm0aUtKVwO27Y10EGUIYyH11QM6cBlBrZ2KSl
V69DsJ05x1TbfXV6EW+Ry45tFP2IXBS+ymrmw1JVFxZ+4Y8kM6NTWs/1J0EZKVRlSFRFEtY3xBhY
KYcU3kW22azQo3xXLMl7NCWSY9+LnouhfqICEa0p78wM5w/lTOnScJoscySwCqBCznb9zKcX7ZJ1
3vcocpL96NTENmLLO1Up+UPwc8RmXIp+v0aAjLZLRuIGqBNS3Mwte7wA9lFEr9O2f1WooFRl2BRO
zYW2XyYWWw9L407v3WyFbKpjAuZ65IBdlWPj2GcN9XVcrg9eo20vsF3N5XhgzmeaNCkvhTNWwHzK
DKeH70og50Buj1qttjSsQxHaREdU7SLtuy7dmtskdIo318zzl8mbndeJPgRKokv1QifC/FzZaEUb
4oyc54uFcaWz57dIV4JKHGAPmZG49zEAZHppy4KKzHbInZ1Z44MM3NWLBCuemhvDcIs3g6P1jB+g
Ojtebh3rqOKhl8xUK2pFB5qTlsu1ZrO7q7r+Ns7d5HnqTGOD0i4+bJ/9gZP7PEg9lzYPM3peGt1e
yqo2b0XX1vuloHGNTOHyTeSyYVHV53TZ1tQJa3usCFRpFmDMIAgbQwbKE8Ox+dzaFSWvccRCNAAa
WRyXTE1nM4POEoP2aDZDWeDuA9rJQJ/XqnuM/MLEZNYbPn5jp7zKtjZuFs0uLEFMPkQltN21wpxf
PyVH6VM2dhQw5T17+R2y13L2iYr8qBGZb3qKAU1g28KlWtGOPoWkWZk78Pc0FLpBqSoS2kvQL+mD
MAC3O0vPyqs1+vmgaEm8Jl4MdHvuXTgwKaZoQ/oFABiI3VUwYLeBe8ewth3gGH9H3qb4QTT4lXi0
ePQG923BM1UY5YvHghyYo1r9A1addmLjgfKPeaZUPaQryhfYQzqYeDbwk6M3Du8WMzTb7BOFEPpU
2NAxczd/9SB6r59Wugs1m5UkjsSxEIk8ZcQO24JgZs3pDaFGjUFVIiXYfhsHXk1qbWPirQ5K/FuM
MBdpLRQLYdOiTJXqV+I/NY0GRGQSbwTZCaomkKVlP/Up0bNEQ+GREqZb3X9LV18Aw3B/aKTLgGTP
DowsyDAN+aDMDDM8gkjd7I/rDa/py+gZ+hWEeHwmz2NcezrE9muUvY2WGCHG7i4NTskzBbcIQ0CJ
thRNQ1FeVvev0dpfYryQ156QfmVN9l5m3fd8zPpv3dAyrDoVr3hn3KZ4JD5oe6TrwoBSE9YENaum
tV6G2stXPqTcVFETvzlZaBPMIOi1l3SgHfmQIPLU+iozfwm6epa4Vjin0sbpD5k2nYBPFBwr2KvH
ImRgQp5hGurYD2/otDSP8VR86700P7FclsehAKWQinciGyfAmth5yZluDCd6HetkZSkBgq8FyxvD
5DcNB/QwEJ3uPRuw/QSZzwinb26iWGJ2a3kgH5knm63Ryc4VOz96UnelJUe15bE9bWQ/iXNqLBKr
R+Q7fPcMTgAykk9olRF6ME6meRT9ntvCWlpHa0eFdyrHgvY6uYPzPkuwbrJMXhsZe8HQ1aypircE
XGjgp2W5AeDUXf2JYrwmo9xhmEODSDaR9xACBEbljMsFhkyO//xYJ8hnlIPF6WbqHONjaL83wJfQ
jjC8dhZJxjL76LP8vvM40+HKI2CGg3gZE941FDH197hGnVUtobeDjfXWISF8aydWxye/ZOPRY7Nn
hgDKQ50XRDS9LeFo7DxzPk5d8tQkKHGWSduPlhD7pf9V+Ty/q2JFqsmUFG4IZqu3jNW5oW+S3nCC
RgJrm/JxfKtC8UD62toYdFxsB1YzGvMrHN1uOE6Va5JfNIYPv5DjE8iu/CnEeLdVsmUla2BYXSL8
lXAirH3iLj80JbSwMhnRIxerFE7d5MtMEZLe1GGbHq3aOg85YtqmHYg08D0z5Klu5pfHnqTbhrFV
BkKTlRwBMOw8Siop3kE2JBeBT2siZ/kK5kyd7QEYN6LLyzziLnZb/0vH22TvjBS/pUWT3uM9sg72
YHm7iG6WSCVYuZMFZgfz+MhaG1UtNfu0CaY+/DQnCGTCau9taiVjh+hKyl3u3srC5TDaKrxBuCMS
3POpW+LF3KuO08UQxVd44bCjIufzJCCwEexnVqowNETWeK0GTRrHqrP7n6LBf9SWf6G2kL9YkeD/
FDjEfN7GXz9+VVj+8dd+l1XUb9JF/EAH4bYPwQjV4ndVxf9NCiXAVVqmrUxJKv9/RBVH/GZapmeS
rJO2zV8mKvNHfs76TQjbodDHVexT+SP/jqjyF0nFNmF/c22lBwFLtCDP9WdJJY2EsuVcMz0s2Kaz
GY+mguKyo5bmhgKCL7/IT38THPubrwaOf40qusg3kJb+/NWUWpZoxlQLq2jW5zkzvUtepibABMly
rsvS0z//emhUf5aM+PnW1gWx5hbRjxxn/Y5+iaoVguk5o6uA4hcMaaNht3c6cVjBFq1F7aoyjA3m
z+gg0kJ8otcHMmtE9UzRu+kJ3PMd0yDkQlA0ajWiuzRoNvSRt/mw7Ty/OlhdYd6NJFICj1j6PsJA
GWBCp3A2TIivUzRxTooxvzVaTfGCovEHtJ61ke60t9fHg2RzcgAPkO8rmzrEyYXsSeK3hvyjx+ww
WmlyyOc+w7jbTYexmbD1dfgRAMzcmVP+bK1cQbp28XHTabHPMpPQI1GMQ9545JzrhGIf8v27PGTt
PIZ2ve81z9oasAZEcrqh+XU8uLqfLnKgnwgVFwtTjZUblhwPXkwSO6d3M85NxdUfAFS1Vw21ln5S
PyaLEb4sk/GlgBf0zSv67JRY4l1jNTgiJZZ3ULuNIIxt5xB6mNwnLgo92rZvsGsf4WJuMFP2Dg2C
dnnPVI7c7cGSvqsixb8dyntPD/WzasL6Rxn32UcrWNPhYYr9H0AqFWpz477mSvTPRbb0etPp0D/G
Tji9+5KSsqKpJ87yKXGgz3dCn0VdN9+8MEroo5lL+8T9b3xTtZMveFrq/OiPg/luhwhaXDfPbgaM
3J/lvYtx8qFr8we3hQDgr1xzY2g+oj6r956v41dzFuJqjK13iVHqr8NSNbcNTcRbAVLkCbNPceti
0QLwMO6jpIAVKLp4K1vC8mXkf4dj6IFhF90htHtC3hgbgtmJ1XZm0bppkmze0/bbPyRunG6p3rE2
XakyJiXWjmVHPx/99dYn5gMsGnSABNLPcu4FetixvHNe6MTpz8jJd24phtsCDvMxU2b24o6GR/MH
XeaZC92gy3CHwlSed6rKvohkDdVPjIItbqldZIQrqzBB0LBpJfZprdj1PVoWKaLq2jW+/5BR2PY4
6Mh/iWkN+8ydwgU8HjXnuHEYttPK24CCwCSX998NgmKHysLeCBV0OZPBsh8XYRA7MWglwDWR7vDi
GbTAAoQlQIPTOPey22Wk/XFg9wlgddxMXugdPCN09rFjACYkbfNo9DYAdeZnJiqqfksfn6LHRfY8
4ksNOuTrQxbNWLvXVycmA3johi4/5sLFylV70SmSkMkwLKs9f7U4F4M6+rkLHJASG2q1C2TJpate
FTSOcxLlZUAtd3NTuHn8IknMb1qSljtP4lErqIoOaD/wA5kzUI0yjPZzAyFfT1ICEJqrvaGi+mi3
sdxLr3OCvh5syAX8o8wP3o2K4MBMLWj1Ghvzzc8/twAFQIS2MXt4E9Zr9jk3ko06JWsozibOXfZP
fNwoqZX3C4SYfVhTS1fFQOGiDP5zNZh4BKn02fY5V9IWPDJpiY5a7dwcvhVzQy8tRSw3Ns5AYCeO
ij5c+vLYNzLsH9IKAkqac7nxKP08Rq4ZogePeAiQRLGkcBTFvXFTUZR7Hn28Pkg33LXzk6AKnSiB
AGyTRPNxHOAC6AxXih+KFn1BJOvWjY9/JYbdMJlPrJyG+7SX3yXv9S193pJewqbcm57+MdHIvBHY
YW45+7zAnx18KqGJ+TRpIeOS+jaTCf4vEbXaWpYdiYTosOCewHYU7selISDO/8/PTZNCm5mfROc7
e2fGjkJra3iWkUifEa/Qlq3YwEw/UohDFCOlffFMEbW4zuuGq8JcdIlGTF5z4q/cdj3tVYszFe7I
98lywSQ4UXY3elV6ASrNJ7kps09TGnvvq4PuIPzBQHdpH9jzWrRtd5JTmVhbMXSIdjrfUAeDd86r
sTEons9lPbzlZZPvOQVvexIuL5pq5q2iqHNvWUSMCqzlyMdDdjRF9YkGvK/TnPDOi0d5HcJ+3NeZ
si7ZTG+PTJLX3uZDJKNhvtpLguGFW8bRaCt5GIc2IAPwQwNsO0pMEQC2FkqaXVYsjphGbgiZPpPM
MxG7udHG2kJvtDoRjCz0yZSJtzqUJnSreNpnYhioAldQbUlbYIqbzDPWRKo+LS+7VAbiRRKKVfKx
+229sNRRnoEHLWsOilT8zm8tNt+Q+joMF3caQtpoi5HUE/bkZDGv9SqUOL2Od9h5cNlhTTm2+IoP
WZdYe92D8KzAS1/mYWr5n/UGy0SyR0hEWVpwqdrxivAIecCt7T1lLKKtnjN4xUBl6Wn2nN2SipMF
kDjssteC7E+HTQtOuvdF0r+9KexmH9LUuHEQmM6GoDgkzLgW4fzvAjehNdfGXxews1i2qqDMEEfz
124mxeHQe57ma7/GCO6XB1gcNIs4IEjQId227YYmyIeJszwQfnFLeWlDeas6OZNZbROyRts4TT5D
K0HIn9qBv9tjycBXz/oXrjQ1n6tPNdzyMdiktsV3RGhiTyf8ofOxgtrDBJ18HQr6fJK0yCbRbhJR
eia6U5/U6KApLWRem0XvKt15wI2zmEV0yJ5EcNMzDT0/RFNzWyfRcmxG5IMoadOAnCYdYmHkIz51
A4kpg89Yq7h4Le6nqUH+t/I62Yt4Lk+cV+Pjv5j3/mbaw67AbGlKS/Lff5722jSqYGGZPYxmOw0K
ZVGkTo5w54fNcvznX+r/H2V96ME+/A3+I6Xzl8EZH1ghDdqyNwboF+xbBuEmYwTLSyHKAUbY+J+V
9+9s1n9xCePC5Arw9zavtbvSVn2uQv/7yvv69St0kyL+/uuN7G//jT/Qr77DV0A3/O/KJa4k/73z
Nn8TNvcHpXzhKptVocVX/qOqSf5mOp4Nq4BnF0txHwrFH/cz+zfh2K7FxdFZOSdc3f6NpffP8P0v
TII1nG95LvczFxMvq2K2679eYP7hyHAyAKo+4gG9mz/dFZML8Vws0OndZVJnwfJCR2rEnAH4KJF0
5TTA8RzqGk+Mx7vF6rLzVLp+YNNSwCMcg8cvr/Tf3O6sP38mKLmiggJGDL8ryvW4s/J6/fq9/sOX
QsLPJUiGryRLaCRm+wIVtDJu+9WB8rPFxF9dKXWNaxMlKH6yIQldi2F8CFtwVPaCnT/56W35F9+h
/VcPwfpusk3b8nlNgdSDxvvz94g31lWTdHnuUFx6inXY7LhuJxcK/Yxj2iVfyyxZdpajmtdIj86X
uqDafONkXndt/CIjIarNk0OLIoNFhFenH734QUMt+DYbYnwqaRQ+++3UHc3QIDKl6IcMWhgep84K
cRE3Y//Fccvo1ggNAliN5tmDLF6i+JbOJVGN+ZHnmUkZoD2flryuz2CX/I/GqLOvPBCLR7NK5OcF
kmagFre4a6LafPAqBwZbRcUdfdhFbUCM1Sxig0mV7Z0DnvY0VXAtg8ZPqWGdbamd/SC98XUZetXu
5iZsqBM11kVcaeO33jSqxipZsf3G2ZML75kV2x5jwXTnCEPtyEVHj/mIGcJHoDjX4bxjSa9gjDeg
zWETe4PCy+2rU1uMPBLNxALE37hAbTNqOzz04h8aMXPelP7ECGpwGwyhTY3pxIC+dtc3HtENcCik
0WlcSNsDP8o5Gtas1LDyiwuWZofQMGhT7Nr5XA/qk4NGhhgWtT0bMG+0gQaEkYTlXdGu3JWZjfUZ
+MInOC3drk2M12oCYksuqNuyDnfv687Ld+RaZDCYMiUQyB8bfTs5dau0Ow3Lj74pebHwLr5kBJ03
S+nezQvIoGGAPBON+ke28O3alsEbxgdufwAMZmdbDFgdwYiRNJXBSKG3Vuf23r4yDT6enhl5vN4s
pu4oOgImYUfQQbETbJ2ClVCe6zW0GNdkB7K72sMliw6ZH7Sj4t1sROb9hLfwqdAGuQYCK+jUnV4T
kjiI7xLgJYxnlBH0jZc8SSbh7ajwURhaRdsC7sdpHO0b2yH6Ugm3OkuuaffZJPXeEbN+J1VjsH0p
5r2bzfV7umiuJNDM8nen0v0+ETalOxkW8e2AnxHJ3yvOqUXJQl6OJRK9/zw3PTQ6nYEwGhOoFtmc
fSfsQYY+6+UNOT0LG3AGNT2V+AnIsm6gTL1HQ/aEneREnQ1GP1qh/XOb98kOZkt/DMdJHB0ddlyD
R7fYSrNF96gstZFmM2+cvngeFM4Jvkx/0bk5fXEVQDS28W/sWYxN71cm15A5PdMw8EifWXMDcSV/
yHtFjchot7cewSdQdDVJM294VLQ7Hm27oMrSN6v00PvoQVkvIN9Xvl0+0P3YfxrTGmdqVqsdQYM1
CrJ652PT/dLmZAGMiDhhr7wgjjJMtlVPl0dpMZDTGPHaenN1Y1NQezGtwb0fXemfTEaYQ7EUaYAo
/LxIWsd7t73NIS1wLYgtMl19cYKYfp0Sov+jxrg/Y2K8dOwWVgtwvtXAqPBURJXa5yJvbjX0kU1X
Zcy9Tv9KunTGkG3wZiSP4ZPYdgb6ZwhmuX5hPDoYzAlkzNEuLwiSCyrn33CUzweA+0cRUl9Zamva
O06B/bn23ZvJd3yQCJooYd19WxYvQ8Gp7C1KQxSEWXtTzgRSPa5F8AZnplVumwp6FkkISs4Ui9Go
y4r94EjzJdV5siupC8bi0N1S8h0hXCXFzhqAa3j58LUZx8dxal89Wf/0O3Mcx3hQdE29zAoyLBf0
91yvpVkEAAOylyfXrG8zaRKvn1hasV1NtiYFVDse6e09lfKk4xfuF1YI34ei8Zoa1SwhrE46zC0m
sBWsjIoIL1JsYQpB1pj3zVQRt2EVHPTsXiH5djsWX22Qzep27KQOUnhq27Anezct5XdTTMZhpuug
wvNFBUxIGp34F6M/aCX96nOn2uu1V4jbWuphYUOUnF61XjcPaW18CRdr3umUNUesSKaG1OJe0Hzo
ClT+42J3HDOua1zWHjyWrCAXcn99IdwbDD7UJVgr+aRaQrYidTO+jZVNMs0V/qlf1rx6mN+HdT7x
DdpPYS8eiIHdOWZzVT7BCKwraotQ/JB0ZcyY4d5Osxs9OhPs5Whm/cEJ1g67dm1QMJrC+kGrBVuO
pDMBUxBNYIKqdqy0oCNHTnSWdOlsTHLYGBAqRxJeIRTpzBgaLMEdhiDA+NU1yuyukyhkVlm9ZIKM
WT6YtxXFtTExCoongdZ+xSKcraAXuW18rqRO3GX3okJoGTLjNh+dr+YKSaDDw8YlmKV71kDYdYbs
kCb6IR253GH2o63BjcXTENd304p3LyuHzGVmdmQtWlDPBX1KeTtPRwEBew+VA05IBtakT/JH0hzG
u0qc8kxqj+NCNRBkyIrGvdXszFwDJs1z+D0yHp61qM1u4zSsEhfOpj2NKORELbRgPDPnZqKJ0CAM
3tL9BjBm/oyWZ31ARXU20s4f6QZ+1dgIx4qqinYgejVE1HiXqUP0pkQwSSx1sND4QYavWksDOa46
OVH7kM93s2xYy0a8SRCeyjvXpXhmFDA7F2+J3zwfz3w273BYvBUZwPpkdaTZOstI/aTzoWrQ3VZL
cJpXXFTTcH5dQEYc9TSr8yCLT9gJAS81KmGfT9UKqgdX3PbOjyJxlhQ2BaYV633q5c9ez4aeZp4v
E1sVBoTUBFjgE0ZV8UfnuRB31rPRcRQ55zqHTxLOxCO4LOO/fxE8jEE3NCZtSM74pC0juc9t0tU8
vmwUEU70WFU48sgTPdt52j8pB+t9alLU6w3tCaa1GbAjAN/Rjy/4VXtStUP6kPoqvnPKabrhZr/8
P+bObDdyJNuyv5If0ExwNJJA4z64O32Sa55CeiEUIQVn0kjj/PW9TNnVVdmoC9x+uv1SQFRGaHCn
k8f22XvtwyjFAmp1RWmeyicnm8Rvv87qvQoYX8zWJCxOnOVu4GB9Kd3sKRM/0r765TYMPkVJDYMo
uYl4CQrnLLKTIhBy4HCBK1S3CAoaTzCVYQbzVxdDXZWvbyIkkIHJS8yYIAv7pFaH4hSg2ZFIuWBj
avGKIE6BPZu+3HhOF9WdbyJMpO27RSiaYoDiMhn3LRMkzv2lsyLO9N2FHeyE/dIkxdyRbLRnca41
mMHQiAbIfQ3+yvEwJTaBrVKjHJh4cuqrRHad5DhmoZ5dC4PLee3pFsD5020MmTK+IEJfZavzoZRt
76h4pFnThyNB6TsZT8v8mDRnggo69NCW3YGhKRQON2UeVP5DoQkVwoJVkTQWMrpnvluwLBLDBWqh
8Ra0sP3OEoAXk0ZftH1W3EhoGFJjMXKG0WdpqPhFTs6pX1lUcf1cAIpfe1nQbNIwjTepRm1YudA1
nf5EGhkQB0eRjyWDcDoHurHPldPe8Hk4FBaFX6UC5tFrrAefN3PXadTHODlvfJTob7a78LrTQJBl
Uf52HkznBj5Is29E25yxqJl7K8sfqb39PfVFHFmCqFOCDJy6tHyWBtHTUOXtziAY9oBbLrkfWlpt
Re7wQ/ETcULKHMDBNOFKiqUehK6SAuebPON3eSMIp3bKNde9O2bDqSuajEZALgNrNeXRqQSKOtS2
B5s6iwuyb7O1NGFlTHPKkcRYjBtHE1iKNHZBFTRC0C42wxEjIb0ZNbolK723RcXpvQt9h1ruOtnR
82FQemv5WOxSDQvb5/PqfZSaEEPWjvAhgfzIT+DH4An/Gr+RMkvIHF1qzgyjEVWmXfA8CjxQScJJ
rrc8DeQI7zpNqFk1q2aG4QgvloTgrG/SlkyaQ+s2BsckODe+Jt6IMcvQhY31KFHBJ65yzKM+s1ky
FeOxXj9BALY7VisfQibMxZRESPW7m2m7aIlCQoL4LMHwSHA89Cu010ITelDN5lNrGgulJ/B7oCRA
U0TWa/Dr3g3twJyheT9Ta/SH3B2fGfG6s9RUILaI2WUhuZhXEGISZqVC2awBpH5A9EmAPa83KPBG
iwyFEW+8IL4yCI0/WBP6GUaZ+tBrThFe19taephj3TWPD8yq3oZsG08nyEQLg27UeeHLqglIrUWH
WqmpSLXmI80YqZQEOm2DTpoqG+B8QMGc7GW/ZWenniYNW2KxYu79EQBTC4nJ4aSCpuxFrYY0ZXF7
NbTMuEvm2FeF7a1X3QjQCV3wZ4WFFUq/VUQjgwIoSLO6cXFXOfQlP3V9Xe1DjYoSXYHxSPvdpQZJ
Udl+kRot5VVdd6pCTMi2t0s1fmpZxXvc1i2BMy/y0kfZFc8MXL9rsFXW1Pi3vtX/zAZA1hlHXLy1
ujLybQ4N89mMbxXOJ+70oLCcdbwGtX1s1XBFuOQpY5e4Un6IAeIRaxHnoNX+UisdppsQVgqdq1YE
EfRFSlAYfLo2Y6a4I2N72grzZYRfvq5Ym33dAeEEFjHhuifIG98ClYIOIuufA/6WRxLfDU1mwYPU
KDDa5p+dimquwPkiTZWyOU2bn+uKH4WG9n3qJQi1cvisUItufDW3fNkMA+2Qogs25kPhxi+Da0Kn
yYvrzjNuOhcWgpWtdwU0Mxe4X5QYpnOeXBthwS7YvjXXUylvMSTPW4h/5lXrQdSYYB1GjiQYuALa
87qTSJjzuY8Q2l4GJxrNOT2yYo7qeiVjajp7xjTWUcJ4acan0OTaBUU7/pg1sI32TyxoaWnSEAHS
jaoIFRF7o9+wheVkuuT4ew2ByzUOrtJgOLtU6rZxAMoVGhvXa4Bc8c2SkwREbxqmURYUbXUDk5r+
7gL8nEzJYRjQ7fksm4BOJ//LwX10ZRl2dZBiXokqDgZNt6vc2ZpyxxICA9FEd2IhBbCidFUcodpf
w4IrtZmd25EcwCYlJbNhdsk2dP4Cn6nkq6/xeo4G7WUQ90gMsoE0aGNorVsF7urkffP5YkG2HW3C
JOu52Hsfjl9gU1dmT/eJDI/KnB/JIzg7P2F5TiqQQJXmAE4TUw7Xi4x6IIEjC1utYjPq+cFuVnyG
0xVeAzTyJALQzrTNgwbetoYP0nsn70G8sdfVaEJsHSPG2DY56e6OgwQ+c7CTwDmuhmPQrgLMDhpf
t6t9NqSp6ASvjb3sKdjrfmYLbmQVwHaY1DycWd2cORC+D8NSUM46UGaq3cneAAYupCUy8kaIi84C
grLWFMaMl+5QFdKJ6pxaZQZ7cI2dJje6c+c/MNc5p67DfW8krM/8hWMFVUVix9qXL0jP74778XVB
Y8+m0ZBI4krTLZ6BLGozRaBTdRe0k3UHrhSLQvXD0bjJ0PbvQGEsT7NpvQWtLc+WwVZIi4JZXbDE
BuxuyedagywDtyrvUARIo9Nbp0yGylAzLzPTpdZ7Tn75cfzUC2bqID86K4zMYRzRFWINzhyWmrR+
FzKnl+Yijzb06ZOLnHY34B475hrCCciPTsmEwdIwzVvLUNjG3K9hmika1gTPEDaht6H1YT6ui+Sm
3kv7RtBbdKPE1O98TQKF6PRkazYo/mGeEKvVvFgOd3Y3nOenZHB4W6ySZgsH0E3Q8BKCO8SAv6B+
Ze6BXhXyCtzXsKf9YJ65zsYCKIOmlxYOSc6hzDsopK2CqwblNNa4U5YY+66zmiMP7xc+GZiGCc7c
DirUkE+LR5jmp9oDZIBaM1VnTVdVGSiDqU/EXTHB2w9ESROM5rGOmsyKZz6PhJ83t75bDntiIeI3
i7DhKVG16W6Srk+vA+AbR3L72YfdgwmyaHmBOsE33agKhijJZ0rRfRS3X5MTcskFJggaWaQVsJb1
pkclZyPpihVxschqwCcBeNLGZtNfG7wtxJar9NZp2KlvKHBMt62XLORoLIxsREpq9ejJKvmNhkRG
CmTmC09sagbnuYIVRyh7JXIfU0/aVSkNtGPKKZFJrnyC4vVaCip6yrQA6S/j+kef9erkEp85I4fH
JyKz5SYPguGNt5ATfDt0F3tdk1NG/vLcuobYj47EPSCNVd0TE0HU4WzMN5iylQrCfOpeAcr8Dohn
3eApfvY9a6GcpOGpB932UtdjCQXXWg/SBipZUzqEL7XLHpzCllFnEDqiWMi8TjvvHe4RxS9z2G6F
YwxPVM4EH/SME87FdH1XkLLASMBTY9+smbObPYphR4dFMSQKHp25v/Ji1BwGT1ZTQnHALB2f6B/M
OCSPQRjFozHRNSFFs2NlgX+gXKX34c8UXTAFtR2PrxBZrCKlcTY9QsU4izFh51l3SNdJQSTip9q5
6Hc0hVBnBWPTezTnoLqsimIFPkXYV/BJu0ceZF0PV7ef7uiIEJcazXU3psV6bCxrvF5jGZ5iQhD7
jiKAfVV6JL8KiD+zUafTtkqlfEAE0m+tO/RXdkr+qK9q5zJjZ8adyxr3eZKBf5OB1ngLZWtzFyct
Rl7EerXkpBCrasrBqTHH89vbCdfb4PlvizQ7xMl1ch9MHEuXriqvQmTCgLbfov9MlbP+SsMP/NEZ
pnD6mjy+Cm4R1ajt/0gna1lccCCYiEMe/2CcbAoaSvBvgQ0AnZyAtx2SuDlrV8VJEZjZlvQnRN97
i/8eB+Z19guhuvnd/0/9/X81kt5UgAT/8fc/qr/+DCR999F//O0P0Xc9wf3w1S0PX2oo+ad/4dT1
3/yv/sc//kvbv7+8lBauvv985Xf3sag/Pr/+KD/+uDRZ97fN3z///V/rPvPPkL2wYKfHItGn0CD8
P25Mw/7To6sAwyDrQp4MnsN/+se6D6umEOzzTJsh1zL15usf6z7xpy1YBZt6V8hKUIj/p3WfXpH9
y7qPByZ7SIyiNgEybo96r/ivKzTbbQ3bmLExjTUOpsS1K+7o1vyGUcXeJFyJtBEBMN4JCkH2dgXf
OQSa9uRgK4CesLFFRU2Xl/2cMuc8K6TW3ij6S7cG3kbVFSfhf3ml/83KL/y/95O6hIKDn2v5BFaI
s+JG/dsPHNLax/YRq3Tugr+Y8lCyN8MG7hSWd8U45760xirY9PQ0AG2cKcQ1I7LXVqNTQhE0V3lm
n1YKLGFzZj/cJp5Z04BcMYLO2fvMluxYrDutSN/PrflcTvTfbJyl0NyWb4aLxB6yd/AP7looqncc
kYPIMXKalitjYaTz5fXYTIDNgMNkCYH4oRjCcj+27h5rZHxQEL4PEsTKfa9BM+tSmdc57JlmWIg2
xBVn0BXqmxLqZwmpBqUtQXcqqgvMDfT6tOToptE2S0kWqjZVtiWiTAOj06gdbZxwcLBRafApqLMB
B1lWo9o6sRoiqmJ/CnA6vubqBAb8iWlhewg8tUIqhcEDeeeN+2CyDzSfR2lSz1pV5q3EVoOvDI6P
1EQf25ztaErR01h5SSOyNfvH0BQgo4if5DcXKOjEgSd5vBkHsCy+4T1xMos3SU9mM9NsIVdThnKc
cdfMfrQgZw2Fwt/ukcYSr0BinCix7fax/cYWhZpg5BATjJHK4PlCNypMIGLDN/FIs4/IUfL+W+Cr
5nIRDxzP3uOpN06DJia53/AkU3OUgm+kktB0Jcx9/QvDAHHFNUNsK5g3J81jmjSZidg1d3xizr1M
38ocelMGxkn2CCeBJjvFJHzZ50J7yjT3yS9VvfM0C0rhvd8MsBk4k1xyE2TU5IfhNtHZNa9EdxXu
Uxsj9ftW/DIix9+Cmuui1HTjk6gII0JHmmEh8wynMmRCu4YXv2iEVeeo1wCkzdab4PVkfvJU2QkQ
irywD1k+bWTgehwXTM4gOLkjGtfguEA8fAbwthBbqsJ9j/37PjEKh8wYv8SocVt0y8a3DCxJRCKj
3E1oURflkPKZNarL5uN1FBrf9RdPsyrUfda7/Fq2D+hrHECeV31+DZM32dV1xmxZVOtvWM72dWDC
5K1Md4k4iei4sH1rpZ52FEAW8+rYPTSsl9jDhLxvmZW+Y2g6kEAaNpUFSkdpWJkRMEm4WPa8qex3
tFvVrFEynQetQtSl1NgXaNcYV432LdA4tApr735cs36b20Xy4Lma7ZzNANRmw76To/TZO4BXo3yC
xERYLNwSep1lITsEvyw7DFbx1BhTdgnkyjqPdAeqXOLe1yOnc0sj3b5t1DBhQ9YbYfC8LJzYzZ6T
crEk7wFu9C3HXRG1ScWBQXK+KbEwHFmAWOTjVwqzsVlZfUWr6pgmO6tYdr6fFpE5m4SEZ9l8DF3d
HIloANet2TcHtpgPqyAh1GJ3/h0YmOq63HwFc4vGb/A/uvRxxyYLblumrlZarLlNbtI0jvkBYAQU
sniKJxFcI/Cp/QRqauOMHu7dvjO3uaSwmuzYi51LS3tMj27H1wzIj19on/7F7t6CQeRcSK9LyN42
fi4201ynNxw/jH2wVhc0vW4ztDj3BpuipxbaLVMvf/L74ZHmSjzcjDJ+2qEKrUphg68g3lEUcG0U
9byryrKhWjw1ipfAIQQfqOmH4RUckPKGZBpM1g0xaPM8WoX9WTru+O474aVTk7wzMTbcCtWSuhWg
gZF58aUP7hGFHGJoQdf3uQIKl3Fh6IK/nHR+XOscjJ3Aklwxq276ys/A2K/ezvSzcstanZ1IBdIa
f+dxoTMM44Ag/5653ntlAeEnCfqimH/3Q0D0to0D9ZONsmC9RQejG1j9tmKDCisRpz0ONPOSrYZ9
xS6Zl4AUZCTnUL1zjZEGVZ8tjjxgqbJ8GBQwchUH2VVlzBao+/Bg9tP1lIz9WVrm2aqdZGuAquC+
3M4/lesbHyq1i9Pkm3zUVzu4NgN9ScypwlisvOCq8SeDlRr3twwrwTUQmxLVwC04KA3OCd/yTH/R
ekqm0HhbsGyDE8wS+xwYsX+m2Sd7aU1W5InrU4aI1rw1zEFp4+wUxYKmeZY1GX1fGe52RgWl4uxm
NfBdA47FHIAr1nqBRbRGuTMR4s1g1TQ4kLm2dGwIbwsOepJEQkeKGh0uIpU2nuIFJU8HjxK3/hX3
RJFMHUrKdDwJz6TgxkRkyaOl+pDrGFOuA00O76hrqTtEziqyYv+t/E4/cVzn7NM1BO91OCr7zkll
bGzpl/WjJU3sQ6njVI0rwwt3SLCVOmwFx4jMMRqcjmGh+oTnRUez8LOwUP3OawU6upVAPIpcHeey
K048lcm6Jf5Oe9nfya+i9Z1o+s6D2STDFlUWRyYuhDUBE/dnpiNkjg6TkQgP2JCuv2cdNDMWZ9w0
OnwW6BgagUMU13KqHlXWT49WNY8fZbKaB5duqGMCLhEmDy+bjrdNFWyqlsTboqNvSofgCh2HQz+/
dtu+YgXRNlA4hnkHeyo7OjlUR0CKv9IyuCmrkGoe2yq3/VITkFEAA/mOeychnJ8AUNmkwKLSYH73
l0pcNYm0bwWBQeSBInwZdcYPhXO4SzBjbh2dAMzRgc6T2cT8woa8d8iLb/Pga9EpQgZcAoXcuKsd
HdLVsdN5Q+wN5ZHdg0F20bvLc8c4tDqfSA94ehBG199Osv0cYKhGEDZvkWMOg4nnSZB0FMTdtjgi
3B+dzMvXdvA/5wSnUlWkj/NEVjK09AJD5ydNnaQcdKbS+Y5XBi7FkL3ZOGel05dJG4/h1rATiJuD
y+1c5zTddHgUvoPbZvHG8pVp5XNKXA1bZF2/Cg6B35nPEJdKMULT6tex3mN9OQFle04GQJRyZoQB
eHQyTfNtWOzHSedK+zQhYl+0n31hBMewXHqtMY4EbP2Aej6vtY9JErjnSidWIbwP5DRtL8qKTBzr
Nl13y+BidR/am84ehpOv868NywI2aa2bvfYFR+kZhsKmDNX8UskZ+1RskxdH3NyZdm99tDmwLZWT
TKl1+pbY/Rd9LORx6+zTtBK5IZQWRqtOhNQxU6GZTPl14OTpfRnynBT2uGzGguesgfuRLDJj2ROL
BqCbdj5cja4/3hTkmvnsD5SDJX02vDllTK/mDN0aI0jWb/wErEWWzOlDDYRWbvp8XN9lIN1H0hI9
Ji7MYqGAsqCgVW5qs3LOw0T43kEvvOtMt2TIZDT0k7K/ap0CkwF8EQD1bYu4JKARxLmv3keJ5wWS
3M0QBw80ReZ8H2TUdh3FqyfcEYJb9+hS3LbB2kgXFmJJFLKTPQP7uK9Zop1UkZh7yaseGaUynvuW
tLdhLdm2jFkIVgWMWy7XCiFMzWgDMWUaXpdiPkr891mJ+miC0Wdfu74TyJ8vvu2hoXUOh63Qta/C
1bFeexvYX2AEP4RdfbjYITYL+aPnQNujXHZY5F58GREKMS+BMGi7dWd1Qz89XS1hfBdP44XSizDK
W3RXkwhWb1r33oDHg26Z8jTJxr4JwDqwT4ItVzo5/z+cT1hAy6l0/JkfYvwN4WYBThq0UYd9m738
iBxq6uqasTzx5PZoA8CnCvPCEZHL5X6wPd1DYmYMFVD7Kk28zC4059g3LXc5b8PcLT6WgL+ZYbi6
YYM4EbloWNrmbXbBb7WcEQb9uyS3fdq5/SG7FJB0do7Rf1i1l+3s1VHHhW7ngyEZXRmEIA52MWfO
ZQQmZtndcJBhdRvkCOGhV8JTr/zkRBlJcY5X9FLoA4AHeJztzcDw7mx7xk9ZwWNg2cs9aFTzR9WI
d9DIMBM4hB2mIK0xq2BfqFd2iJUd5p8JdzYZ9OpQNYF3WCYcACu38kMuWsnawG5PTHfhHSu/Dn2a
GcAaYkQwT527IrU+cp8k8xQ25MWLaY2I+fOcAafOvrITlyEZ/LPsGvO4tnCY5ODyxoZTfyoK3yB/
vnon2O5j5E+mesZGJvfm7Bl3psJLhvtU4IkL7At2o4kl1dgBV9KfeEvCiLS5ex09b/GwVAK17DJW
MSTf3FNej8tdEYr+V0LZ0OtalYti6z9tO1Z+y4bdkrsLpyG48q0u29EYCnYD1lT2bhWjtKLGTEfv
WU3pVdMNScMpo5XVbm4hjR4WARjJacv2ra2URXihnl6CysB34U4T5jwwNLowJnwzRNs9OEIUd6Xg
s08wSO49a7iaoRRGSQ+QNyDl3Ucy7NeXrpcOJO3ZfwrbWp2BmHp3i0vhbcpvC3oopz2Cqa8mWWpB
6khjucjNYrnra8s+/6skmfBOaE6wU0PzgPidZYcpa8ND3Xroyy7xExo2CBVs6MOz9zhBaTrlhrNd
EvOHBSGeA1qg3pqEmZR2C2iY+TjwfUQcQ1QVHguqOLsgwoDwS4T9Mi7ufZU66alw1+QwKLHchQme
QY6F8RpJLCi44mROHYaNDiPdkfvIOIyCJ6uiEJ5W8WQ54SCeICM5YxBZQ1IeIBMuV/bsFT/DOGbc
NOolgwrkmfAyhoXvFwbXTboKtU9BEDvYh0Z8fjCi7yyAPFUUBFq1nAqWBox0sqO11/fu3LI13pQQ
TbEjhlbfxYomP3JxdfFbhOxXxnYNTinppzNYLA4JhX8eE2O4yc2YypxiNHjGoWt3j0WeswgNl8G4
b7qsYwLjMXtgSJ/v/xuVysNXc/NRfam/K5P/XwqVGId4HhEI+G4Q9ADzoR7+55rloYPL90ek+r/F
FP7d1/hLtwz+pHqV6AOCgU3qxNchiL9iCs6fJLSB77Gw9Cy6+wICAv8k81lEJrDku1YII8TjH/1D
tfT/dIHpBSiZ7Eldm2jDP0Tc/636of/+Jer+GxUQAqGW+f6pW/712zu6CpRp1DfJAfxdBgRu47h9
q2xsD2F9Z/dZCraEhoydWFOj3OZlYtPMZtZ36bz6H7Cy2/scUOu07TEp3tZDtlyZYSp2IZusQ8Lr
vFvXHJCOY6AvjCopP9ngOlsAbtQiNy0YepSnh6ZrkVkcuXiECZosf6I/S53YaiOYsjnF5WR7bzm6
147GbaojvNINKAebUysKJsO9940sxswQFr+llRjPY1Wv+7rLwMZwgBN79nXaZgtca4ILx0kCOtLW
qQz/oXLNmSZPJ/iRVG71I++L9mryjPCW1oXyK0xpeJct2yvt5ClcvF9ZvLegTJ/6zIk538bY/gdz
Xq7dekTXGZNwh8m7u61cOb+wHRy7ndVxHqREvaa1064kplyvIztn1Dg0cdQ6nvU6Brk6o5Ha141T
Ji8u8Jm4oDkJidjvnWugpS0QotS5YlAjy5f6r5MVzG+5cnzm305FXRMPv6Qp+h00WLZQuJmuIEAG
LabCH7iL4m5XdbZBZ0Lpda/4HnDFhpX1Gjile1iMoYRv1f2cbVLEPE25q5hLVDgDvYZ2gRm7kBUB
3qaAeIh/OnwEnkuRQpstPJxmzEc+eLidO4ninnvoUbJo3ADrDbhNp9kdqx77EIz8hq49WyCha3Xp
UYxKqCs+vn/Uh40zp8amRCU7w7aaDyn2zB22/JHQu8xeSaujUkgRnLUsrVi/gphKcafxcFjL9jS2
krab2IX51PsYhlg5vsVTBmHESe3XUQClohrnXMWs4Eeoa/sApxoM5klcFnMgPC8bES0BU+6MrX/X
uTGsx3H2Irfsvswmry9mUXOtl83DUHpIdxUnRQzs2DRaRqa7ZKL2IHHy8FSkXn01itq4qbAvvAtn
hhNN00B20KEoiC1NZEq4x5JK1K0VF1Qp1h7lR3lSkush9lD3JRQzp4fus3b7gY7MD5RiMNNL0Pwc
XPsrzsB3O7WNBuUgFZIiweNeUanZuJxVgM4izTi+N+9BA7ymTXqH4GfhnTMUIzXlkmbgcBoApx8M
/bEKWQ57aRXejsq+smLqRirlEQMgsb4f8kJihLDMmH8QI5HMdCpNzDn09EwfziK6i1h5pA5VQu64
FPfKTU9967+4uA/NtFEHVDIixh3rDKchJJugqVO+6x9DGyEytYRNi9Jcb5x0Mg4pPVGbdXWNXa0m
b4cTOdg3ZUWfTRf2UUms/Gv1ry2qEpFAVpq+6gVXDuYdCqIL6zAt8uKTHojiOADRZRJbsKdzGqrq
YFXBB0yML9svOyyCi0uA3XZvEVPTHZpAcZwELnlnmAA7KIkeNE7G09xmVjRxCDknrFWj0RjLM/64
9lBlM/gaezCRVHv/uk1TH2dDmL7mHn77NmUb6cj1Ki0cvKDt8pHKFDYnLjGs8OsSyc5962PiPXHS
f/AVAlohrDB4wS9a3Awa+pb0K+CC1nCiNFWUeqWLfWtUS/OU1nb7K64d8ymIsVm5SUZjfeq0Zzqq
5g3RWQDAqYoCH2b5IiESYojwWZ2uIbZOw9vB3FmumMo5hFuDcU6BkqVq7N6bKT1WE+3UychIhr0Y
1YPTxmfaTkDFJ24arec+t6ytsgSHY2E7T4vgR/QriqbclrjwkIzPdWM5UeH27oYYOJleu4+c+RbO
G/hk4IFYnOxd0fv3vUPZWeHEeLgyQkCVk74tnVI3PvM2LRJolauJlpBqEOVCpw00yhUHYs4llhUH
5Rbr/YDg+eS7aX6cW4SActLQJ7Ukxc1qA+aoh27F7dJiOXY6AB7OIrk1WumXUTDFDiN2FY6P9okQ
rHHdZ6M8eI4kriBygg6JmORZDiudUmHj7HonwOdTcKarV3Ue8ZC+gprDPVIOZ/jfGAYHK8Y0IZaT
O8QDeOXUeDFHw30Mp4TFOUC4LA8aKnbm9eIl/bCTfnkUvfvMe4ubtSaigDm7uA7ih4Bc+na2kcVC
c6ZQzrwTAAQOKxJxq5syVJKf0yWrIwdVXW5b2eFvj4ks48GbtkG1jPuaTNTWST3CD6H48nKzAGyy
gFSPi5TDXZMBHMSdjFSn3krAevtqmB6w7KNPKH8+CKu2H3yaL6olWXANvbRz8SFMCNhjbT/SVBtv
ZOcVJ7uknZMMu9h5SXFLftY8cOMrNuZkVEjS3WdNucSOiwEHvM1S0CqaCzXg1QLE0Q0wzHDfJ0xe
LoeRfMDGDGOTLKO53Mxe9u7lyCKIYM8dpMewwlhVLaX9I0/z/jgs/iPbITaGNFwxocjk3E32oyrC
n03n3feV6OnpFQ9hOVYH9BXd8EZKiEc5mo9Q0zYpV3hlTRn/mqcxvG2z+W2qAkaJOZnnU6d+GzxW
AdtT+l7ZNHCWNpdinc/MQCE6llF0vy3Kj3jPWOqOBM2GjahM2KBeGh/7NjxWXjIclesAv4X7vVCm
mFRRO2K4pxVHDKc6mMmGSZn/qIahp6zC60oIxlOBp6Ycf4IfnDduG3BQD5KBZo+y/hn3zWs5z8Fn
k60XhGyT36JsXpusNkFvGrLAhuXjvgJ6vCeCYd+AI1vOziwuxPuq6woczylc7FfhTVzlk4Xnax4K
9yfrrLfExoRazqg1Q8AeM6xcij2bFNJc1ey7Ite1HyGdcoZ5biTUw4Ck3bLY6RcN3+Zmluon+L2o
gON5nFA1KdBBsyxcNzvGYrpF1EWR9iYmBOiJxcXggHStcx9wn7v8I3EB8jklQR74Nq/jlNr4ZwPx
Js3pR9e5H62ZPyyreVViuAcUKb0joNF7qQLj4i8UvipFI8XKsnQtAjqnOZGt1a2l7NeEpFkEZpEt
guipa273iZGVxyIfuE/U+2nMr3U9FtajmYY34DjsraR5Srv1a/KX+5Bn7a7vsY81aw4Udcpv2qS8
dA0qR84ngcpTPouPnWL/O6XWKyoaWLVc5bdOQNrSBiaxQ9F/I0FOq1OhBcFsZFbphelsMdyIE1sg
2sHUdO3jqsa8GewSJYMDNuHk0BP7jOpBNVFA+/ViTPdiTMShXSf/WLsYqOmf99v4Ywqvv4OHiVvS
55GuMSsdyaHShjS/scoRUlLdYT/oSCqxyaj2Zp61h7YVEnhF9QFOSVx3IrMuAQuK1ErHW9Hj2pcc
zXdUtAEhkCLclTIuDv2KTzQjNnoOy4x8gE9mDt9hcczy2L/ys4WmKxYKi8J2q5iejmU1x1s2Ul9Q
e5IriXXtQHh7irK5WTZzMN6R4zq1DhDdcJpLtirxiSoidEhjLZ4FwEarWa6AO3wCeQtvnJD9gkto
bucVDLKIk7+l7b57IqwPudNiCgdD0qVFzw6jtK99CsMOvr2an4k0wns2fjN3y4H3ogu999miWEcK
3GnMFIeQvq4t1VfPlSMhxqRJ1n5UC/7AmIUAsq5zgbCPKNCVtCqxKomsfNJ81+bAxgFxx1Ufljf6
fPQNRQ61l5FnWeJtyfz4HfTKj9HqixuPQNBeNEazC3O68TI7dTZhYLyscxZcj3yimM+psNFx2Mxc
2J8a2CGxJ4w/MG+WBwWHho/gPG7aab0NYvrADZ1PScayvFvrIMSqRXdgQcnqPsSRy0Kj4t3z50LD
q6hDHMNrbJtcQnY5fZhOQv0RMjhFm37yqKZl2MgQgqWdFw96Vd2X0GeGqo04ihBeDWgZhMjRvBOz
RmEEHgHq881yptvQHO5pE+Bq+a7cnFb/Ic6T/r2k2eNkZ0jIUl+P61pw37csVn1tGdwZPUsZd6Yq
ZJymlu/flpfVyrOrdOyg0IxYJsE9oxNXHeolD3Dz2CnXo7+jeR5Ba2EoXtisM/a/1ziqKcqDQk3+
7jEI7ew42q461eHysyHDHvl+QfttiI9Ejr29HZX1O5xJMA397xgc+01cyvEzNvlZSs8qr9opf6hT
jVrqeybQZVgYhKsJbk/wFWj/Zx/CZc/N2bhyVnjtgRpQ8s1R1/gRglCKKzSlX/aM98DaIjqdBSN5
7YVfUo3Jzu7BY7XMNeBQGRqHsoSmSbMxTTlkEJYwz2Drhp+GK7tLmZserdZ9cw/OK73zhm7g7xZP
dSaeeEhzWwmxoEszDn43RWFfd6kN9lb6DT069J8K1QA+dGxe6rgLHvMptE7CbDyuXNu+sv8Xe+e1
XTmSXuknQi34AC51vOGhOWTS3WDRJbwL2MBzzRvMi+mL7CWpJU3PTN/roqpWV2ZnkYdAmP3v/e0x
dfnMQjJ80qiCL7PkFC+CEgv7AlF1nYVxfBfTr8M70lZbu2mfI2vI382oc24ELeQvEtluI2tv2sah
Hz7MPD8QWBXocGsuAYYb9brzWlpHLeN5rG3eMzPoLiaEmGNfZB943q8pQ405CcqnRLCgiiC4893y
ebKX37R2M7Gi34Y5oHqR1fIh0sXZJDMTDUfU9+w6xgUP09Vb9Gpg6yAfJqqtShHbF98F7pmBck/Y
pj1Ff3kO8B9jz/fQyH4/OEPw2meYjmzqUPcJVmTIm/WXEhx2m4URr9FLiC92jnNJ1c0GkFl+dBcP
B2kIuWU0UaSNCrQ451Icz0FwTNP6rWmrN8c03ihkwLHqd4d8rL+kWBDOEzoB+gEjIm7oGzn37WEq
+2A/dQVhymoiZ240qJPScbcYe+vboIJbzQv+mECwbjF1x3LXx20Dq/LPFt3DOMocPcLVDbhiYhbE
LgXe1wMlTHUpfLd2LxfuOjz51O/B/d2GzA3vSNzgSvcjNkHDWdAycpJvTBpZV3yf8EcyVFdi/O3V
xK2/diT0f6CaRGI9kVxoy6HZj7ZU4uyZugUz6+1UNw4IxPSAO2XunCxoCO+cvvDAY3Gxge/uhsEN
71XLKWlCaeCQJb4XLOUPJIaLYxJbLgWliaT+MAwf8DSMG7I/HA4Avq2A/ScfrhPveEaMXdxl0atH
3tddFQExU07k854371j/yeowpR4KY1t0vXhaGAj9MsAE/YojU2zlaKS3xLLVBcCyPmtiaZnHiNC5
ax7sxFA/YUWER2HgrVt3fMhEbYH4NhinBnUrtsirvElUnK4a9n44RqK4ZVXn44sJcOb+1Q+1qdWl
8NoCLHaal+K97seSKq58uo5AVKd1Ih5xg+ysnBgX8fQNmIqeIlVY+YGFQDIH+esShO+0cl7oIebd
s2p3i8UcPpEoMeWmo30InY6pdkS23yZclifBN1be4obElKBMgu+sDgrq+nrWzyXJObt5zHH9mvhe
2YELWl5H8kx1xoWkChp71c/iIyppA/Ldd1N1MxPBRNxRXfFMHOyLlmaUPvmcdi+YGzEH9Sxtw0IG
fOwwh/W56PbwoW7nsr41HXuAxmQWu7hI75hVvBAYv3Fx2f+oZqo2yxQtD4VKim9ZTMVbCR/55FsM
doQ7QxaU6U0fJd/IAryNwOMfZjk8Vg1E+qn367V04R90ITkXwgedTZ9k4jL7YFXs6U70rnSGIyZ6
dkatUjBhcRp/CTtPd/NC1UEEbTnJq2f66x+KgpQgstcX7531SYEmJ+YGewtLPWNMCyNYQIdpNsfL
HonAe5VjVa2S0ak/lA0sbGM7pAMhmHFMm72s/21Rj4ZoQo0CzVIbjCTwkRUzC6OiywuzPu3pLec3
z7Wr9WAf8DWqFTyTMye1mFFrVR/BYfigKXkKuPZDumN73vIDXh6ilo76qK6LDdJZxs04ZROfLOwW
bTMupwVRaV3aTDtUg4GttvPsiMGftEJku6/sp8mdtJo92YUauGDQcmkmSeqZ4c6mraOzCgYmGIFI
5YPx4Ce0mtoahWhkI5r65OzUaQBQONrZIUWOdOQWRzJRzLMBbnEL8rorlnRsoEbZ7gfPYjCRpWl0
kxIzxSMUjsbeYTJ3mNTSf5mF5g+Qskfw43SDklqQJQJTjI+e21XncWYPdb+Q9+b7MtxPCW73WmRw
PVmsPSwMA9s197iNaxMRZZoK7Vc6sEC8otxLpwGvX1M5bdaoybzzvyqo6WvV6ANWxr+PR7M7lUv9
aM2IxtjB6qMIcnw5eE08G8x8JRaa3nKqPWBy2/1i74CE/3QZhJ4u5ghuT2ZBdGfZdW12rnxb/PZV
tRwQUcvnpAyi7UJb89pv+eKwyG7mBJ47kQl5IMuJ+WYMz9ZUsXxVhX3w7TTHFRFb3sqXCHYmCIAh
CHZhNuvA5p3d0txWh9POH4P4V1bAy+BhF+GB27T4QB+an/CtGqeGyqiNyDiFCMcYL3XMYsL0EFxc
akPDUzJY9q2K52OAuWkEWosChh0j7Bt5Jo76bnrUqufE8LfkswJIMeU8EEybmKpn+FetkJ4sl6WW
zXyCpyZM8kWmxWk4A+QSsNOjcqNm0Wi3nsz2yfTnYTvIFoCcqh9rlHcNNfwNYwBlom6XJ14nCu9m
3KD0xqkXchtiYyaRZjCgfljT/CsO8gkBIA2ZFXg8ZJX96kLpt0mzTrME3UCEzPWCdM2HucrrhOKZ
ofrKax4uBV110w4e2AR9JUQVep8lHp85h21Wj7zM5fiw1PS1FdyE1o7gNhQN8feScIImkpVt8eI4
eAyYwytUzmJxU+4JWH1ErEsU/CvxwvtgHs+ir18tlV8VKaHQrp4jRSMKIQ6uLykA2MYDAWFJH6+W
K76r1CYuG1Sf3IlelsHxzp2cPxhg/Pa5XuBkGr0bg2n9TegqcAghPEmzHJxfZr8s1ww+ZUisJKBa
2hyaJzs3X0Yi0s//M+H7E2j4f4DIrL/RoP+vUYQ1oQb5Yzx/FDqQ8A/SCJpR/LepnvOX5cB/DknA
WUzxgJz921TP/IsIAi5kDR9jqsg5V/zHXM8N/gqdkLMt4z7HC5Hl/2Ou5wOHDjj3QLdygUdb/1wa
gU33v871HDIRNtxqxxGaD61//e/4yXTMLoJhB7U13vAxuAO3nzgpHiKCMXtesnndxozy3NHxNqoc
M7bKs1VYYic6GpkszsV1w1OOEyXC+UjdedOeZ2I5OFMbA5IAZ7Jy9rtfdI9+OL2bPBQUMa4rW3wa
CS+SCRSYjP2ImqZr1k2aMrYgtZMNLNkT+8z8VJXkoRcHYVBWfneiUHY8QOvAYknKnFAPKCwzHc5K
F7y7uup9tFobV5Lh/1i6CL6YqYQfQhQIZnbLBczhYgNnmey1CW/m5A+Y5HtdLU/wg5b5ShfOe2qg
ex5+rXGA/wzuw8ggGtdmv7eiyYx3i66uD+ASoaf2ZGhxQ3q4M13rRmKjPzVGe1bUkO1m3yzOQSgw
ttSBw+V0TB5iq8FwETeem26dgssOzbseTk0xwuZR85lzpP87CamkqZeTKUt/U07EGyBTOJy7OZ4h
yQbOQ5ljXgWoU0TDCowB5kV3RNTJ8jtO7kgXEdOIukmuhAAPymnvnVY2+5i/besePgBgoubKdfqr
mYY9Jwpxa2ad9Z13TcIOTk3HKpmdz4YQxEwi7zhgIzqSeb6dA7vYLHG7g/Jwl9TUPpEHyM6hlctt
2qb13mBMd4++nDDQcYPz1LGnhMbgI/ZLij1yScg9Nu4p8aCBCzX3RFvtaY5qgyWe+0kejL/i+J1Q
LZXntutvEbK/bMd9mhHN1rgs2yNKprn3UtXsM0yQBNqR81TOZduOcQqvYodnMhoszKn5bDGe1txT
GpnwqUzJtOFGEvI58FmalFXcgHCrN3bmcXOArbFtqpFPslCHUfoNRTIxk8W8Jjk6J+1NlszBKxyn
9kIjUER1elTA22DCN0fZvPM6rk74kpcPKqE8cONuf9KNATe2O0Fk9oCHhdhJ+/4logUGEDecEyha
1ZtZYOKce7rS0n4xfgwqVwA5OS3eItMZuQOp8mmeRbCFQVVdMLEPnzM510ra/S4M4u7NcSb1gXBq
6HvePG3bVnBVt2mOrXqHzZwI8JbjJogy8oUXrxfmY4aBiciKgIjhULB2Nxg5ZZNNYJFYjOVHWbRE
HHUpvK9u7LQxdiE798zYjnuKGD0GMCizK5vkHIe1yLnig01PKud2UHohxXbaG57y6rxSCdd9Ynxu
D+Tkn4g1utxHnIFx5sjos8+Tg0G3CnKnpELH2Hn6uDD0U8BZ14JkbmCLBWpsEnulsZfbYmTlN3FW
vHoNv9GLOTHNZnTAxfmd4qo4T5LgIVl6533h+XcGQYJDgawtCk4aIrlLkZC4HrjRzhXtR0+VCsbR
+MWIyVxGoKO2iInMjCynKp4waiy40oZma3egphbL+3bcGJKHyYaO8YeXugW6SwFKe7JDXGluUX+5
gEj5M6csO+ZZTZjADBsClVDdymiuqSIDGTXURs8knRThFoW0f7bT4CkHM3+VCcnemhnS3pX8AWpa
1C6YcN75Ce16vKTIlUwHmFKjJrcFXwuvV31sVVTfwzWRP4SrcM7m4/LCtSJ8j81e0UmGSBoZBHMg
rfjHrk28pwHD48vU5jxTEyU7EVMZoCrjYz4hYIAU4MrAOdJnzpq2d74TF9QRi1lsGMGQwCXCtKUK
ivoP1US0apg5PyXnF8kkyVTxz41z5FRYKNINNmgeaoEp/uVUW5aCwrUedbaBxfhi8WGXq94iexUp
ftmsRHeejKbFjBBGLxHpKUpBHP+Y6ZM9WIzh1xKU7ya4dlT1yXijIMh6GjH0cblRXEZTb9zkwoM5
RI0cGI4LSXlpO/W+RvKxDej1BEVOXjVfsEfjBkPPx+ZGhfcUEEJL5upkGgSb4sT8iHM+bBWjRszZ
9DPk0UfCBB+1gtApLj2fKDrpahM32hb/BubVHuQXSQ8PBFw8n91eRZu6GZAZuE4RHEqcnawlqQvO
tvs4RyCb4nS6NYSP41tERgtzLDCfJ0LSTCLZtmDo83g47cDtWX1EQfbNfCbdJEN48kdwhQbDzp+i
cMfd1LlQy0u+XiTcbyaA19EJ+fadjBpMT7F4g2xErCnr4zCBkmgrg8iODC7xUDrbjjPKyrU5/UIY
JAFOEmlYvmOGXC+z5hlFfZWtewddsF7kTxr7z3NUyT1198GhSDqux31dJ/gjUGBwb4ePUVXFb01T
X2YO3wfPZz5LlGONoBkdpUj2c0cRMfjC4lN6o3pMxfAYLTh/y94Mn/G8fZchn5ih7M+5gRPpJ3B0
IrF0oJPgC2a0AjKuR3r2yfzgsEwORBl2bZWm64mFA9cQJZHk2JKLD6Ntn1nYxYuwOjGwe+qVdwPE
BINxEHvrMK1+ARivts2SnGoR6i31rPR2n8npcTQsG2tMe4Tin60mSPV0QUW8+SpFZXV71OBYJskD
Wrl7my1xsEOUC+hBcN/LWYlD1Cn/I/WZ9NE7Ef/Cd5PAduXjZ6m5NK1cNi0xwE8Cy97jPKT3RCb9
ra+mdMeuBp+52/tDcDPJgGFFeJgK0FaAmIJtBKiQRY8vhIML5ZLkyNeDyRkGEyuwWKWITCBDfUWa
5ZmHTXITG727rQ0v+6AukAbQAjasAo/ecZR4qKlSW00YYRRI7jXxkG6NGREP1ALNYI59uis8A/Io
ybZV6pvHOg0f24YPuw+Qo4panerQHh+6pVJ3SRLGqKFlcmjzBY48HT1A9IyNZ3gvGFXbE+/a8DuS
BHb4EMsLxCiAhrgnV5AruGkWrGrMm9hSdJWmo0BRB4vtPgW6aJOU+40NdvzA/XJc81HwNqZCEnbD
QMJMJqZ3sJP7thn8F1j+3SnUpZ5Zi6BB54TD2RUchlqwNxtz2XzYud0dWl0NysWyPHYhYGyP2lDL
aSlIY5TMQkRsyUOyZs5K0WhZzZK1iqhF7fKqJ0wlOQI70yE28P0AdsNYSnJyb9gKERIEZyo4TQbQ
5PdE+6sVZYHN2kk9BsBmgCI76ErUkfJ3esH4OOl7Hm9NXZ3q53PwpJTPGjfC3xvUFO2hZOjxIcJr
K9uLNMxpbwWZDyqdk+8Q83tDXdiKhp8/GbjMOEmY+Wuii11xNHQw9tBHyM15h5RqT7N6EqPJF11T
DMtPbpPpqliPzthZl8eS0J9oPICgpotly4Xtvlh026yBy/ZCGSbE2KylJbOKH422Yd4BAfiZ0QBi
yDQhW1jU2EbdBARMYtgudMntmPwsuvS2tLsBlA5FuFS0yfM4c070wMxSjrQ8GwvsMWqmsrWiSxfF
PD3UxQSMS5KYaxfu+hyusQ3Swmtl4IlKSE/ISeiZtUlZ70BU9siCMKBQOshBZgzaN62hP6LTN1P7
NBn4MhrHrq5zAtmdXkusOu3CxBJYhqUeJXnZQ0WDcDdSJex0WOaBlex9cxo2MX3D2Z/mYUI5lBBz
kL4bdTFx6wg6IHXMigBTuSbaTSGBDmGpP3kspaNZUoe0Wh3XAjp/7HSAC4YsiWAd6pIt2FjeCYJe
Dms4z7T7CrIgee4Q/E+ycVBFx0KnxEbmsT3JMQrKZxq7MA8SL+fHMuk3d2i9SzvooIaOnwGr1TEn
nUnLZ2QgKJjBZcoHc5cbfX6ULjE2UwfaYlyleyj/QN+y5eS2JY205N+UIfi30tpJHY0jTZ+xkRGX
oxiB4BwJujoctwzJuvcqykIOSBKoUatHSDp65+dpuSt0HI+bbL+2Iy5kvg7rqXzoPkudICW3FrAj
Gs9RQAtdQsrPpcs2W806+jfrEGCs44DjUHNu4/ubkF43TWNQwabjg1E8Yv8w2dSAA/KeaqfllmQS
8YK8JtfATBW7W9KULjBqcno6pkgErd2Z+EnvOh1iDEgzAu8a3yXwim+lo45Chx4L5JVDkmi9xuhf
hcMCohKVP1d/8pJxQXSSYeZl0WFKsEnkKgMOlFuy0Vvs9dU29arhcdZBzDZOO95J866cOIFLHdfs
IkB+02TsYMSGtxaZTsotmeI4zTE1rJtBxz7dWXwJHQT9m4BHNpSMtbVhXEM/gT8fQ4wla1GYOBR0
qJSalm4XkQq8ZCRObZs3pGAesJLMik1SqW7syfPkxG+LDqzWJk9DnvK3NjNfhI61toUvf1eUwW6F
TeiVT5b2QD0fth0IpmUqqo8uLKtXqkaBn1jzxlRAyTwrBVwZGcWmm+dTkJvQ0nTklsS+5pKlE7Vm
ng+miywXYOD3RYd1Zx3bVbwAvzJHyudC/1fSYoj2desk9EHczkPw1bWI7k0lMsx1RUrqBceeBXMp
SCBWif46qqY74lKkMyi9crkj04uZALh0El66oM3WS8N7ydQ8uc1K6EmWx5l/EU28EU6qY+8ou84Y
HZgCqWU1ltzfRc/AIG/c7RzhXlHUz+BVEVdNAt60/cS5kEnzyrIV7dQt16J5BNzkxu3R1mQxQxoj
hl+4sZ2OanpSIorHnbOVFkm/OUiYncMcWiOpz19VQ7onbNz0Vnp2fA3pyhAro1z8F9PAJVBLF41F
tayqfNTTWtHPu/ataDmGxCwe3AZjgVEE8WUEKniThkSpzIqZa5NkF5Gkxg7f9XQw8BwTWTNWehx3
MOy03kTRHDLNdqab3hrAH7j1vTFPuHDGZmhu55EWybostpnl+/ilc/W1iKo4LWTh8CcKYxsyM1wT
AxYPiNAFXmbdbDwXpMID21qLNsz3Vd/ckVpnZExWcGWVzLgzhiMoCTNpsCSijC+EqcM+1YmJtksu
haPXS3h23Rp/dPNGI/X8EvLukWobipu+cb/UEP6GnMv0Ls4EBdBV/SJ6g80+HXAHFQ7RENtlWcSs
Q9Qfj4NRu+4Tru/6mEbAv0rJVXYlnJZJuiVwaBEx7L7ZCGh0aPPPOC6a91bSE5K7Rn/WgO23JJDW
jz+zwOib3osxiWHXKmzkvfa5dYp8H/s+G4kipJ9Nx8TEEIRrhrQXOv4x8AZ312e+c2V8P1xLI/+N
E8QLKDTE0NQ7DhhZ2AbbQgOtGFzlG4+MyW6sI+dhaUrNVxJGtf8fSff/R9IF9AJOm3BEYOGi4+Sh
wxP/OLTxL8P4I+Pqx7gm//t/8Y9/KZqf7j8FOP5Pf97fpF7xlwUkBj3XpxBCM5H+PcBh/2XSH0HA
1HZNx9adBP8e4HD9vwIT+RfgA/8PEh5/h51x/7KIeyAP61YIzwmtfyrA4bt8p38f4PhvX/l/4bik
XpPnSex1cOsEsd985ioZS9M4c0lRu2VZwEwnTX1jc9QlueqgGMwTOxgXDgKTCGAr6gIFBrb0M0lg
dXNqr3SrnGbZZPKEW9DC5OVQOBMozIWJARyTsb5lRJAF5/GE8X66bRnG0V3uv5ud5WzarIcK04ob
rhaccvMl+mD69WBQfncti3q/eJ+TFL8VgvDZACaysWcD0pMHaEGwU45LiC7k4qmpFIOicomfesrk
VmWbmm9J0WRvvWhYBJ2KYikcbRi6/OBmGHUT6azT0H59n/sDtNQBPS8oZEu5bOTcGSbjSMBC2J2z
xnw1l5Z8cBIuKLFdfAcBynFWY0+R5xIwn5lYzbaD0dJYZtT3YReFj5T5eKts4Y/jL5/TmP9OWhoG
OXvOkzk3/C5C91kYPSdWg5SdGWF0rtx53LmYN8FzEpjw6CzeUrCWHpJ6ZsuqIPzZM/8hYa6oRWVB
j9SOouAEdYgTpDu75bqbYgvIXNPLbWu7w9kWf6L7IJdZ2RyUIX/YeBBRURx8a8PueqKtcVuhJ5NX
wDDizthyErNCAk2TfT0jyoCO9XdGOzdoGlReZdjNEcdOcOhRvCeIZ6umB3Y8TfC0pfBpgVURg21V
X9j9mo0zoIjUYjoZrvoY7Lxmqmr+uUitQTu6N2FhLy+pA/ocKiUJy4kBOtGGaEnvlMHjpRaWSnvm
e06VhDTMldWtfTQaR+DnWiJOgWFsbopI178t4p655cmWaXGBucwxxHe3oqsReFpdsEjsbypT42Mw
y4qGp1Fc8TCgqeSEFA1p+/dBatHANxZb1pFpE1E0shNFjxtR1dQcDcSISUFMawEi/dCr/pU73Gvb
OjfKYiTLudGmKdqq+BNq9YB3ZXryKktPjg3IDhAkt1SHoJWEmJ1XkhJHxBV/Jk6JpUiECi1zoZG9
8RqTxglk8ybNlktgLPW5zKvlIQ6hPwYh6nbnlVDSe38b2CZxZWvYY6rzLor2xO9ZtO6hN7xxDU3b
Ow/gDE95ZB7B16OwFZwk6OqDrhv40qA3jpPnWs7ZuU7z9oB/cxPYztaCeJ6tKjfJ71J8z/eQofxf
4Ld3ClfwwPwd/DgCeuaPPefIuIGilHbpU2l6PaUQKLBjl2yUVZoPnusEv9S45KeAxrp3ipSYn085
VYGKCoPZWLCzoKvt6nROdhG42LtkQNpwIYKugwK3UO6WyZc/2RdwMIw/wqrCP6dvXK0frsYxkNcx
mgExDNLhmFmVz/BoQNO0RnqMLISGcQaKg+s3vM4oib9j3Wu9tPgQ824ukEas+AK5pNmp1jJ+6iCk
70pwgyv92LmZiVszLPbNYF3VEY13rsI/ENRD/rvuFt6pyMmJcpe1eM3H3D1CxcnvBypatD1QFEe7
Rh2MSZSuqUAB6pnK5UpNLMYuvKWZuUy7LM8fM9dsNjNz5gvRv+ZQQFK5H+GF7Hn8sQUFk0V7l9FD
we3cMvtNXpRptgDfHWlmZURR+brN8n6Lphs9zNloPpEQh3homstdKwwH1WQOH5q+n14bXHI0S/C9
XewuEbtuaOP7oLLSPV8IzR9G1HdbjmT2A1TFflPi5DkITvBrd6i95zYkJ7DuZCcutkVWArzyQlco
hcjQTuya1yMLDlnCKG090OF5UkOr9jMyGotn0ECN7cCWbbjFuEenMtV+GHmC0S2KR8Cn3TopuDel
XOzWxODq2zrFdtspfj6ZJUcyB2ZOk1BSGPfAK5OjBcATWT/JOVjyoh1mskKATZR/A5WXFRe68pWY
SgIGSbv9k8j2HwIZU9ogYZQTY4n8c2oaIwintlpwiZWjf08FkAWgaV7uTSLVK5XHNb/STulxIF/x
6cSdOxAic/1d4dHOuSlZmAnO2zXqny/QINZjK1wAqU7w0XKB4NcsXGlrLKdYXWcMn89BOPlvIlnM
G/La/iN8hzHZp3CuVxmCyejbmw6b0prfNW1HnNF4Hf0jjzPsJ1zqm2SsYaZawzYYnNcxmI68X091
RAS94EIuqjHakMvZo27tW2F9lcVybczwp7Oaq1WHWz+3PxUeTlp3dsbgPnRFQMg9SeW9Mzu3vZjG
Dzfi5+WCyA3S9Cb0wnvTMi5Lap+IhgRrpaV8xMebKEt+6kiVa9iDDrzUKzHHcQvZe/mFvQlA9yLq
LW6F7OCxr60WSOVkNhYBdzbNfqLGSra+HX8OaTljp0Mn70r1gaSV3sXUVu2a0i43mROz1k1JDqdF
jGe8PP5WMsNd+bixVqmclitFnh7Aj0Xu86mvHykRzWmjcfZRZKRnJ5vinBM3RRljyXMF+Cu8zZu2
3c91PeBTZcxLc0abZ2c/jdLdmEflK0UTYk1r63R1ynZ8tSBTSMI/9NgS75TLntFfTKqSC047k7hS
orO3JlT0FI243wzEMPDmyfhSks2OtrOLuLCqcur5YPzBsqA45SATjhxZJ9MdpK/5PHhoDbErR94w
thonxGHTF7Emb8fDCfiG2le5FACD4vrFsaWzLYoZ2+fgT851YO6gkzj1/VgptQUJcnbgSJRll68l
EPJN5Q63AwW8eGX4oUNFHNc0lV5cZn/HydPcj7A3yrVcEvujLlm6BlbMxziBDlzTq3GbOwbZBNFA
pi2YKHPOutRp1xBJQwav++jSlnO2j0xcx3Nb1xv0bPFWJyH7oTU9g5VPgbQkyXnyO/s2hadwmzIP
AIMeWI/4cr+Hts0Opc0sy5QNaJ0sMGk70zU4ES5z0lGKfgQwzOFA+MHmA++zlsDm+OjX9nhvSjdA
LMe8aBfxXeWrs2f1byD9jKdp8O9rz/ry0mV8yqlpOvRZ0x+tynBSwh4dF8JWaZUmgrKhaW84SPUJ
B9pheiOoWVktAwfL0SNh0tOK5MtoI5gsMmewuvREbSbfo+LU9bQgGq8LT3dJLPZAUaPr3BoMw0AO
mfb05sd4/j13Zs1nl/zqwA3QDTa7d2GUiINyAe4qNrrJgrjsS7IFMoRJQG+KNWOg0KRSGy9mymOx
x4NanTKdw438Ll7ZEcZmYc+Yu5iEGhzlIm9Sa7uE5eMYPKx950JsJ21BCApCmHPqDcVAINATO/yK
oFqnDTcaTgnmg2L5XkN45EuIHd+C659CPY/EsOaEhWPLxd72BzOcDYF9L7NLXyLVOW3ibOqqLB+S
NI1vvbFrj6LEEDn51vhIkC/Zsqsur3CpAbMNWPcGn12kdyQ50jL95MDavuQwhprSkk/+EgMmtDO6
lQxOCvjW/TXjw2nn2kt5gj6C8M70dMcpyMFJCtLZyghWinl4ybg/s6lylOLsJiA/wKlHE62vkZ56
2jZNA7kNYSThaIGgNlVPjWo9UJEdUzZECmN0skvZT/XZ9XA0q6DLbrOA9aPMELGlxcBmIVP7Zrn0
6q6MuOAMI9vqsydBAI9maCXU2DDkNJdwA4rC20olWGqLZt9V8fPsOs+mFdwZjkbQAezEW9lCO0l5
MYNUdi+RdjYAyUMlonHB7mfzrkuyCFrKGLBd+Yg6ljmJY9KMjFz9vjzLujTf45xEo8dXngi5N4pE
ns22/iCWRXLJdpt9rhgCUmEoPux5RGXvUJgJsPUwnxeatSZVcib0FQ9K+iSz/j2lCeqI+zK+jZUd
b1QSyT3hYmfvyHTaA3aO12mz+Lu5o2x8sUe+8xY6YdiX8rUzqSXwpI+m6eD8i4bop2Awv7JIz+U+
Hp2VCIvuTHpjId0TLjs/j/TYIcOEA1FuHQE1f2wNcEQdh1L0GPOmm2sT8HjAYjKniv8Zv3XRJC6N
jalvM4biY6CKjTAXEPgCtPma+X68b0c3oMq4a/bhUCYkjiN56G2fPtKEJqGC6+kKCcm4nQLavkh4
EhSLZ2LKfhHCHQmpyR6FV1+ygklEbJZcz6BCPv4RqkdIQ/QZ4bzI3XGgn67hLByYMdFhzx7XtpM/
zh3jUb6i+PDHQICSD9IrJ7QaC5yO7oLI187IoOAG6nPU0ooxQhA4DlbwLmbXPMtBH1t12r9quumZ
dEPz2Q0h2cYixo+Z0iRAzKvmAiPBoKwg0Rer0hzdT9cbFiAuCYEnJno6RYpQt4g1lTwZM4OctKh2
t+RI+PgBFu0BxvtiaRdM7DAPhLES7C3tkbFz38Pz1FKXGHKiKEWGzk4wr18NzgQ6nHOptccuFu5y
7cCxmALtPe3KYQAPjaddsF5g2UE3/JpG/BuedvMkGExz9YvUBM+m9vuYTqYb2vzTUudMY0Fi3kMT
Q/enNSzSjqFRe4fYuANOasyJsqaZ7zHmVntMIBJQKNeWWDuQINXcIXvuuPDgIpbdrd0CgVXat9Ri
YEoxMoES90lO6m7xRfucCOb6tzXWpwALFPap+lppVxSBC1TwHmtRa3foowygKuOBiiM2Au2qIvl+
V7n4rIbZHEkW4L3qyRljxZLakpWGPncs/VkOQlR0kWn3FlsutUXeBq+fh8lzOWOVs3AZs5CsidE0
2ziCCreljJkHpYOt/jD+8YoFJLyU9o+hu6ecs2EdkZBGZhmtm6kavK0AlbWhCfvka/fMkpZsbtIq
XtwMMiF7Fopjbr4BStQXy9KHEw4EL12G26WZHqTRf8vAvpUFRZnCmbM7mA2MTDC+lTu+3ztVV/Zn
aGIWWzUWK16ckcBOIpMyZnf8HUMtWCUy+AHzuKMDQrPj6/a1aOJ0hYQN4Zt3gvc1F2d3MbgqZu27
cExT7xJ8JD2aAlKnc20AMZEeIaWWBck2qOM7eubyjdGlB4Iqv1m0KE5z7xZCGF3NKDmNwuhu9j3j
IgK+Zr5amlBjm7w45TX01hf9o1WTnlr48ixD3pJjRN1JCkbM5OHJTspXh7bmOssdzNyYg2snuFEN
bAe3B81XqpL+pRE0gxezQfmZlWzqEJBvvJTdhtX5Dpv7g29KEFI6zKAYw2xctpR97vgM8ejRmn3f
ZI1MmFFN3FDr7MfgVr/G/WbyoiSPkUvDIU7CrdmWh9jrX4m+fufxHN6C4n3FUXE0TapCPK4iP4bi
mOkxlNoA1uQRGYL8XAXYGbnaXsTsLBTPYWbPmHJusJR724Ub8CfaEgyKlKyp4eIdwqgBSNckQ7dQ
Kync0QQhVsiTTsDWsSoPaRsn93DRGZlGAe4T3zOfCIyWayARDARE1d5JVdwaMt9x8y4fe8d7JxE3
vSRuC8oAgMa2GU1rraopW48is4/KHJOzonMOJz5sVGf6V/bOJElyLMuuW6kZJ0TyA/joJiVC7dX6
zs3MfQJxN3dH3/fYEefcQW2M52llJCM8syKrOOagSiQkI6xTVQD/vXvP6a5phxA4M2aGPwhSgohA
3HLl8rSx7Zm0855BE8c1Dq9MQeAI1ZGfplThyJqdoF25P3AbLG8OVsN7Ns7ZfRSP486GW8u1GRRD
SJ5zq/gM4qMO6vMcqe88iFuH0SKG06a5eVs0pX/fd2Z4S/EmPlN7p9CwOOtx6uEaorepSWXTxKm8
8WQ2IThUHjRJgC4BCL3K/6ZZ1W6I9xB984f0aGMgIFhOo44cWfPdt01v4+oYniochXs0REyo2May
Ey7th9nArZR6yTGf1D3KIzqYJY/LU1evP6KpYaq4uuc8sUX9RSp4G1GkpN4V+ncxfZsTAbPyowe2
QhPwMKIoqjXPsSmX/6c8XDnvmE3wWaEJW8QXllam2vdWs0+VV2/Si1assIa7yMwgMCg/2dPuyjcd
89OzOYmSzBE72XLxlImxzHEY5y1YtLaX/A+tVR/AMgaKYFyS89onJx+qyyaVpikEbG6oOv1ouvcM
VRpNBba/uY4fVvGotWJUs/nxD1aCZW1q0hfykRx12bztbHGxVcBDblLxs6UqVk9wIrtdts6fwBpN
n9jVkiFA7NbljovSC9fb0E7D84Kl+CWWxB1BrOwKHqF1O9R8xg3iWw8O9bVnA7TKpjUTe78q48HJ
uYzq0K131Qr4DVAb6ZrEffJxsyXoxWAK851MF4O8k7bfgHgjsfOKl4zR1sFk3rnLWNVfAaOoMtV/
2CLBS+C5EeFhRDVhyItFlceog+NuRZKha4VwwDI6ALfOHLFl2oE94JnyHxUVLvf3hRu8sW9k8dds
jSxO3/TieQcSKOHRtpu7HE/ZFUk5rH6Wf2dj+Zvqs9/HT9YEdwITBmXe2Q+OXm89Y1hZNhQdeVFb
eNOTEdhbyBenoBhetVU8VQPlqFFkgxHWQX9YwNGKiLDBSJi7PvXQjsl9ToNiYZ9+oN9HNM4NxGWY
jC/RxW/oGx7463nkIRcrElWQ9g4zFbdeUSP6IkksYlrCok103BrrsYUGLMzc+eSzkNvAXjOuy5wR
8VSvrDddNIwDPsZIxIxTycDY59O/T7E2emN+zFvy46MIHXnQtQh8IF4YXPPDDIbnyx7ZFhFkI0rI
gLwfuj00kVGY2B9MJLuVdqfz2ayGx0y0ks7UfhocRJOeKCfNPpzIE6Oh1LHNyYU96K4kbb3tGmex
6WxFBqN+kViGMXdREVtODZ0tcprILlvdImy1zZ+tqDAjT6yYfPqCmwpHKoapInlKTf+WXnpyBSnl
EVghhlBRbDqqvQ+FLTg5j4jAn4eFrFASkNtscNaxLfTP2mQb69p6eqtE4zlnPLzIDHjZEsvwWMv4
r0WK/kv5+YcrKlDDm/NtGBlPpWhCgwlhKFl9795IST4FohM1RSxqGE1w1YpsNBvWfhutLDic+AS3
M+JBEjVpL5JSKyiqU7gQnltgkNYsTURnitfUortCmZrcatTSci6wn/JX6tGgIkRFCc2pjipUJ7LU
xJ6XQywC1bRb7KMLpJXpkLmn1PLUdz7sRv+hZr9LvanYKVGxOiJlZW+DjxXg+8MqylZL5K0OuqRd
5iB0Tfrudjb7szfQ08sjnvvRCWU7QBuveevcOU1740zpz9jD9+Q6pJJpeL6O/fBUlpAHRCk7ilzW
o9UZN9p/KRHPpmKg9dbC/BSJldasg+co8LNN7bEk4uHxezYONl2iAtFRoNst55abTEy3CXf97Yhh
9ClHg0sFF/yvmHFp4bg3tsaWW0Z4cy0x6E5tdLLEqWuJXTcXzy7IzXgPD5vQk4+FVyF+2ED3otAA
ivkQX3S9fCSXw6KH105cvoaJ1bdw/ObWjzH9GqZIf/ld2fW0jFZmcQKPYgfm/a6viLfeA0U9Iz0V
hXBDbLoO29vS7OtdV7svsNbBZxViP+Qzc1Z95j4MqWldt95S3zR84l67wMNbzJZ7yxWF2plYjcN4
ePRH37keiY9x4sVeMLtiQR6mQA6jkLXmavhc+diSs0HEyXTIsw1Tr+yI+4b0WziJYzmcn+iZzkTG
y2HjDqRompVgMznQ+gmAQHdDIeBpMLmm9+JwpiPAh3Ho3pyAN0jU5vM3DiIE3sT+TI3ipS+g4GY1
Zui8XdcDVT4yOVVPnIzDgX2KQTCeGD6ke0QA/tWQiWy6TNiAmrSj2XHBhs+AiAPSxVBtMoF5svLB
ueGbjOcKLTAHplKf5nLodzqvMxLqNC9R6ly5c/ix+uuTufBfd/w2j0HhDp/x4axXnYrrO7hf3sFs
+m+911GjMdrgZtRW9zRPfvY6tiLIbMz0WHrjY2izHBzy4plDNFI3uAmfUSl9wud9BArHAqJTkdVt
YLqQKAc3AaWZ35pTFAgtpw3JeahuuLEHY33K8t6AJWb6aEiHkve7R2vGD2bcld2Zx8KBrmb+QVju
eeJuc4o5Xm8J3GuuHWNwNhhUHXxHvZlwrpPOi6J94xGnyUkm8pq424miz5m68bBt+ywhjWePxtmm
wX4zabwRgRsyn7HmDG5EkzVXXIr8u3mlb52OnIYbc112iUFW0W4JayvyR7tQO5Dj/ru2IYOB7u82
qVlwVGJ66H0iKpjQcE6d89KSDq3n7L1qGJdouyterZrtEgrsZbhhu8jDtBr4KOoSUZ81MUXd1lZ8
Q5URtjYJ221QFSDOfYyGgTQ59RDcrJgtb9U6PtiFl10BVbwFIFty+U7A1iSwU6OAMTYSoe8EV1oS
/UVF+obH/SRtnO3/T2f8Z9IZmnoogYf/OI/x0Fbjj/Ljr0EMY/tv/7v/8S/f/9v/XIf296mMv36d
33IYnknKLfC0xU1JOdbf/D8aj48kNHyfcqyLNIDv/Zv+x6Gop2jVaduiCac0/9FvIE3rL4FvBSiB
HNdy/isZDPsfJDD48BH2cG1Xun/qj1W7//s2b9zB2VaMKXZZMFeP3biw3+7Hr9zdmhPGMW8zdO0C
Or8cnoyYJKAhGbRlfhjd1b6t5P3byDs5U6wbfGe5LmZtbJUJjiyPoxv78hGAXpcdfNdmZrdwhN/T
+BqIv3NkZTrDZ2hSqcUSI3sn1s7DvnzS2IQyrndX71Ny+SD+7rX7RxBR/oi/JFC8QGt6j9p3He2q
X9RHo5tBnotgV2TKviltDWrR4qBssppFvgb3qTJgd2f5tlz13cDyQbHm2jRjfFPEpEjMWhHlUgG7
JuNC3S03f/4Dyvf/HeKUvIevXKJClmlRyrOCX34+z2dPSXqngT8JHhzvmrBoGu/w59+Fd9nffReP
d5NDnNJ2GAf88V0wrpafT23QkMYb4Etp8piq+Fgs78lJp+6f/Eq/UFsvv5KnNBcz3tda/druHIXb
MoZeszEm1JyRQ5/fb5gz+aAQqoJn8WRiYUVy9J99X8/89df0bai0trzObNZt+bD9vleqV6iI8Glb
ECsahMrKjeGaimX9WlSxA+MDIGpuZO5XPZYBJ9Paau5z5ZvfIkr+7DfIzZ3SPsJKmhPGT5YAHHam
37TRgCnx4shn/jlY+9Wu3fuK56O3UKVSYsmi5bhEI40HdnTUpOsof7z87pqo7lZNbfiF3SKrm9rv
GX2NbOqZJSHf88qYRpnbR0dSXKzgwBH4n0nHm/cWY+Sv9NI72h2m+ZKGfUMAwouOgU7sR7/woBIQ
LWxucyZApIBUr6/9MEuiTe067rVLJMhgYthrZihu+pCsaOPXQVnvaZcU12pczS/tMC/0JON2+FrX
FQzTBJYFiCVrVzO4BpjoqVsOqf0XxjTMUdY+53HHqaRyW5sP5YiraEMpUBHm8OzpnTIshSJFqtUa
wui5L8EKKShHe9Uqk2VIvJxVajbw2SrGKPBKjw0r63Xo0RV5S3dUdhdch/RhOOkBqo2D0Nlp6kt3
JR3ZU6+YJrZQ6NdigRxkZcZ+mh0W3HxSoTCN59nufxSNl288l5I+0Dx0FShEt/QHqmuPk7k3dM1z
SOm3L01jn6XEdAw1N2czLE7IEoyjN3FJWju1b1v/C0jfbBOI+a9KDEgjefDBHRo4N6eFrSYrvgVC
k+3Umhy02x+KtaAAYfAG6a2fdcKGe+JJHhYWBI+8Jm9pDAnB2ry8L/0mvNLhwP6s9vqfEZqCTTst
40PfnqcKTFjsolDGIMBXYea7YAJOUwymI/5qdwh4DmcBTpJgovDiI2FQ6lwOHjmryHb2RexfeKDB
wxTrstk0Vl++rWOD/rDrvJQZN6v9Z6ue8wcQku17xqjA3zjGyLaj0Wt3w/DH2/qMVfjrFRWDVYgm
0KPaIHHww4/0/py6PrqZN19NRfitQGAMucCoIDMWcrbKpoZJ6KT4QdNiCc+1Sll3+2MEKg/u74HB
YHCHe1UTMnYcrhAu6Xz2a80wIK9AGdyO4fJ9Tdti17qwIlvaZjt7hAvbdtV3Z5kbkHJjfLITa/xg
/A87byrzZw5TnJEow5dsbtPpxRRiHcfP5Tx6Sc2RXx7oW9K7ds8pN+dGs6tmHW/jrscx3WOXZKtq
sc8h5bxnPOuh5Kyc8Ai6GOtOn9XXISn5u7kJ+08MwszDXMCJ4YqW+sBQOvODLhaptD4JrTezjMnm
AkyzHpZyTIQa156Q6BpfOpaHW6ZHoD58dmKm8n7w0U9fataWd9ZUASY0mAhsHd6b90O4Yunrurx4
qejkmht+quSKuy3PwBmRSHR28N3Wrn62PDl8hHPzOZvt7MoaiX1nlcp25A1CdvCq6h6mRnQL5pJa
1qYmY6L2KqKdTNqG69EKHuWqTQC7KArZxwS4xFGtffOQcIG4b2fe7C4SbY5FpXdukr66gZFZuJuy
43hCDOC6dnC8blBp/rB01zCBbC2ESEHwc5IkVBG3FqMO0lGscyyOym4OYZaNJXDn6gp2pn6xqvaR
chKDzmj66MPRPNgSvXLIYKUSxsJGXJJKIaCFGTnfFpflrcS37CDERCz1eG82U0CrPZd1/l67mZzr
Z+qN2ZUrcbBVgmHrFO0miYoN/dyfCzevXqwOhEjGBAdXEThDllpUxLMERp1rhW9QfOiVZ3Z6D4nH
Tje+Fe8nu9xPHBVPeNBJsEmWjSuOwca5HU/ZgtqVSCaxNwqx56L2SvhrROLmySQcJzG5WQJzTVs7
t7aE6NZ+/dpEJdc28nUdEx8Y+sJbkvCdHzTVdSOBPCXRPD566r7p8w4O5sjqXSJ8hUURwm5rqrQT
3QjrkvWri5JNTWF5V65EAXkEnV4Y4syPhjeVsmWmGbPEBAlWuuhW+h7n7TsPeS5+XUbEg0lVb9G0
gC8pRCuhKxMspIK8IcNaNZEES1v3weQr/DAlyoj/2nvi+lxup4kw7WTKnUfCj6Off1laBUrM4Ip/
CUi27ABITDosmnalhCgLGuVHmmb+aSQuv4389TGW0OUFnuB2XPRdJ5yukbjco6/9aJjIzRLajCW+
OdvV+sbMTt/UnozG53ajQPjgBAveUwmAriP1eImEDm7BunrmHsjZE/TviJ8mnvKzMUmaNM5XRDsS
MbW9Zz3Z3Oyqqr6eJYYKaBpvU8mdd5KQKhOq1yUCiZ6SrKcsMtHAhtCIbSHiIyViokn4QiRIBBS6
NSUMCx9yuMaW1+7JgZGVdSQ222AiZlBClDas+GPbHlCYJf+pY/+GF3Wf8mbsh3plU1KRiabOdNcW
OKN61n37mjwHpSryu8klypsR6g0l3VvPMOgMmXZPc3SKOq6RipLYJfwioeBE4sFMxbjlKNN6DjFl
s5YmRRwbjcmkyCRV7TXziRPLam9Kblp3SmOFXCWNvEouOYy0T3ANzIbvl0/eJb4cSJKZ3w8LiqSb
J9cwvvYj95Wa5HNWhjz75yw64zCigpf1HHMlJs1YXX3uJDqdk6H2Kt4jQ1aY21XhylkzWlojlRir
BzwfSgx7lkA2V+2fdvONWtQxlMD2uM6PCp/c11jC3JDxbpIJ6ed6CXoH9pdaot/wZUekV8TBeTRm
JTVqzFI6vO7JjGcxw3Br4odK2it9yZW7C2+45JI2t8idAxrzuVvEbBUklE5btgMULc5JyncR6yWj
5HpY+k+la9C9N0dD6JfE3Od8/c7LwA6NDy2BLIpyBL+YQGiZRbioErdJM9DclEnFIjOLac6Du0bm
GEPItCq8DDcIqzTPWiYeLOCNc3cZg9RNxXiCwcFZNwNee8YlCUlNZqAyQgE3egwYqnhm6VGOtQMa
+ExcEpm9TBOJST3biIMiGmhhsI+X/uwnilY0k5uGC8ppDQmMpqBZuK057VbLnGeQiQ95JIIKsYbM
nTNR2WRyiN14ZTBvO7s3geE3miEgSbJj1tSfeGqaP9PkxyNq1uVzPX6rm/D7AiI2aVloTTKTYj6b
vU4yp4qoVNwMMruyGGJh2/FwGjHXUtC8z7b7Xpcd874AoFSJk5l8f+1vPIZiC8a/qwrww44Vdb9r
WjHGOvG8z5b8hzdRBNtMUc7ipChBLk7+Sw4C40xm2oc5BX4h063aZ1HGT2VbAoC1nP6QV1HxTsWa
hGriGc17E5TLAXIGISewVe/Z7EQHndXeQ2W7Ndc0GkgUOG8KXTfnEBvYdgzo4+Z9TZSpGdNnt+ni
T1xF4JAuRXPX930O3XEIslluv+NLvrTGswv94YFNQLJvM4AMtQfCwfLTOxYGzSEvWBOU5UTCRSB2
0KvaExHdmU1N60Irv/B3rd4dvENKiTfChBc0HeuypN8HiDIwxjvVfDRN0iubuUPFyeJfFKbkrOmT
Ktio6b2q3DvHrOKN63Uw+tuq2+uwS3nX80QHhwW4m2yKvbbJvvszUT/uIeC3+tJ9IP4InH2GIIvr
7XXK+NfskmpTPaZkRwkrVfshjB0yjItv6cd2XppvwTr47dYlukSTgtk5+O5ouZlR1VqbgJgqW7tk
PIL7zNQmCwjhcgDre5f+dT/xQmURhzyYs1zCo9CZWxg53fjJWSIy8UvlyrWTB0Y7ka2COesnN624
EPfOXHAJYktwLOfxm+P06sS5A/DGQh7hre+76MoYsJ6Na5UyjV4iqge+Jx9XJ0ivdGySFpxyIFm2
dpZjnQ0AvQmBurd1OZSs04nrEK/kQDnOslbwqpVHSdEOPaaUPnb8/jxS22bPY2wUhduw4hkk0CMM
6GFuiQiChUR1gLzt2HmgLBtSRYR8rfVA8vh5SVdx2nsE4LlX5Ok2toHLZuME2pFwG/xB7Ht36Tg3
jzgAhx0ZkuzY8Ix7CFZFEXjgbFVbRcalYrVuVstlWz+q5dnuskdrGFAT0pi/JZGERz0Yv/uq5poX
M+NeuAQezZoZ8LakhMOxrtU2gxuQ3ID9zPTE/oVXzZ+NFugv+djjUmW6I7MTcl2a7eATBXODcevQ
aCJ041vh9O4EfqgBBO+BhGefnguoHUJe0nomWdNh+VlG5Hc1yVCyFVVcnViuzy+0OPrb2fZw5eYJ
7lwO1enPyfFDSr0paZh4FnpQ4O11u3oIMtZofvBGcq5OzDE6jykb51bEgl5V7a3NLGtjM0LiASsu
cV4D5XZ4a1/b/sqFsfIemgCaT2lM0amraxdZBTezzCz7Kz55BMDnFbBb4Dp08ScOWqFmGlA4eG6J
uXn56xQkwR35HesdFVzwpgosNJ3H3cofZvanvevGj/PSh2/+SuoXb7xL0xg4DBvFjCh5RWcAKaMJ
ynzEeH3qczJMqDGhNG7mPDLAWNfoVVJ0wKU2qruu9qydYzGwCEvvg1L6P5Nzyyzzj7MkhizMVwL+
j6lmYP8ysQJav+Q2UU9+045+YpzcIzVZDqZZdqd6iG+IBNqI7eefpBnqa5+DKe0v+8E3wW0XBnBM
FkpMOqBeO+YLFMR4n+qR7nvB5m6Nv6Y+zxFzme4Tfo4NNjbS30vwEAbttEsXYiZ/Phn7u2EVsDNS
kIrRrGUGlvfLyMiCRdNS1eGejmO7L+0fTmwEm7ZeP7WiCtZ5/OxNkKP//Lua/+CP6CjqgeSPXB0w
VfnjpGpgZlwEBh2qzOkyJGmK5Tq4s23Xu9xWp/yolvqLWVun1dOnmHRannf6uVRxcsPplZt9fdeq
9oR2a+d2ZX7+8x+PGfPfvcYOY0mH1gAjSSbXf/zxQJ6m7copmhKSezvR+toV6EwWz0TNuizHaqms
jR0sTFVnigxAYsrXvljP5F77vZO4BBuIPpXB8NGqxD4T7QNinoFe68Fhv3auvy8TkusryzLWaOEt
lkgmkuv8/ue/xt//kTWAOdgIPiNP35W5/+/HgcRJQwWshCepIqpup2Xp7honW69wf18rjfnnv/7t
NFd2l8+GY6pfX9MitnruX3w7gJDXUe7AcEYzSh2I6crSNN9ssw4Pl2/5P/4gyfp3adZHRa0hieL+
l3/815eKEUDxq82Mr/C3/+Jfb5MPbtXVz/7/7d+SH+dvX4xv/9cfb/e1//qHf9hfFjCPw492efrR
DXn/m+1L/s3/7P/4L9AOk375J9xEhtl8YOUK5DI5B2nm8eL/x0sddsZtVEnL9oAj7QO9yrYq+n/7
X7/f6PzDL/nbfsfUfBzggNi8o3z79z1bFjs+FEeRpdngjvkk/bbf8f/C1JYou01VzeT/Ma3+bb/j
/sV0bNqc6NJsqMZUcH/7Uz38+3LgT0VpzC7++Hn9uz8GPeDfv9P9hLrCBOx3QyYwJ+ZSk968ZNCT
vH6iWEfqQUUevFlUN51Xn0e4/+gj2u+WZNktO/5ieSPsoEvQXQIZPIkWV2NlEYOXQHzEOp/jWVPQ
9a/ds6ni7oXr5v0oUXowct+mgoe8jHYYNzSy9q5SjF5NCg0V49/3JBjivTbi6XnEp72thqY4R5Ld
LyXFz+jD3hGE+mYadOkRmDwAdx+3WtL/nXyhBvoIP7aH0LBVC5NFb5+EY/ZIRfSTkex7NYQEhUJv
W3jLY1wztS9rSBVTe7Sl1RFZhbru4uaeKKZz70fFJ4yk+noQWKRBHn3rcYxPqBkG/QjAr3wxpeMQ
2UUKvZruJCOKe6Ryn7RF4RdhbHe8gKplM08kMGCfRnsCmBP+ysyiNkSzwoaavOuNzjgxOIwPXeCQ
0Im95MOVTkYy1MaXxMxmWlkulQ0ofvYdWhYfqLC7LlvD8Bilh/wkDDdFDinlj7IAJUEriEpItTRM
7USWRlvEldrITMgOCiZjeiCMjMAu/ZJaqibtpXVSB4IpiRvmXumllrIYxKxG/THTWAmkuhJk0+d2
UNeEwO/rAKD1KjUXRqzjw+D0z7NUYNpxeanbkBg082G+woKYlXDAYpL5mHigYrpCnSbsMp4LpWIT
07WZpXTjhvS4YinijC6VHCfV0fUkNZ2Fvs4UkPRepMID+xkwIqCyLYq39BjTm/mhrenNCSuKC/1P
Ay4kch+m3aXHps6IKAwx8zefsUPwVysm66ujUrqwl44RRSx97hkRmxXNVEeqSBaUl03B1efBNSSM
Ed0OTqL2DkPMh8Gf8q+QTOwnnrdbAMzSeoqYhb6tyAXPNEPXI5kW2lHSk7J4G2xq6U4Zdju+9tKn
MqVZlUjHqpG2lR8pdMXSwMIXTDB7DKhl9WM8UWOIpuqRQmN020t5qwqGne9g+drMUu1acIi9dFL3
KrCVkDOgVTNlOXONuNS4AtvAHt8rv5yf6mhmXRjZp6KxP3o9+Z96rymPDO4hlDoVDPGx56fYGGvw
pYbdxz7TIGKW4ByKI4JQkfGjbOdQ3Rg14+N6KZvXxlMe9rt4Jtkc+sYzdd3oQP3EP+rW5YhRjuZn
ClMzYyUSZDxN20XunDJuijvPb9r+FLEue2il1ZWUVCI3NjXHWyqX3YtiuncFKD4+KrNc77xhnU8q
a/zviIYzsD2Iw+qklWZEE+gvE0TicA85iMejQWec5nkyZqoJ9IXCJ+C5wAyjq6LEDllFVXLFOYjL
BTazbYQwdd6YYMiZmnexPq7OGN6EgaAWK44LcPzcgyzkrllUenfOpCkceWrM9WawBE9qc4hIoFVB
4+O1voHrM5/7fByf3Giq73g4Dm8p5XdSdGbPkfbWe4DAjWRm03Fk1Yp4rdxEiMp4pLYBOl1V9ppe
axK4V5oxde3N1u3IkZFCePiDtNBXNUBlbiLzLfPLb5Xwmocp/MqhlZwotV62pSRc/Fn9LJySJZNV
vrotvWPsKZVJI63sjtrlcrXk+onFHNztziPEyac0WQ0M2sXGdYbqKu4MxRkov1exKFtcH2gAbh0W
IyFPc3pAtzTTBJDVHIsv1BHjhtXOF19g1okK8q0bm7QdHDDrQa5eTC6kLMW2hPc2jhCxe53sDJNP
lg0s2wGa7ZQWJAMo2lbOdmPKG3oeILZTYW1bEYJib52y20lI3DqbX2PYOTvQluvLPEDXIXrzERmz
fWTV/ERMXCrgc36KfOJcShnVieFtvy1rJApObqEm4PJwGBFB8OkEG24KQDxDJ4AQgfxQ49DTl+QW
uw/TgOEEICjswZBbAiSfCG+QNu6vWoGVI75hzKRGWD2TwMx1y/OpL4BzX1DnLGm49C/8aTPY8Ug9
wO7l5P9PaCb4Wvzdok817HS4bnS56wdQreWZCpt/4K208eCt68h0aNEJgz3qAvNkCZjdE0S7sqL7
UaDtveYiVMNxd1vKACWR4G3vm+G+cHjlwbwsp9YrvJ89LPhcAQoAIbDrBRPvc9SlbdD/CHOkhlkN
TJ4Z24snePmhw1eD02RDNX5rCYLeEhh9yZlbJjZXYUq2H7+UDckfeH3Ei5XZ3IsbAdtTkUJzKrD7
gmw/POOEvyLRrH0uUHySiNGBCwCilguRo2KTt3GxoR279jOeVHogLlqsUk989yArCUixBOAMDKeu
j5ebVfD80ZT1H1qQ/VVnG0c3aDLoWoL0F+QUwx4B/TPJXaBpDN3TKhqAHPkF03zUAEM1z4ewCQ5a
tAFwHeJrGFNXyuyyl67rGrDm44EBVkSVe7wLep9/yE1C+CbRYNslldtXx1mcBUNe63eP2/KV5s56
bsaadZflLg9KfAfuVKxXdtPcg7Gtv+c0cTexyn9WIkgIRJVgTQNQriFcHj0RKagJwzjXDmmUZi5d
N6M8z6JesHEw+Bk7K1fMDD5PQ6SgmT5GdIVPyRDUOzocsI3E6rC2Kz4tRA+LGB+AJvvHYQlj0FOW
KCFyyHpfO/FE9GDL3u2K0RRIRItsNvcIp+d1IaV4H82d3na1q741U/RRe+ZEznx5ZILyGmk++OTU
D744K7Jk+cRCezoO4rPw24miG4oLIEP9xqR5KF1ZvSFB8uCP/TtEapLVuVVt0fdMBAdhiy2d+1j0
4JkZ+31Hw5TcGMF411hGcizFu9FdDBzi4lAy0KTFUO60bqYfipYL8cU3I0vuDbfPDzxcU6ZB75HN
JiVgrzsy2rR3ozhAIir/PIbxeJp2b6VXvTIU38Z9/ZH76rURjwgWt/mL1Fk5cW/d1vrayngxsumc
w0NlOr+++0HXHTIEJWXJlkahLCFxzlG35S6Wis8koQ+CwMpLbqKo/u6K9aQZyuaKgMY3N7CsE1l1
SHsB4QAiUHpviTklR6GiUKksfvZOSiZ+6C28G9piyRf24Y7lKn0uVCxR/YyCKhKP0ogB0TN5ykbc
Yl0MLuJyocPIs2Wkn9aIvilWgF0AsfuuEQeMFhsMkAguyWKI8S6yGDv01ZN2u/FxpsXk8NyO1xS7
jJNE5mlCONMpCKegIwi9dNV62414aShaeXs+8d0nrkHeJxok3ktBGaHs1QaBsMETjHnOW1w3hVhv
cq6+CFDEhUNZEowyepx1juKvTosxJ10B84Zi0ZEEHINPzDpBnOufVtbnZ/rQSFBq/b2ibEaGAydP
P+jgAZsU+CzcY7vVd4+O6ULlFptPYyhvi698eDBaTx8csf64GvYBE16MueEcg4fgkYT7wbrxCzyJ
E0TTJx7DyiduAOkNU9Bx48KzuWGvrHfVRTzkd5PBrA0bETmJaB+5DT1ZcRWFYi26bPnMhGIKra/h
fslKfWgu1qOEPay/0HvbWHEDPzCbq4cK6MJRR4U6TQHV44AFx0FROrrqPLxLUZj6e66F6+3CpPAe
5HrwTKMs57HDYovbukVZ8SQ1kmUlxeZygZn9a5X4+gRQrNrqghh6swJGiJVfPSVM708wCeydLhpa
kxp4Ok/drmtturHQ51D53W2RGyb1TGbDqmM/gqh3eO5EklUN4wIpbcy8e79iyt0ZcXVeE+L3lLDU
S8h7TbHcQ8A1jBY/UJjwJO/zd0ZL1KschnBb32mxeVGhcZCmmlbH1SDmm+hisG4XhqwvVrymR9YF
3cEd+Essa7hCTUqVcxc5GMUUajG/tab7Fk0Kv0j8wI4ETKyq230xaeva6ji6FJy7X4aqoZjlgxEk
17k+caYEIsxbcp/oYTlohQk1W+3kGk+Aflf24r83iVl9kHCufkYGyjXfw1KdmfX0o+q85oEU5/gC
eqF7Kdk6M1+1ulvuOvlT3FDwZN3YHFDnuTcLvYL9ymH2tagbA5dy0j0MNDVomRuj9ciGVB+qzFjf
ocKqc58W8tSPvqDnv0Y+qsPvgRCuvTqIdlXe+0d7IIeRQAV/qeVkHggdm9Wr2kd+tlxZws62hKJd
YcfbmkLWhsUNYkFo2/1sQh11q/ouCDAv0iKcXiqXflQn9O4lK7zPzWh1r1yBpz1FAFDfqVC/Q7OH
ZenLYmfwknM7uvUbqSM2bElEWNoqp8MqUPFa8OJpErD5hzhuCnpcTdTTdMEa2hIw+WDbrI2sGeYm
t9pml2Xh62z4HCJgmicCN1882q4K3rmvo5459hJTTnR3o61gRJvWl1Ew6Q2w1muyCN+ZxYUnMJFc
WQgDIcR811TUb/LWRRXJlW9Tj7CeMrYjmTrAkfEfNZt7gvZgLGmeAgCdbkm9RqdCoO6l4N1ZY+hN
4TovYEqbE5/w7lvMVvB98HhNc0HENzFXC1YNCR+HxX4CXKyZ1QlVPoyl1EkWDfgN1Pkhh2pYiJFM
ePQqarjst18r3o+3vSHUeos7//0qKPtEdZy6tQDus1lbt+w0MESnVbmHOW2pvYH88lRDxycTP+3t
CzHfsoHn+4LRl/jDYYKsrwSxD0mjvJ0Eu78IgL9SoPhrUv6b8MLnJ71v/OgJ6mw7dEgEjwD59+2o
gAKAUGYx9jbH9XMG9d8U/H+T0Nr1Bp5pKRg6x1o0AXnQ6x1pqelQiEQAfXR+FVzEAqHV3CYiG0hj
Xd+MIiAIHNu78jjjvpC6MY79pdN9qXdziqfqrS+1b9Sma80fK9TfCArSC3c8proGlXTaaPTG48Ek
vH8pk/PwUX9Le2d6ba2FrnnK1NuV/jnJyy+eAzM3kG76Ki31eqavXumy3vMIEG8mlrCbVurKl/dk
L133SVrvoVc8I8sat13SxLz+wL+2WWgNR6YB/YGSElMhRomHTPr01Uo6KZOOPfvM+QSK+RniWXl0
pIUPn80lbi/VfA6p2ZGFonGXSXMfTgmTeWnzr9Lr96XhnxVgFmpp/cfS/wdvxfO5MAGo+bOIbJyv
1QUY4DuFB1Ar+UxwZ7kh1Af9YGDmkAproOD5cdsExmMB3/nZUf+HuXPbaRsIAuivVLxj+RLfHkDq
NaSowAN9jtwkog4haWwnQD6iP9Uf6xnf8GIHBbaq7AckQvB6x7OzuzOzZzjgORA2AaVFt8NAeAVr
IRdQ1S09N29WAH9NwAZwSgOUdTyDM78hxgX9gKJk5pdAiAgJOAwil4JJuAeYwGllcliEobCjANow
E67CgxAWwO1QXF6oCx677RFUPPLT4us0xL0/EEbDrdAadlsKs8/xGLJZSGndhuoAPDQ8e7AhPZBa
sB7ugD+MhQJx4yfDdJzNv62AUKdCiiCv+u4cmM2YGhcrf2TG8/uzzY464EmOmdhwKuhyDXoC/xZl
neQcvy9cim2OqNiuqRwo1Io52bkfdoAs7gFa3I7D7yL5OyFdZCAvOMu2/kg7469jVqWffyUcBqLG
srv8QalrKBY5OuNRKBpr4WlstnOPgh8wNtbkdV04wt1AbLvRA8lYmPfbcwKsZDCA6MDL5o489Oka
CHIZYflvjnsNl3zDe9/yydduZ/HYX1G1ObsGmST++IZX/6AvVf7s7hspTv7JakOBI0IGN/Fq2fTI
SwRF8ennT5Q/yUs3WEQ88GY6OzkCdenZYDCJ6x29W6yWN+XntjEAOeiTZol7Pr+aYZfuR25HNPbJ
5xVdj6aExj7FKVZ7kjW7TkSBhE5Bcx4igGe3aQggMDicYLsUgqo7qsiBICTRMdMnT1guu29yoN4U
J2DCARE1/KGmOzAJbeiJxDVsOm07jtslEtPAhg1CNiX11TeZlLrh6ArCJghlBXbgl2+fl9/QjdAg
W88igFVohmkSc0LwDevxNv0/ZBwpo/uZchfhwdH05AjdIHTvuD7xVp/B7LZigHvsxbM7NoYLnUY5
QsLFiixMsLimLWer+iUBQpaChHUsC/ekD3jY0VaK0Ai9kHAqBcvz67nhhNFgk/pRj4/eiYTjRw5a
bbvgYHwPgJC2wXCwobbnW3KkKb8U3WAUAVXyRCjF1TsbWtgLq3iuIrOgnuLak+n+weEbhLrNIHCC
oqPoWsNeHJtGYHkS8O6doSgN5r8QANF+P6xmDnVsWIYXSDQ/j/mXetI7c+HiSSZRQX5yGFDfYAZ0
mlqT1IUshoYqEtcg8QHp1yOnGIs9mkO6jgO/etZwDBGm6btMEI0R4cFgNz0OBFeLr94NDGYMmAvk
VQfWHlT9q2XhGi6TBwz5qtOKSAaGS/p0viSv9aVfY4RUPA7H8kwahjIwSCj0WUaWcyjvvaEWx7YB
X5/EpXpl1bsZozMVSk8mvkGWlh2QEq0IY0AtAswm4Z/yIknqUIU4wIzUW9WPP+PFNN/JxrO0ay+7
7wuVIrT/Xi5SZSXKRlX5niSvFU0Xq1X5/VSZWPN1dOOP1bo6b6b897J/7ZaVtqpOVR+exbMkSibC
0Jd9e/mUF9Ed++EPSZxl0fKxudMsFP7pUU6OlAdtjIWX7vxKasL+FL9ay15q7fCKyLoNrRLwuFFT
Xk+7L12Z/fm9mB1Py5TEWUcbbEJ027iKHlOpGr2I9hWOlnWhbisXq+QuWk4Vvercnek3RLWUBWJ7
v97EWRQvFbF1Ogt0mzyLNlna/Zo6t1+67b09VVVT14dkxk7ffU4VPxRdbC8Zdbt4OZnw8pax8vJk
LdLauOm29P5txXVelGSXWa79Im1jXfk7uv5NnYjkG5PFLEpO/wIAAP//</cx:binary>
              </cx:geoCache>
            </cx:geography>
          </cx:layoutPr>
          <cx:valueColors>
            <cx:minColor>
              <a:schemeClr val="bg2"/>
            </cx:minColor>
            <cx:maxColor>
              <a:schemeClr val="accent1">
                <a:lumMod val="60000"/>
                <a:lumOff val="4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 b="1">
            <a:solidFill>
              <a:schemeClr val="bg1"/>
            </a:solidFill>
          </a:endParaRPr>
        </a:p>
      </cx:txPr>
    </cx:legend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'C0 - Pricing'!$AL$9:$AL$19</cx:f>
        <cx:lvl ptCount="11">
          <cx:pt idx="0">04 juin 25 au
04 juil 25</cx:pt>
          <cx:pt idx="1">Déflation</cx:pt>
          <cx:pt idx="2">Inflation</cx:pt>
          <cx:pt idx="3">Référencement</cx:pt>
          <cx:pt idx="4">Déréférencement</cx:pt>
          <cx:pt idx="5">05 juil 25 au
04 août 25</cx:pt>
          <cx:pt idx="6">Déflation</cx:pt>
          <cx:pt idx="7">Inflation</cx:pt>
          <cx:pt idx="8">Référencement</cx:pt>
          <cx:pt idx="9">Déréférencement</cx:pt>
          <cx:pt idx="10">05 août 25 au
01 sept 25</cx:pt>
        </cx:lvl>
      </cx:strDim>
      <cx:numDim type="val">
        <cx:f>'C0 - Pricing'!$AM$9:$AM$19</cx:f>
        <cx:lvl ptCount="11" formatCode="# ##0,0">
          <cx:pt idx="0">100</cx:pt>
          <cx:pt idx="1">-0.063765343535798047</cx:pt>
          <cx:pt idx="2">0.21491282450949867</cx:pt>
          <cx:pt idx="3">0.29591204467658672</cx:pt>
          <cx:pt idx="4">0</cx:pt>
          <cx:pt idx="5">100.44705952565029</cx:pt>
          <cx:pt idx="6">-0.067140311042760789</cx:pt>
          <cx:pt idx="7">1.5180492145261801</cx:pt>
          <cx:pt idx="8">-0.0058359600507767112</cx:pt>
          <cx:pt idx="9">0.30241593142747647</cx:pt>
          <cx:pt idx="10">102.19454840051041</cx:pt>
        </cx:lvl>
      </cx:numDim>
    </cx:data>
  </cx:chartData>
  <cx:chart>
    <cx:plotArea>
      <cx:plotAreaRegion>
        <cx:series layoutId="waterfall" uniqueId="{DC419ECA-B17C-4087-AE67-BF4570D44D06}">
          <cx:dataId val="0"/>
          <cx:layoutPr>
            <cx:subtotals>
              <cx:idx val="0"/>
              <cx:idx val="5"/>
              <cx:idx val="10"/>
            </cx:subtotals>
          </cx:layoutPr>
        </cx:series>
      </cx:plotAreaRegion>
      <cx:axis id="0" hidden="1">
        <cx:cat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656874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defRPr>
            </a:pPr>
            <a:endParaRPr lang="fr-FR" sz="1200">
              <a:latin typeface="Aptos" panose="020B0004020202020204" pitchFamily="34" charset="0"/>
            </a:endParaRPr>
          </a:p>
        </cx:txPr>
      </cx:axis>
      <cx:axis id="1" hidden="1">
        <cx:valScaling min="90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656874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defRPr>
            </a:pPr>
            <a:endParaRPr lang="fr-FR" sz="1200">
              <a:latin typeface="Aptos" panose="020B0004020202020204" pitchFamily="34" charset="0"/>
            </a:endParaRPr>
          </a:p>
        </cx:txPr>
      </cx:axis>
    </cx:plotArea>
  </cx:chart>
  <cx:fmtOvrs>
    <cx:fmtOvr idx="0">
      <cx:spPr>
        <a:solidFill>
          <a:schemeClr val="accent6">
            <a:lumMod val="60000"/>
            <a:lumOff val="40000"/>
          </a:schemeClr>
        </a:solidFill>
      </cx:spPr>
    </cx:fmtOvr>
    <cx:fmtOvr idx="1">
      <cx:spPr>
        <a:solidFill>
          <a:schemeClr val="accent1">
            <a:lumMod val="60000"/>
            <a:lumOff val="40000"/>
          </a:schemeClr>
        </a:solidFill>
      </cx:spPr>
    </cx:fmtOvr>
    <cx:fmtOvr idx="2">
      <cx:spPr>
        <a:solidFill>
          <a:schemeClr val="tx2">
            <a:lumMod val="20000"/>
            <a:lumOff val="80000"/>
          </a:schemeClr>
        </a:solidFill>
      </cx:spPr>
    </cx:fmtOvr>
  </cx:fmtOvrs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'C0 - Pricing'!$CL$9:$CL$21</cx:f>
        <cx:nf>'C0 - Pricing'!$CL$8</cx:nf>
        <cx:lvl ptCount="13" name="province">
          <cx:pt idx="0">Hauts-de-France</cx:pt>
          <cx:pt idx="1">Provence-Alpes-Côte d'Azur</cx:pt>
          <cx:pt idx="2">Corse</cx:pt>
          <cx:pt idx="3">Occitanie</cx:pt>
          <cx:pt idx="4">Normandie</cx:pt>
          <cx:pt idx="5">Centre-Val de Loire</cx:pt>
          <cx:pt idx="6">Pays de la Loire</cx:pt>
          <cx:pt idx="7">Nouvelle-Aquitaine</cx:pt>
          <cx:pt idx="8">Auvergne-Rhône-Alpes</cx:pt>
          <cx:pt idx="9">Île-de-France</cx:pt>
          <cx:pt idx="10">Bourgogne-Franche-Comté</cx:pt>
          <cx:pt idx="11">Bretagne</cx:pt>
          <cx:pt idx="12">Grand Est</cx:pt>
        </cx:lvl>
      </cx:strDim>
      <cx:numDim type="colorVal">
        <cx:f>'C0 - Pricing'!$CM$9:$CM$21</cx:f>
        <cx:lvl ptCount="13" formatCode="0,0%">
          <cx:pt idx="0">0.11493018259935561</cx:pt>
          <cx:pt idx="1">0.06928034371643399</cx:pt>
          <cx:pt idx="2">0</cx:pt>
          <cx:pt idx="3">0.11952235285445756</cx:pt>
          <cx:pt idx="4">0.13404486251808945</cx:pt>
          <cx:pt idx="5">0.045327604726100867</cx:pt>
          <cx:pt idx="6">0.18076161291528092</cx:pt>
          <cx:pt idx="7">0.10114572144647349</cx:pt>
          <cx:pt idx="8">0.061224489795918435</cx:pt>
          <cx:pt idx="9">0.12164339419978498</cx:pt>
          <cx:pt idx="10">0.1215121188709416</cx:pt>
          <cx:pt idx="11">0.24361948955916435</cx:pt>
          <cx:pt idx="12">0.21254923021840288</cx:pt>
        </cx:lvl>
      </cx:numDim>
    </cx:data>
  </cx:chartData>
  <cx:chart>
    <cx:plotArea>
      <cx:plotAreaRegion>
        <cx:series layoutId="regionMap" uniqueId="{76B93171-5DE1-40AA-A56F-87F0611FFA1A}">
          <cx:tx>
            <cx:txData>
              <cx:f>'C0 - Pricing'!$CM$8</cx:f>
              <cx:v>Spread</cx:v>
            </cx:txData>
          </cx:tx>
          <cx:spPr>
            <a:ln>
              <a:solidFill>
                <a:schemeClr val="tx1">
                  <a:lumMod val="25000"/>
                  <a:lumOff val="75000"/>
                </a:schemeClr>
              </a:solidFill>
            </a:ln>
          </cx:spPr>
          <cx:dataId val="0"/>
          <cx:layoutPr>
            <cx:geography cultureLanguage="en-US" cultureRegion="FR" attribution="Powered by Bing">
              <cx:geoCache provider="{E9337A44-BEBE-4D9F-B70C-5C5E7DAFC167}">
                <cx:binary>1HvHct1I2uWrKGozmwErfSY6ujqiE8A1dCJFudIGQZEUvMlEwiQeYt5j9v8b9IvNd+VKNCV1dVRH
TGmj4IVJc/Jz53z4+83yt5v67to+W5q6Hf52s/zyU+5c/7effx5u8rvmejhqihvbDd0Hd3TTNT93
Hz4UN3c/39rruWiznwnC7Oeb/Nq6u+Wnf/wd3pbddafdzbUruvZyvLP+xd0w1m74zrUnLz27vm2K
Ni4GZ4sbh3/5Kbprnb0LXl/Xz27vnp12hb376Rn8Vjj/0vd3v/x074Gfnv388LWPpvCshlm68Rae
ZfKIKSZlSHn48Z/86Vndtdnny/hIKEaxQPTT1TD8MvT5dQOP/8G5fZzZ9e2tvRsGWOfH/3/nJfcW
9Tv33HQjbA1sdAZ7/stPG3vd3sDeFEMXfboSdYc1bl583JSf72P0j78/+AG26cEv38D4cE9/dOkR
irvr0Q3B7V3wZZZ/GoLhUShChiUXTyFIjqTEJBQIP43gH5jX0+g9esED5B5d/yuhdmG76Q4OVfDP
ur8bguhf/+Punt3+r3+uo/1iCH+CDdKjkHOJJOf3jE8cIYEEAdv8DJ36MuYn4/sPJ/c0jN992QNI
L/4Z/fOnZ38lHKPODn+m1yRHmGNFlJTo4z9yD7jwCCOBwWd+uojQA+AOsylurr+g+dQJehqkrw8+
AOTr738lTJ7f3BTuui3+TFzokURESIzYZ5O5hwugxjgRB2/4FbZPbviTQf1bM3oamW8efYDNN1f+
Suicd+N0V9fg+cwIMBXtnwkTPyKIUkK/JB2QVXyTdKAjgiULvwYsgPKLqXzC6Y/N7WnAnnrHA+Se
uuWvBaFtrtvbP9XAwLUBdCEX4gFkGCNCIX59a0/n3ccJ+C+//vuO7rcnH2Hy5ZV/JSQurv1wSN7r
6/9G/i4VUoqqTy6N3sMlQEfqU/b+IAT9kRk9bUCP3/AAqsc3/JUg+ye4P5u1d8GL/F//A/99TAC/
d5D/YN3Fjzik7Ap/Te7u4caOOCOcMIU+xzEoy761rD88u6cx/J3XPADyd+76K6H5r/8Dkey/UXwp
SDhCwvGXFP1+JCNHHOKc4uhzmoggT/wWxn9/Wk/j9/D5B8Dtbzd/rTRdd6PNuoPVfayS87sg6hr3
r//7ZdeeCiB/0O7kEaGMKMogVn2Tc7AjhYDqIJ+9KEL4y5ifUo7/ZGZPY/b7b3qA3u/f+FeyPG3v
3DUg+mU7/wQI1RFWSEKK+JnwgND2DZIBOVI0VEp8rb4eGJ22hYO64z/ISn578iFUX1/5V4JmC3zZ
7bNkcH8qNkKpMMT8cwF2n07kRwJTDInKl/IM3OW3/vDfmtHTZvXNow/A+ebK/8/o/M7cPm3PJ6u5
d8sfJXrFkfiYT5D7kJAjxhWVQsnPmcYDSJ6iK+/P42k8vjx3797/Nkf7+/ztVw48vnbXyUfy/BsK
9/tXPy4Q2P0Hj34+uU86tE+o7W+BYAehAGqlr6T84SX3zvx3ibdH77m7HtwvP8kj4HQJDSUjQA8i
fsB0vjtcYUdEIIBSAakfCswIjN121uVwiR9heqCBGVTekiIGDw3d+PESOQoVCTHCXBD+Vc646Gqf
de3X3fn897N2bC66onXDLz8dSr7+022H1UqCBCdYhYoJKjhMBMH1m+sXIJnA3fh/M8pcabJm0EaM
POqIQXEVLt3lMHmkCzddZ96bXcFKqcfB+qQI2/FFkNenXTC3x8gvF5NY6VnHxvDUhCvZVAh4WcX9
SbOwIELYLrrOs1M6h66PZjFWGyVokEW+xy5hZT+eNlbWKKJ0aF7PqCTaLNVbk0oXLUXJ9yPrC+3E
Kl8VuAl5/A12T6wfwyY+WL8MGUOcMyU4E4jdX/8kqlywTBldIXraUtZHK8mRxgunkcflddYFxzOv
6qhd2floyTlSI9Vmyk+bPEgj3COjIeV8wdoAXdXz2OrvT/Aw/n18INEJFSaYqFCS8MH8pMpUHxKY
3xpSouVaCz3NRkIi+fUIP7ENcMoejSLhNHFJBAWy4MEpmFai6tmGRtd83HrMHGxHc+OJfMHLefjB
kiDePzEYhJTDuWaIQLz/9shNazupKZVGBzNqkozjE6tMrwdVFZuuWcu4mIMoLfvqR+NKSArvj6wo
YZgecOZU0IOxfTsyW3E+sFBZ3VRszvVKluqECNG/brqc7/MsC+M6qMQ1m9qQ6b4n5nmNFH6flczU
Om2Cale6bIma2k8nhQ/ViazYGxaY0WqZZypK7UiSlfbieceVeZOiMu91VmV+67OJJR2IhVmE+qy+
/Lh2NoCtoNmm7xrShI3ulROVniYuz6Qqq41scxZx4bItQ9QNWlW9+nVYW/ychGNznad02KYS45dl
6kykrMy2ISvopWokM5HMKnNW22me9YIcO1FpVWS6F1yciHBIAz0ujp0HVpQXxZq10Toi8rYciuYE
TSt+Z8fFtzrM7Xjd9x3e5oWzGsRJEvdEdAldJDozxrh3rGtC2ExXr5uFd+lJJ3t80U7NWOilMKiP
rKTzW0+5iQxy/AUZ0+zKtbmM0TTgBFmE94Tkfo9KbJIq6KaYpvO4NVRdr6MLN076YYvoEJ6kTVVr
HE42zsOUx6yzy3krhNk51IjEUpGsjeeRIVWQzAv3egFLjZp52i/U3TVG1loKW+pKeK9hgkXE0qI7
kRZpOQ7mKp2KyLU4SKpSsCRAi9njtNn1iw+2cgaXtA4osVa9q5mqdNj2TndFkMdTHd5UxTBHdbZW
ESvJEuWmq2K0Fhsm3KZZGxsVARwQRz70hQp28zo20TRn67bu+yoOxmKOfN0+b5VJj1k6rnrtpfuQ
ic5oO/vpwtn93KHbLBcnFRHtDt5i9eilLsvyXLGpiaQYQ51L30RFKuadqVSnIbfbt6OkEc0oT5pc
4agnY3gx56w12hDXvlknU7d6GGSJo5Tm4or0S33RroN9W4VYKc2DSTXasHU4zdtBRqpiBexe02WF
ziF/jLANC560dur2hvf9VlRyOZ6b9H3TBM2iRdBV16JJm1pXs0k3fEYw0bLx6b5H5egjNWXzZS9S
u5GZCs/D1bDIl5yDhxDVOOh8NOOoF1+jrZ1Sf7uWtomt8FjbumYxnfIzbofulvvFaLJO+Y4WZLrh
HSnP/NzWV7gPexLRkLRep+X8Eo9Dl1gMR26SRX+eiXF4w+1IY+rSTNcQaOJuYXmUD67bcDfNTvuF
+KiuVZZ0VMlZzx1Ptw6n1X52VX+SconPF5O6V6x3eLM0Ls3Bo5UqbucB36yZshDFipS8wW2ecl3i
iVz4dipuu6m0u2lkwbthWNKIiMpFkP31EUbyDky/fNkLPJ2TuQtjExjuIw5n8/mYrqQB1OrmZdcj
ijXMqjiGaBtEvlIyZi3tE74O/RWR+ajDdDG/VgutjsmU8qjqUBV3I0qJFqgbLmZDZKGxLwnRva8y
lKAs5LoZBvBH6+zXY1sUKEaoHLaFdN0Wrc5cFOAgntsFDrswJtXZ2Mq9KVx3GqZgjrodqqRHvDvp
OUlr7fPujrDBBLqwpNlA4vNhXlpy1uSWRPBzsZ8tRP9pEfXrpspNZKu8O+4gPL8knb0c05Jrn803
Lp3whmZs1XwmZyVr8puhhA4Nmq9DVIyyjprKuud9seQbGqb1hs4o28gFl9FQOnDrsF/xgrH61eSq
OhaMqlcrbtDlOmfxPNfVZnSL2zei7l6SoU3BWUzOacXWVTeog80rwjMvSPomD9RyUVa0fL5kKy21
Inky0zaZnep3ZilPuiKjPdilDZJO2WlX+T5Y9RK4VVfTum962R5PivCTZcZTNEvDdkuY1bfG9vyM
Fnjcrm69NlkLvo03N4MvnZ5px5K6atdLFZruxBTleoamotVgeui5cfUQT9XEdZBVNGrIshxT23c6
nwumyYK6POqblieyIfJYtJhsIAWdX5awlMtAzm3k1UAi4fNG+xWfpqR8m9f2LSR5YjcqNEcjJtp7
5jeqhvYcTYqFbEKP5liOVTKkcxXJ0ooLDG+4w8IVcegn+QL8cxvN85pez/gQeWZTR5Oq33mLWCIC
8Pi2qM+EtcfjKi+4QnXchhmKG0vcNixbtZtMgKNMrZe5t3UyhhRpMYDTFzydT1KaPff1fGMEvlkW
P7zKKfbJQrv1zdTU7LSXKJJ+sRrlYbvrhvBt2cn5eJ1YbLDv41E0Z7lcIAZaw+LKTSTO8rneBzMD
u83rlScFbetjKq/YTCHYdV1/sgyp2LQLWnXWQuSdc9RqugSvfTYUcdkSmkzBnLB6dvFougxMqrKR
n/2pW1ava2SKCEsqIJyy8aRqVpvYOcNtzBfWRIa2g+7TLI/TDjabSh/Xvv7AcnUKoCYlHEY39uuu
MF2wX0hqzm2z4o0LxZr0A5s2VRCmJwXul0BXYfo6Hci07xcbz8Fa63Jesl02gI9Eoy7qTkXe5EIX
q8m1GyDbhJhMrtKirbQLzKzzwOB4LLHVpTTLDiqWleoWgtY5YnSK19U4vZY9eptmTOmx6aEEUO0L
WVt4YTi2aQLrG8Clie5iFkFw7SaIK71Qp1WbQu5fL0OUp5nXU+Wwzuq+/HW0M/p1sCnkpGv2UnZw
RsaqwdGKeKrXKnidTv2siSuVTlERxEtI8xPw2h+oeV/X3TYtcvdiWpdLJPLgOhco3bKVnxZzM27W
AdPYhPRdH0xLMlZsOq+bZTqG1DiN4FDcjhNLT5zyZ1W+mojMMKnCHrNpIVYLDweuyPE0aSKK9yvK
FUSL3GjaVqn2czHohrpgPxZ0znSwBC34w1a9aEWA4gxPwUmF6vA4W+r1FmAokgyMFut2DMDnmxLF
zHoXiyqoo8KMPq6mINv5dRlezUsdnhtTmeMxbUedirSodYaNuWKjq09N1wb7wVVFEPWmG6O+xMWe
mVFEDZ/OC9aUUTnILEvIirYhR28kbuWmD2i4Hwxjm2JYOrDRUu3YQhOoCm+9ScMk926vCnRVSDkm
BhzKbk1Rr0s+XkNY4zZiY7C+GNEwngqbttspZ2Gna2q9rg5FrJZtuEQDdXjQlWE4067OtpXpX0HW
tPxKs5okM+7bq35635v01tdLVNix3M62QbGfVfV6ZmR4kTEcno5ywFti3PulKeXGobw/R22H91S8
7dth/LUL1bptm7aNmqZXWi7pjW8IPe6wa+O5HV1sbEB3M8+XpPL1nZxLn+k5q6vYNK3bjrN6WXdz
ty9xq5KeLySpmEVJlVUwK0qWWoMQ5DZ1lzVvyzVDlS5kYN6asPWbGQCAOtZnb6uFZxtW9fKio6IH
n5Z1ULaR04b1Zp9mYR5NoZrj2vVj1JipvBJmyF+BF1mj3jfm3DlXOx2MYbUcwu/0svY2uIJSfr3I
clYktlL1tpdmiogqz2fWmU3dZIFu2zm9q+d0vewbb3eBS5dzmlsR6A4FrARzEaPclBMVWVStoRk0
7QqXhHVG6mjg3bLFOMisXoYSCrK+yqDoV+IVPSTI61o+R50457jLtZDD8MpBO2bC0qGEUw8Z3aJI
uQeFbEikNdWtWnoeQwxpks614iJNAxeZZaljWwav5wpuo+1S/9pPJR6TADxkMqY5t9p4RdilXbx5
H66jspEY03COAdP2uWszf7o0TUN0WFSTLtNi2uKxqhA4uRYxKMCcE7tmcjMAVWVQ5LUqBBeepXyx
mzUYplfcZySyvhMH3wkJIy2WAGrehb0QZQeO2PGlARfkLd22y/Sec4d2UHeQVfvC52+cG7LjYCzz
y2ntykx3PquPnZIHc+VhecxyjCIx15NGIGr4bV+NNVAEdSXO+nZs39Z5J6Gmk1BQTosbykh2K6SS
reHFZZmObQzrh5SaYgdpbJalUdpBDhKyKXVQsNkAaxRCIVGYlGwHWdFj0w99NBmybvKqv/LlavPI
yD6LIFbUZZRTB8d3misI3U1BI0er9bycFnNZYTPGbdZXWwM57iZcUbYfRqitetJU4CpWcroSkcVy
Qv6KDtUlGcf1w6J4fmbDuoldON0q1IPPyyXkDeACt7ivTBq1rF2grLOMAnHTh0kQKFzuysEDamoJ
bGTqLFy3vqvYsIU8GvzSQsNX3otg0OVo2BaX05uGOzGDtzXF3ssq36b9XHdxxdbuqrASR6MY/Yc2
WyHXzRckNBzLbkd8uryUanRnC5VFbOvCzzCJqvwwc5VuclaukAMs4J19KBNmV7lGzZotF3KCZIbn
UEbXuZvPapLhM8j27BnIhV5ToJAgwcrbl7Qc2g2Ho31C1QqOsZMXJvTBrg3mbDf0vYhzBcGswq07
Bsubd8WyrtshFDzpzQyFVsqADWh4gXONalm/nsMiPGeTJW8VN+Eb1IQqHiREKzUueQ1zF/nl4l36
Rq2dBTe6Cp1mQWY091We+G5Y6iiTOIXYuQq/czWiZbyQtWn1UmdBUiw9OhEl8gBL0J0PvSQxJ0BY
pK28qSnUZ9+nkg5c5iOSBfgVaNriwGqG9AFjVa+rrykNYAA2RK7Oi+eToH6DcTvs+jE/Deqc6jVY
PnhX9icKClOtHL1QuIOiMiDlJsAdMB2i1Ry/rHyXJyWbyAlt2mO/5telgjxiacukALJHNyTsIR0N
L9LQznHpybL7/nIekVWKcgT6FVCzBIdEPqCMyJyV1s3gKJvhQA3QO54Hobb9+spWpNOszq/k3PyI
qnpMSx6GpcCEIiRYCKzKfaZqBM64CQMLEZMPla49IpGZKI8GJyCszvUW+f4d7slulWyXtxhK04Fd
tSgvTqF6hWDfn1tkd50tYjG09f77mwIc8yOMOdCSnFOI4AyY6/vTa3vYlRWqaA1u9GxOUx83PU68
xCP4Q7/tfEc0DT2wqssKkQMa6F+7Zt2n0Oae8EKgGFNz3IbjjUUF3VeCuzitsla7NvSvB6GStghc
vI7lpGubntVpA4zkurz9/jIen1RGqZQSTFgIJQ68/7d0YOZJilLgbIHZy7qz2fvh3PBqPTbxfIJY
O5z+8eEYeHYBtsExeohpkxMH8QuGW8f2JKt5rvuBuGhagF3xxrynuE83H4f8rJtcfMv333S9t0WW
f/6C4euf/3jZAQXQfOyV/+3HwwcQv/119uXLif/srsN0vr7st7b8g3TytUf/gRjz6WOL31Fqvnvx
35RxFAMO+ysF/kjF+U0a/kay+fjMJ8UmwEdg8hzoMbB6iNMohEatT5JNALoMY0oCKQ8HnwgmwDq+
aDbqKASzBTchJDkwzOBOvmg20MkglWTQNa54SOUfkm34fSabM3mYAVDPIhTwQhjr/tHtWUVINkHa
M4WkSMJquOUWF3pIC6NL3+J94QXdlm7YNs5BTlLw2IYejLOMsoG86caXCpsbajkQohCMIFTMr0s/
nmYSmjyyMqGNOp0aKRJfpVdZyWPM6m1G1SkPp3EXigYlc7BAIZxbp+uanqK1ejuR/kWN0iyuRXYZ
WOB87AB5CJ/a91kb/mrQ6uNVNJfVEu5KqPFPBqMS1OE4lOFlg8Y1RrMoNC/DPgpq0m+/QfizLXyr
dd2XUj7tGfSAQ9OI5KGCb2Qe7FmOHV+XBul5CF5Zy4Nt1TR58v1B7nvGT4OAvwaGTjGGHznuCZuO
Dl266gKEq3hFeI6w6O6A31KfbPvTVy//5nLCg3Yf8oNMiB5oNnyAlHNActX5JPvdykSQcMOCH4Rz
/NRJC+GUhRg+OzoEpPu7BsSp7bKKr7qnwJ52uD7xsPCkbXseQalnNDAqxSYNQX8Y7GlXAyU+AQse
fX9b77vqj9sKhoWhi59gQaAn4f4sJoF5hgbIwfNAADkS4ufZKM4brqCKqNOEy/Xy+wM+xhGaxBRo
RZKCRvpIpCqBuSYzApalhFpULyVKNWohi+XWtz9IMZ4cKlScShBiYYtB0f82DGFTp6FMp1WTZhSx
6ll20uXsmq2pf//9RR3e9JuYeNhFLhSHkA1SM/gt/CCrQB2D0nAA8ilznd9VQ2sTz8v2vVC92w0l
ak6g2AB2qFyyi3me+A9APMTTB8NDnw+co4NrpFg+AHGegQsHKXrRdCxsHYOzQidT0+JjoGWnMu6G
ofyBNd7P3g4LFtCRiaU8SOsYWtjvb205O+F64Dd1AZ+GvF6aDl3ltB62C7Akl1Di1yctHipgXoc5
/v5WPxqZQ9c1fHMCHaMMYgG4+3ugpnilxth11mM/FlAgQ9F2SlJl8pj7on/taRVetYrX2yUowuff
H/ujgnpvozkwcBgkfYQg3+DigadTTTFNGA2THoLi1LZjFoUhVPVrNso9aE7XNFjfjC3oK6AuzRp1
zRjR3JTJCJQnGUoThXUVauksTbpUNlHOlE2asQPa1PbyrJbztaU5ek2QOv/+1D/mXA+mziiHmCsp
OB166Fv/1hj4BMZ46DHQIkzqblq3UMnbmItxR3gxb2htQPbLst2ckZeYujIKcaCACZ5ve5y5mBvU
boFVWTdsrv0PMH3khDjYDxYQu6H/BjziA0xrPxKa58Wox7bKdw1tgFL3AtwPwqAiMeXpy9o25gd+
/vFJYlxCon2wG3JwgPd3BPJ66TIjnSZ4Gk/TwMR1BVpMWpN1z9seZAekAm2CvvxBvCSP3AWsV0GL
iSDQMQvm88Axta4vRqqqUQMTaiATLwauDRB9Me5Qe2XCvAIxKs2L7eAnv2lCXEBETVMZdS29aiyX
l6BDigMdkJ8HIZI6Y2O6hXW+sWMwXIRqQNG05sWuxCw/kY7Op2O5sE2WivysDlkO3naUsEA37R2i
zZ1C5s33z9sj3wsLVGCeEjIpxsOHHQFjhVfFUljiskx8U7StjzNoAY9EXvxgpI8h6v7JhqEgXnPY
Uag6Hp5sAmrgONN61NhN+QvnmmWXlWaOc9+3yWDaNc5MOuu+XOZtUzfDhkys+UE0f+SBD8sNhYJP
P/AhvX1wlloGQaVpYLmIQUlrxurO+7ZK0gAJsDH6ozL2UcYFwwGuQFaBPwJC4IExQ3bdiE5kUPEU
sLIRVe60yaw8/j6GcBQfn1ToEAaPQTmsiQMRfN9GmtKRrPcgQkxtAIJKVUOCsgDdROmEr3szHpuF
Tjrj6RD1KLDx0s/hhW1Tsy+E6U/axZXbZe6zZESl2BoFeXPXzBFJh+q2W1Osl3RNt1nQtCAOiXrb
QouKTgl9V4rxuhuCJq6tI8k4FJBLowr0L4k4MOo5CCHh2oy6x7g6ztoy36e8ls+VNP4Y8+45Inbc
FmoR2yH1U5ylagGy0qgsNovHwHkFw460vIhZ4K6rFaWxl2NxOvNGFdCQzOVF0wz+GM1rcVqO3aQb
7ueLPJ/q80VNaNt0s7gubBdyDUQROS+kL04bnDcbBFpdnNpOTZpWcKcDq0sqEwogUdOFn5XzVO+B
WIM2rMpPUQBSQSkLm4gRps6d/1BRuZxAw4vfuxBatBpaRmhcuu3QTYuemSfnTbbW+1BC2wTkWpdI
2k0wTjQBKTlNwnk6zcLskpCxj3u2DOegZcuYlxydjpnsE9aP9YvwwKivbRW+YiWvIFz11zJQbxfV
Q1Aqa/ImgHT/RMBWwfhA885ZP5+BnPirt5hCng99EiDlvJu4zfkpwu183EE3la5b0PywlZdLlfV6
ZaQAAdoBK1Xx4JUx+ZpUskEbO3i558JfpMUs4MkKyIs8dBHo6BYYWXcF/N2qjenHN2NpVURIWeqm
CF7MEjSY1OB3oI8Mm2bo3btcpL1uoSjQQ0EUeLe2hgYB8N+BZmUZ6gGxesfKTlyQAq1Rhxp6nHbj
HtXOxIOHnI0J4yZtID+8Al5kfdeNZdHrRtrmvFrn7gTCOLQpjEO5Y8CXWFj9DHpI7UYSV6UpD6p7
eqqs8yfpArIsMB/Ly5K13Qkwust738EQTTgXp0Mx5QAWL8+6tDJbJIoqGoYiTFYMmyXa4jZVkCNW
c/McBwN535Gi0FUFbWLLoXDDRQr3i9Yfp6tzJy5fi5egw55NrEebsJ6C5z5V+fGsfPa6ZsHLtSVG
pz0I+ItF9flse1DC2ywKGsfigYs+Ygs0A5WIz9CUZm/XCvoRJ1K9JhakKNGBTpkVVR5XIOU8FwFI
jfPqDVDaQxOTmbJI4BV4Z4JPele/UqAaxsrMttOjXIrYgPHuhxL0haJ2Cgg+koPcK286Cq2HVZHT
XaVcnyAPe6t8UMbQl/a6g3gJ0uqS7Uvofdo7ECnfpgPqTTzWtFe7tXY5tHiIdFGaDBjleioK96YK
bfUcLC6PR3DBSVeF1bYRHiR9J/tzYE1fpev/I+7Meiy39ST/iTTQRi2vWs6aJ/et6kXIpUoUV4kS
RUmfvuP43jvX7kaPe15mAKMAw2lnpg5F/hnxi3ACBEnF9ebCofSlDAoYdmBvLGApviRfHnAuyGnL
VDqrwQOF4ArguOucwoeTs8mrlRCIS8tmH2zH4TcuYVLORjrIxZFX+EAn7EZkmYde8DR7GS85xIwq
k2QptBxyaN4sfYuNW779gS5vCpJTmYau242kiY4wfMzveaZN0flzvAcFtdZzRr0bGs3tWWKCL03U
LlXL8umEIM5T3GxRvWkgUJAxppeWhsmnZ80DAbjlddD+8DxPfHW6EiltHp2L/RvwdC2cnWw6NNMa
P2e4KmRNXvqD99QR85vo7It7HS/IlF86iPM6H36lftSWjdw52n4Rau+HK+WiFkAioo0PUzbYc9v1
peLRRQl219g2PISzsPtGDnKXZAArBg9mURu++8NDG/Kt9MVPHyQo5XDiVJ/oKjf6AiBgLwL/3fN/
zmsOVijFhi8a8712bC0CO/O3xrW3S2e6nZ8yWotsKi2cg73iSVDkg8fPYGrms1nIr844uafDxIvM
tl/pEvzeTEKLhdL10gcc6nmW3sCzKRIBR9g5LguArAvIribYEcLXanJL+go14gKPLyuCcbylCf9F
TMN2o6/9Kl0xXa3YuL5ia9gdM8Nw5n0eH8DombMeiY8fKQ1PS5ANzwRWGSDBgd9rRz7zmMHDykmv
VdkSbuShU0l8m3S0q4fcpcfJmuWZbyw8x2HknybbpLU3KkIBwdkDS6m62I66psKEpXcbJiM8OVwy
WB98c9taVmKgp81hk8nCK9cM/tfoCX5Kc53MlQF7duPni3/ipovPMe40Tzb1bI0gP3Y92nkx0KV2
eHYBoZgsmQB3t45APNY+T7s6JXBf9xFwOlVk/dwf8pGLY9TJCGa3NEGpgAQLbGd+GxdL66uTtau+
HXqxVQmQ3Febe+wLDMp2xHST3K0koB9c6e6z2fzwBqLAMldpqtxQLrlY40L28XZqVx09JFuc3W9I
vd/10xakpWRs7ookct1SGkMXvItKYJ/pXbDeT2k0AcQTW3ifuCz9kTemO29O5F259f34uLUBDK4l
dnWGI/9uhL/90GGZ7FOpllMOn2Tf503yA2egvoCKoe/zuG3f3SwBRgRyYC902DDdRSYB3usaIKjV
1GqRgYPyu90MNfDCpiA45gBePiTtmYdDZAVhQzI57jcd/aBJ5tUyBAxLfYDshTZDdwnYIn/0ySDj
yrfx+NwH2oL18eP0a9lCKwuDR/uojcC2DadWl8xrg8ofJ/KU97N5mGk/tkUSp8k+ilW39yEOYOWv
mHZmVjDV8CJtxiodZFd4wr8fu3XBAm9xGAb9D2eTUwbftCL47UoBar0mXn4XTvY+XNmBcswaUDF+
mDiLStI+gx/QANtiWnOfbjtA33o/T95Yz2043nEzprihjy/D5h6GTN74+nc88nwXuLyV1QJXtu5i
SPUqSU21sWW+l7PcXqAQr4UK3QqxLwVsEG2mUPGEcZLh4kyypVzT5bEZ8pNOKR4hC+7UkGdlO+D7
EdO9hFP/0QKTnTt6S0agZR2JhsKyfjd6/num+Iuc8m8sXFH6Rp5pC3pri2BFdm2iHvzFEmxVU1u6
QNiKBW3lgUF99rOGlrClvzThJTahs8dIbb0lAa0p38OZPa9mguXgiV1gW4bbGjWHHtDqbsXNoQhi
OM0+PrzZumA3sHG3mRBOj0rjXaDs76gdwgJagCzopO7Nxu6nLD6wtYNVnYwnHgO+2PiELZxttggj
DLSy8z/6NdyLDG4epQgarFG4zxL5ORnJ4MADIYDTzIEMbhJv0jYVbfJjaHE2+uEWlD4fPvs4xcTs
wQrHVHIrB/+HL5dfXSy+gy1/9Nt1xgE2fszDjHHCRB9BMH7iwgGqWx6Z08BQuY4Ky/NKye2mwWde
K9JeVA9AGMMWPyYSmFwbd3c688NKxkZV0KePMvC7UpDIq0fn7M74tJxA9+AzwbUVA0FEpK61mt+S
Zq1dtoFdSbPSiCQumOF16ATeXBecue2nEjrjO6CaFwCG+MBiDDdtJ14nDBZlooafXda7xyWKzQ8c
i4emV6SC8SDPQdCVBOP8DQ3FcLwKSkcVwUCG6ZeXluZ3XrOBZmyOHTinvQmUrJJQzlVO9YZ0QvOR
5972EGxiq2PXvidWP2NDD9+nyJYQ4RSwZFoBTB0POOpxH6D+U9PQZ2xNzS73gpsgBKXb9rhEWNO8
0I5duAYtRoLf0ATceWHDEYpJfNfGbTX6/KfL5+QyBqOtVbS5c6slfTWhfU48uRYMNRNl3ENa5ZwA
W0xnDuYj2cqEcBgR2KU9K085dft4DDqEAToMCUFbRutQk2i0hSFU1r7bWQHwnUxf3ppc18thYt3T
RLzDtI53w9gKMHg+Ii15Bt47X48E39Eu/lF4DVBr5f1cPPmmuuTQhktT6FAE+3FZ/bJrs+ROtOKA
+xmWLzTRNT3EE0gfaaelShtfF4tTtIKEl+7pjB9owdbqCfbdgz0u5IJhG0+irXzl3ep1/m0x1QC+
IP05SmdyXNV0z0a5lEDLq9DitqRlsMAMzM+Jiw9ZK94ggvs45PBTU4DalddvmIDDoXsEOuZ44fX5
Cx/UacQ0u597ecT+s4dIc5PPvdkBUElfQiDT2BgS/4fBoQncH0iL+Ax8Bu8HpzgJzxMfB1xS3HIA
8QuqVaxPsSLjXZisICGQM9m0uIRGcWzCuarAm6flBFiEjkmBlMaMs2PhICsF4jBLDD++wyRK8vjB
67aKpi7b24B+SvyoXpMBqNbxYzSBTegHQDeuH+jOgq/CjM52UwihVEeNruSETx3zOsXDCjSLfsYu
vrSA8KruekdcDDZVbvq2wFrODj0oqCBlpJyAXtLBqSp14uCaMHyFDPVuJbsQoj8HSCz7YfyZhMq/
YxMdqqwbK6bHr1z6951b37fZbnWLTeQwd2t/RPbiZbyGJRgQxxtfigxUDibNDp5b7ZLpBMXjdVq0
K5hvQEwKdQ9A8Thledlg9MZmPWfHEMr2x+LReQ8waa1Irg8maM5K+4+Z6PFyRnG2TxY2HtrYz3+G
0xsDFYNF20Q1qAOpatG29NSyqBkA5E4SmQrT4fiFKAA9N94Oy8LoKcRRUMi5Twtg8+59oBOlxaAQ
+Cqh6iTvraW8YnxEZZ3q9T6BBAdQLegeGwJUvWylnikgWBIdYg3VqtwaZd6GhtDbRa+4H7Q5xvM9
aDq176kDn6WWLP2dIah19Q66ByoD7xV6AxDrfCSXjs4GY7Ho1CWUIoiOlPnbQS45w/1k+2EAjh3W
GBcYpeYAhEcSfSqQaLfpnIwHPFq26wboMyNgb9fiCM4XwoqkxZKZ52XcEV+faOJd8EJgV25zdhdQ
muxsq5fXNdv8c4A1AWWEBhyD4BRb/FdkdDOPiSnbUG6gRlp5x0L9wfBp4633+5MLNEQDO3oXSCRx
TeL4M1uVTgsa/2w6JDS6yB/worZfvk1M7brmY7B62Duv569pLnCw5n2TfyxyRjTM+rr9SdPsnEvV
FwjDYS8es5rbTb8x3qUnMkfpEYe9fvdSeYImCAsNb/qZeuZJCxwvmDlxJfHT73SFVIVUB5R7tX1F
XvyZj7rfs9g8IJpyhnX9e4uipkRYDhkbQCDNqtitaIY33k7yhxP2KBKL2+PE92ZtVEUT3T40NFM3
ASdIb6QNMD3AqTsKbbJGiulhJQhAbG4YDqQTIX7p/pEqmu9SyYad5prdxhEgo2TILqoJfkQiGgs1
BbA7ZSzKzYshamCiLleZvI8agM7o59MOnN0LnODhp8/dUjrp+zdmSfLDZqOmWFSLOzfLvmc9hu8d
ATTLScQBL07y2Hr9exdj1sFZCrXKXfIUvLVxnNT+FY+irXkalPdFpcGxMfzAZQbn7Ta9SMJB5wyg
8tME1kc8Yl7JMv7FcIRCXYkeVOMdjBrrwVMz5iAEacxKHtcZMpMRmkGlhQMSqGPXLKb0Yz4VXbRS
yCZD0eMDutHZ8jgyeUZq6nPKsT77xs4VFL6DQoFlEaReQUP3ueh2j0QTO+ZLGBW9BfU62vSGxVNX
TzIPS9+fdbW2UXhsvFV9QCiV52jZRGkBte9TjqsK61J2s7UzsKio/yLKAGnbGC28Tbtyg3RfabaQ
vec3O5thBm1xBSo09xgc+/zVzMhmcNI/BdDbq6wdTjwIVTEPG8i91GeVifk9XcVlmQc8I9aywq3W
lFMyqyK285cIKK9zdj3e2SfxRb8jYOB6a6cinzUQ0TD7NQfz+2oV1DIE3FIsj0InyyXOfeyh/Xy0
PBlBkotzKrsR7hL22GSkZ+xP+Ga5h18A3M+My9p93q4bzCgHNj7PPj1Ey6pR2Xu4dvAAQkF26WDc
LvDlD4Lrrig8vq1ngWaYIglU4QWtXy5bP53yxL1aRBIedGsGJG/CbzVjZhmH1H9xmi53PYQkqNGb
eAGCFFUj2MYj7nfBXcccnomXqD2LrI/r6fQbbOBP4jws2HB7N4mIEYoJl/EmhbOnhxhhpLn/GEn4
S8bxq4RjdbReOB8WM1/p/iHbm2XuamrnpxziVIExGCiUMbU/AZ7X62D/YbT+P8N+/v8BPX+Jn/+r
bOCaVL7SUv89zvOv9Pq/YZ7r1/8D5cnRzYPjEMI1KlNhB0cw2P5N8kQp7HA0MhEY7zCI/zfJQwAA
oVyEIK0Nzy2Chftvkif4XxHJrgNtEgWwHeDk/Atk+ie28X9KYP8XS+YPkie6gkSwBNLsav/9KYDN
B9IYTPpIs9Bh4YclYNtrzEl+UkaON5xb3/+/teH/cIcjgiw68s55frU5//Qdfen106jhDgtlFN41
kmps+Q7Ysl6Mwdsddn9HU/xBFvzV/LpaiTE0lfz6V/qfHGkNulk3/tVnSxCFLNi8ygaORMMguodb
Wi5tn9ZA5xpWi0607zbWEHjWNv4NrV18uj6EhNBG0fKWwyb8O5Tm+hv/9afLgytBA+sohvGcXRmY
Pz2RSNukmVqI+lyv2wgTaUzWCqREcgfY3eswbDoE+Yhe7d84ysH19/7Ld0bJA9YQ6ASstDxNrg7a
n75zZxOIhMbTBQ4eDzW5fhbtW3EVEnpNrX/stA/KsktCc2fb3gTIe1mgNiIekYYy7YB4HraPTjyS
gE9/y/78F3cU7QKoqo2T+BrU+C/4BGQnuGCJhnTS6CUsPDQP35t4xIXFcNYVBuJMevCMlyG0lJg1
2SNrqH/rLMZa4tIbf1oydQ8Sdrl3oWPXehUQbwC7f3rV//lG/ZnrCvAe/+UxXlsMQOmEfgpRDRwN
EIG/PkYoYwkGRTwMRhpy7NrG1Pht2Jlz4R9SuAZasK0O4ty80tbFn4Ni16FApNOdyZS4WVlLfiQT
ohVFoObxwVsQmWWr4FA6MjMkx2FuyXvUeeA3emR/1mqcSfBhwdRN5dUpKzElg1Ef2lzQasmQ8Lt3
K0bDhzjvgs+t0Ul86MPGgonrLe5U99BNFdJBuY6iB5bLLawjM0WI8UmdsRCxOgpZu5hanBw7EQRQ
WWgCAXHfpkoxEOBA56sJm1tLinlK0ukpNaQP8EEt2SdkUuTnTDd449EKb9rNK5HAIuaecVz1vZQU
YGZ6hyQp1py3TdocjQWMerfOqlmP0C5T4E4aAhnwW7JAnEhnz9QKcvMHCMFEYiDN8TIkNIi7m7Uj
uL5FG+c1Nhz8F7d+9WHFwiHo4ezI8AFGGqDAicN4YOnYXWJQy+aiUAztF6G/4E8P5iQ8H560rmw1
57zwDdjqaoL7CjMnX6An6S3UiO7PHVv2q+f7ny2yfx2snQ1f2BJALEL0gLUwQQ4nROeCeDdtiorn
eZzGczY6GCCOU7beWT/CrSLQg3hFbdGYVXmbZ99i3RDsJSBbShnYBTH/fEs//dVgzEh7BtOrjcVy
n8QT9mlkoMjZmydkRYRHQ1L42YgtrYd49JUZyvmO5XlzQX1DvMOFGiEj2c4RMuVQ2atR5xvi9m6a
62Vt7THevBZrMLR+6aZFbQgpW/qwoUTwu9MOVvPaJYXZRoUBRgbBA0CGyZwaeHBTETCSL882vk5i
JtKY1f9Iebe5Gu5JuygEaq4pbw87y3z4I9/dQ9Nfjv9IdTPZuod/BLrnpeVB8Z+z3B4CeadIZB9/
ynJvU+yFX38EtqH2sO8/Z7VNtC5BTawa6k4qe1635Oygg39DokSEwsJZ/3c42zfMf06RDcXI90c4
G3m96TA5E91ODcH0j1vZ/zyY3Y4UA+y1P2CXcwpdUZEYa/d/FsgOuHJR+UcY2xBiwYTjnMCc+c8M
tsfi/Pc/4tcTAt05HNG/T16z2FtFMUyKvf0RuO4Mku61+9usdbpa8hRvjHz+twlrrROEuvp/p6v1
kERzqSfOpl3CFDE7AQB1tw6B90sjAnUZ0mWrbdD3S6l0AwM2XpHDyLTlv/W4wW1oIs7KlXpzjoCB
x+8XgzD+fkk1qcbObI8+7zGUsyw+8xaxJQgXHr2sk2fzs4CtVQazCOYCEllSjqFv6h5JyLxUPk4u
39/ueO6lONWmyb33UYrF2iRtdAlHmu5GO7T3mQI+xJDkgrzVTGM9kyl84O02VUihR4d0zGIkDTV5
HfJed2W3djmSudrbdrkJISV0Yah3dmDZgdE25SVEt+60AlbY+4Mg041uRXyMlL/uGdUhvHhvRuZU
KPuEk198ZkkXXRBwnXdSLk3zgDutg8SHshB47ls4PErUrCJRt1n7sEYJ9UsfLQtnghwfP89os6jn
ddnuPWj/BfFdtwHLEtjLKEQ2rOLtZ9SOUCOUjpPdlqfX06fVcfbArZbeg8RK74+dy7f8gAPZa44z
XgVZuREh9gHYJN5tHt+OacjL3CWunkMkrhmSrWXIma28kYynRZD7OXNHBNqfdZOFN3xeEUr0pn3I
w/2QBl9SbI+9n/+ChfIY6LxOePi5tu0dOMVdvHX3CF3ER1QpDHdxhHqEQoyZBawJgIfQ4En0yWWC
Gr4DIVAQEOOnBdnFgvAIRG6qoiJuXFDjara9NC5fdkNIkI/uc3aY1xGQN6ikI066tPLajv1q+oDW
MYJMe6zBtOaJmz7neFjOIBe7FKePRug9w3OEhTO8amYav5p870CvUdidb7JEFCSaVHcyBIYVFPe8
P1v0KuD+jjtqaXRorxlA+8GGbYfEkN9dEvjurgo86u/SzhkxFnigTfvhkcXaMmsy76nv2naH/Zm2
x44lEUatSApyaJrWzy7IopKszgkdn7WPTTWEl4knzCWYg8E2j2qINtCJaC8psAj70s+Dpj1JNUIH
WSZyg5v4tkunbhn3GDVcmcMFpmXUueWWO0AIRZZbZ26itV/qbva3vgTiySAVwtQYQRnG8yHIDLkd
EBedixVtRWDttEwo0ncp+pr8adseWYNnjm2QoJkjppL8GGxK8zqUFOYRGPygYIh7zjtUTiWI4AbD
DVv91ZXKy9KlMLNKkKOS/T3ynmTHIogS9Qw1/Ttrp+j6jNIacE2YVVG/krgYdMeQzm78vJicHKH8
RDKBt+O8+CH14AkJlvPfYDMB1ljwhDWHNHgc0bXT1luMQDxPUygCLQ9fliTK3mkYS+BaOu9VyaYu
1sepixqcHDNUSOrr4RCrGazIjK4eBanwTkup6AFVH+Iu85AntqHsH0ELmdMq/exhxj++gIZ7mzM2
nlDXE150JNrXcHWysIjkBD+RAiHnPIEe1TYi+M3GKH1pLfwhoxv7hSdLfkxB4wNQ7LBi8Os15tpL
gDhrJ4h5SwYNsTFZADqsnhXVqsznEuql3nCXK3lk+8MY8msaupdLhXcfUwDAl8gdbCuCnzDnuyKD
3X1CdCDti2zGz8lRI6F2yKVPeO9hwG9QLPB5o8whkeO8t4ODY97ruW5c372xFJPfhjT9yZftEJRp
v+CThBm87mKPWAxXAXc3SOGdu5bNJ9kYZAi3BH/4Lv1cfVjxWY/XzTb22EQMbUPZtpIae5e71UF0
dqvQjxZO7lZCqJqPblla6GZ9du/IhIweBXIip2C4XdN+vV97if6oTah8x5GIrhvkH4rNX47eOvOf
AAVpOeZuechxauyv7GqDMop4u6ORgt3XM4egZYQbEe6Mw7cK4wa82oyOKOONLxHu6ge2xsNJ5hO9
oBSlvR98fm7ZeJdCub7pVwvzDheAU5t6RwXV8D1ptPsgjdUvFsPOXojkwefdHkPciiioHvexhw6v
LJ3FjbHkCgiiDY0ihbALhsBeNk8CS9tChgNNuJ0WkuyEyaea+cg48kH2z5HDHV1nkdivAMsQyYYC
33U82Lu1v0kFknF5O9nbnCMm6xJJzyGKEcppgJceRMt4F3HeHF1iKfZat55X8GKnfnbeM0IIQWWI
8s6zoxuaFPBx43MfDKsGCiRoNXGIuolB7CEMbmeH+HelLPmkPZVogLFD7XI515IjJc2b6NcQgwTc
Wb7JumvQcDB4G4P4POaFomt4B3dOP6MiS12k8pMFJ1SX1gtFVK9fPQTRLXe7LKXTee1hFCzeigxB
6pGq9yzq3hCYe6Yb/527bPyWLudVOy9oAqBhC2+8C8EBWNfsER0Ue+FPqIDzqMqrRGlUqcnvtdHN
DrO3OsfJprExA4uZoiH6yaPmaj4CzsQkPt6mC0GaXegRayrpEG9mqGRQmDyaDTf1OWH4iDu+H2O+
PdhsCp/TmLIDeqDUTriBYgSBB3+xiDejcsFs6IQZsA4iw3Y+9t2vHJ0Gv1IDrs/OAc6ZpgmPEmVZ
F1A2fL+OcfaSx4giwwQW7uyJ3tYwP16zrcWeS4gsGqE6pPtD8xboqUICn50meJAzilsSXK2CGUe/
GHxgDblrbzwzX5lqRLS7YYEtja6fnZvaJ3wmS0GjLqoa2ow7m7vXrCFIWa+LOMKlvB/jYKsjD4d0
oFE9ICSsyLVTddRNsi+HHktkTvRawSTA9iLXeadch+0IxQFFgLPluQN9dfAwSh0zzBe40KnoSyS+
3EnrYNT1sLvMnNM3dGvci7bbdh5kXmR+Q4Tf16DOcLQc867b571dazNMt+htcGfsBbi6OU8+YV7b
DjyeREnDEGfp0t2ElqB2S0nAPCUiL7AlB7HuZ08LZNpxvLd4vQ+Qvpod7kI/ZOroHv8rnegNVQ/5
ZVjBhRDUAYGe2ewudRb7CM8/QcQ8hXOPXquGmbLvA1sGgdC7JFwPHl6gQrk4ull4xr6VEO7NyQyP
YGmX5Zg5U0Trpu4FE1IiBcLTp2bt+908pWB2EXLDUEOAKME6hjEBcGSMI4vLGLGI0LStrIe5h+uB
HK89guFdQAFBFdcFCmTwEQ4bhQWRImEdDyhnKrIWw4cv1Gcz6TexLNn3gAj0Gf+ivEtHS5NjM1hy
iduewc1EfB7enY5PyaznW0+Q9YN7gblHVcYyFo0DBQkY7ANUZXItjDL9ZU6S+EPEfn+PuDc7IQsW
X0yoovt4lHGJ6gZeuKDzH3ChJKcm4zD0lO1PwJt6FB54NDgqI+zJU5m7TJ1ZHjSaf26HLsffSgdg
0nrRE7B1D9JG7H6aeA4+pZtk5XtgwfZEOZ4WfOTrIecA7YoRihcMgXTEH7gJjNHg6gFj3Uufbv53
48Vbndts/Y6wwveI5y87k2oH5JEiZCYbNZbEs/1+EaiZqq/UB3YFRM+mykc2A+7HgnY5JAxl9ILA
kbN1owmGzm3K3/QmQEwA4SW/Zm+0IPCaYXgYe8FewSOQrIInYR+a1FtPi0khhHJuvpoBsUQeBNG7
RgEIYG3y7XVCneI1H0sPSP8zxvYnMZPuZmC40YLo2h5cFvlvNMEoS/vFHkC800+ObrhffY8MIw0T
jFlm2sPXG09AhvKbySjMSKgMe87mIbtC0apmWDSHnPl+5RgqN5aezaWyU4gcdes9hk6hAKCnVUwA
deow+BLjAhwCaPeFz+5H4Oew4NE6MfmFXrz+ExAWeG7sSKaEY4dQDG5JCBv73dIcJFpm3hdDEHGG
QXRuEwZjCw+8h2/ZXmQwplUiPFTDdYwlJxR0uKhYJGpLCkyx8Q7kL9b7tFwTRbCvgVrAV3zsxcr5
YY7yyQMrtCz7PlyTX6lDFdEQOHbpW/0ko2bRX3Ra4hnFFyFRwUMr0xkWLGSNu5kLAnCXDC4ogQEH
p8AaBBRSu4VZbbCxxHUb8IW+DlCfXBEkvf8Z5H2y7q757Z8oYECv6GyGfN9M1sMqTDdg4RCkH2Zu
IC9lq4R2huCiB/q7ReFS0hbpCjv2EKE0ke6g4GE6lqtIsjMBOwr03/A1O+Sqyaej2iC43PRhCylN
e80MRmogIUwilKVUDNwF2g0cOm1w8q3wnl1u77GdKv4xTDCLi5En8Imui5a8O4qr0C3ls0h+Q4Hj
PYoj13kCv96xCZsnMJKrQR9JjNwoHjN9cBcjYRRhY5lHtmOYWr7nIJLPIS4EOcmFfcxxVDfnFHkn
ZOyNeMXt6VpW6cv452Z4gngBcmbbLWzGsNt3pKc1IQ5dpnjLcD1nIYH9v9BO1qgu2i6tXpfxCFYF
aNswNeM9qPFGndLQAlPUKuwqL1byRoneW9HmQa/jphaL2qvsmozy5vaBkgY9i9gSOMPSQv8EvP5e
/M4tNNcKEc+EvAR5Ook92jCxp9MgFKJuwx7KYZgF03AFrVwDuzCO9G3gL0gkgudDMHiDMMkP0ZDA
QTBhiK9X24bPdZTofim2cVju523G6520STw/0i6cwrtlHPHlSHlSBXJkFM9Nj+W5C1BqgkwrIHlT
820KUO2IZp25TBsDGQ8QA4YJtaKtbfaCxN/p9qqOsNBbLglKlLayDVL7BsPDHWZOBXlMNGohREO8
oYxIkxicG3itnoiKsgumcnpBuSimxMgukla6g/VUjlgQwI0wfaYla/m1Oc1e+0mCjIM7Fo5BRZ9B
EaDuKuCbrQSw/f7KBNMq151LH7aoi1Pgrc1/sHcmy5EbWZd+oUYZ4BgcvulFAIiRDM5kMjewJDOJ
eZ7x9P0FVSpJWZKqa9O9+RdlJiuTOAQx+L3nnO8kzsEcE5OlRm1Ot5EdaXwyJXGYwlmz0nPSXsed
z6ENul9aYvuPyZr5yQr5duOM2Ke80Upm57CCD4LEIAqeGXNVf4+t1ii8gYH7FUhpfNuZZvm9l/nw
7IgJYXasuxur041uIyqJ7YJ4dYh3syDBhLJvW3t4WkZ3iHNndg9V27KnjVsL28w42d1V14C9ijlW
3QphQu0cxjJ/RnIVL2A81rOqYGB4dVMrkxdqZT/Z+qLnXqtmybsZR/y3tZnUVmNTzlt6Ll0Ho68c
i5ekJ9jDmaeTyceoRlb2RowSvO8miyM/++ey2LKG6dRVxPt2pwiH1AREw2Xe8pOb38ZR2f3GxLXE
Fb/YSTDMkqvPzMR0bOc1+SIgsTy6kdmfjTaLduwZuGR0EoMuTJyVcGJP0Dw7rUsGL6+qowRAmBkV
OR6mgls5XQvcj8Wsc7DSNEPc2o0szBP0z7yF92ILHHAiKQdPGxvJizuM5tCXbOMXDwOnOs1lx6qe
NAIPNkxcuYc73D7SCmUWR93hlBgwq3FxTynnfd+xB/1rYl+OnYleTA9WH5emF1cDd4XO4M49NxTa
YelGHvUTfvZv1hLyUVZJrLha+sQJutjpOK5ihCj2a1tk587tlbgxEVAFCwmDo1W9OEXuadLiV2i5
K0fPqTXGQPF5vetuFP+Ys1Q4gcWYdxb8kqZfj6icbmdUkTcPbfW1syfcJM3kwH8Juz5/YJ/rfkvw
x39dBGGEXVqb+bPg0AmkGbrh8wqkg40jCD6W6xIIS93P443L7YdlqJTzi7FkBHs7xXLloCdTyWCN
xZynQSEyJ4gJxxDTiMK0wOcX6Wcsn/ZbOLJ4LvqGG3SIev50sTHrMfRXu843ycixm++oCs03rbBk
072Y9RbSKqfXtNGKKzRMskXKsqyzpaD+eUOu67upbzX0zVBzAl1CvPGTptZirngj7A+6EN20K43K
nHe6vea8MdoYdWUsRysPKnKsHd6peqrAPvJo3PDgymUwFBiyS6V45vESHnz2HHO4ZcApSlKU03TV
WavLnCh7uX5xrKJ6X6S0O5/XuFhONvPRfNfFZcTxtJhImyzkwie/davm6ZJHqbymqNA5sKa64/2n
irUURlEcQNrCdSoRwd6qblLnMXXbZdvNwi2Z3gVu+kXV0UOWjkLsLw/PwOFmkxstHtRzZi148wsy
NfcK+pZxcNuprICKRz86QBaeCVOWmy6x1AFjJamytXf7Z9sO19lvh9ZcsbUAs/OqhlfdpsTwdhU2
IIC2dVeqna3hfL7wC9NyP3aCN0Ps5JDXorK8CvG8hKfMVYXzfZBdvNwSUWmic+v03Lx2Ma/9lY4D
hjuQRYk4dZlM13019kiJzM9mfrBVH64XfFzd8Qcq2o+20qIe+UzLnmuz0ZfTNGcifBWrszYK1mZI
3qAz2v6bnujZ+kz6m9OBa0zSDexsBD/lsqNoiMikCwYoA1gqnqPBcyo3hkE5mYlfYpKZN2PY8M5A
REnig+JTYryc6gFMbCF5U7xZJGixts7g8oZbtvJpd1c0iXhacZxJgqXKnLd61UW25zb2YN8MmpZz
mosSH0fxKQMBej9EZYazeTVe4JSt71Gih9f2WhmMv7Z9IgK0vlh2lXDC7rp7IHUVllHX3tiRg5rT
O+4+47h004ik9UVNPsMvw1VecZjjO4laH3xUWflgmU7/nhUy4vJRidzpcdzcomPnP4y6HT86MFwJ
d9VCYiQfm/skrVN1mobCPTl147S+lk3YgjToBt4UhcuL1OcEakEd9EIRaAPVKL/OlgpfoWJgOuXo
68ueSwF4WOMTP7B/FEnhWhuy5+J6hKV6kCOG0Jg8utzHeBfEcQoXI9/kVd36SZUSQBpte89Y1daY
rdLqrY5rhwf4MGnzdtFNTEdDE38zVyvda/nMBsCdMPGa1ny0cW8QPdPUERAqyuGcyXMMTCPAyUnQ
bC7WMPOt2QbYAcfRIPEbrw+kWhw9iDoMo5uIkoBrd7Xmfc6G8JvouxhcqMpuuINqzZdxzqFSxt3w
PpkqZ28IPgPRe0yveloGhJexRiHInyWl2kRMuttRNSoLKlnENyv71miT1B3Sqh1B+baMeow2ogmL
h9XO4w+0bB52xsjEFuPWSz1WyrXptTCMvHiM+2mzWBng1iQtj1Nfm53fEJYjxjKABuZS9ki8hIdF
QeFLXXd4dVYj94dmaK/EukYHo8ofUssIX0DlwKzEdIgBXhpVZQdrOrUvy2R8uHQOnOthfJK2sfAq
rLJgYaN1hX663Mx1DI9RA856X/WT7cvWHXBlS+S+NuzsY48jm925NjzGi+V+Aw1bXRlYLG5ZpnLh
Y3Ast7rdwgG2G64NFSVi04b4Xjx+NBVxvhLhIZfATb0QiOtWOp8BsIJM3FthdtoR4Q1sdVu3ngYg
ZBevUwevkW/oW+6UOpuJ6ZicqP2gz+RJcJJUGxRrl5gJSuIeoCjgx5xB/9YaFgh1tT1V12tYqwMD
Mvjj3Aavlw2CJVsZo9OHLuQ+a1LqlJZD9XVORt5i0xJXT1PtynOypsurqhsRUPQwAABqjRco5hMb
3Z5XalK1LCzMTE/wXE8ssjZtkZ9sjTf5UpK72EbEkAHD1h+axLZGKLXP/YtFyPtf8WQA+83CFGKb
Yi86WMSc+dglyf+k5cwWhdUxTVhKdSKNvNydyuDv3R1/9OZg7QDj5jAP4EgQF2j/TxnyluelXtYx
z9y04Untkh44rVgt36cLDVPTC3mTToKT5d9/2z/asj6/rY2fBOuXbnBys3/6tuWQzPa6wNxvS41s
D8R/K6QcgE876AqX4UDSYvAfvqehX+w+v9mB+K6KaBn4KImuo0tL/ZTPbztH9UWO+tyP1mWbmVYw
GROdh9cndrTdkh4bHuewR8Q1OFNjhnDTPaL/hSaZOWsPrdXR3xZyISMDVKIzvMpurl9sQTLi4Ghs
zHMWM2llvxFD5Axd21b6AVUfMFQ1urhUbL3kfLCkRv9OEg8JaKDI2uDNrMpib1PsdIeF1tFgOK7m
eTTq4cllyp28oudYe1e1ADR2Qifsso8HDNFBnwJWC7KJwgcfABPyXMpgBNtzsS4OEjzUPEW56ViV
Kd14VMmAgtqkRGz0cMk0VKWpuTC04WXbZunczya5RC9jVnib5ol3XTy77GA5Wm1NjcOl10SWaflp
pEGeY/8XduzgQBP4bUwBxoVki9996crl4OQ6M9sMxYWnZ9vURyNzGnQT5usXGmkaMg92pf0oSje5
uN5nKXcoVsmrk5fC3iXp6FJgEhrLe05oX/e0dh4A3uFS14N0nEGyEyR3/L5mE82gWc08AtiOUfiA
r7Q55AVhCqaZjMWxkm17UivBho27TmmOg6jF8BLJasn8ulYt85iWlLuo6DDMVcB1iiB1+oHI0xTn
rAWMTPH4xjYDIj0fIBUbua62IATWQw2ce9593hz/z/ylv+fF/e/dj+rS2db9zJ77/2dC/UMh1e9N
qFI3LmZROFQAlCS368Uw+teu1P037Cz/XmP4WbzzZ1/pF78qlUAY3NgUKlP/1ZT6i18V36nLooLi
FEeHKCQupKh/guc+7ar4ByWEGmyklHr9Zld1/wHY7vIlHYRM2HPWf2NX5bf84zPq337wnyg4AJyA
f+sWaUzaEA6dy5NjjrU7nfSwN41TfhsVw8zGTdRHNeg386yPsBu1NIgWme8cQr9fZk1DDaple8zC
uOSOS00PuLU/Akm5jqvkxelYaTpDOfqZm5F/TbUa14SZnSN9+OKMtfaVeDJh2W6tgwGb27OwRwnQ
qumIZqS3FFrsRMphcdK4GbM2L/3UTMla6/bVYJHnhnfTE56emm+lWVcVtpf2KVywlVgT2LxwUBSf
uOrRHNyvSWizDYRXyj6XHc+dmabGd8Lc7c7KRnHdxSxQp2Gpr4XS7F0jrK9TLT6cDJHYaofGt9Sk
BxfE55mf6jVqkpslq59Dbc2eXEj1m8qyQw+GdekjqUChViPpxwSQzIObLPRX9KV7avJ4oARhhn+L
eL14U3bJWDppgxKsZLeZqtC5RseNk01W1s1uKVr9ysxyHoYNOmaVLqvtFUmf3KyFW4P1jr7P5CBe
iMEbj2XHwdYBofJcFXk6w9ivVrDVImW6HPn0DDjTPNZKEXGEWGCLD6V+hV9YDxzEZ45RFUwLfqfH
paoa9umsRVb4wPslJjcXkWbyCiA+gUgqgjLVkjT7DvqtJ0re3AJ4+aM2WuWRFXX6TSDr3wiWx0dn
Yr8UOQbOiQQL6jky7O7etcx1D2AxWOruDSMCnumkSH4sLpdONeaPRarpRylBVeS1NYJIHTDP9B3D
FJN/KNbIT/Pya2EadwW84bc0zMkpJxiD+duLl1AZ+cFZ1+K66uUVH95ynMpVnC0y01tVdySK7Yiq
jt7li/2ZUONqCH6N7tRBvPbt6+/UmjIq+325qK/UG5kBRFU0bqWq738v29gyHLa9Ps5fGPGMayeq
m+3Pik3WLzlOZav58peKjbqA8Ct0iy9/rtgk2TzeDwbVCl6GvLkDLGCRq05StndufldMqSAwFa/e
b4oNRQ7uQVmFCH5RbEyBRG2Wg/t/rdg0KUhw0+HETr/Br7JNP7fiWTO7+vo/STd43YzDqC026p7R
f/wX0g20wpcpTShrGRu2BOYEF9lYuK8gggcT0rA3Dpy85rEzgxhTRhXZ435cI9BWv8o6aYj/j0DB
7W/SDnR7i4WL6Xi1oZk3+J2T09jMrPBUwnXzV/rOWliTZ4FHPzCPP/xL5JGRaO4jvXF2nyLPDJ2W
h2cYFptpbrofdp5QsvSp9OAEOLZqmLcdLHE4we0Ynz6FH44L8MDHOX1B9WmvXHpMTi2tFfufVKA+
y51zxiEQqWjR2JSky6YbcAepXLDg/RNhCEDCbZ85ChRbaxnMjNHGxhhJ0o3Aj77GKaT2P1GKyHqC
3+5cd1eCHEpZVwoDuAYbvy2PDLnHjsqySRkivFUjNy8L3+aYG7WGl1PLNkMewqhzYjfoe+FVuROe
TCCQKfVNpzQLs2Ot6dnWSh0yoKBbM8N3gQngXOQQmuFJq+WjrqFq+Loq2wv8ob44ZDrKxgxneWkr
koy+Un3vSdh4Po+VXuCJmMsHHkbbDDxNMHYj2kdstHSy9OkX2PtWYCUIYcQp6mDhMOdHFoh9Xm3Z
YRjUxzIPxr4q3fCGJV8TzN3gvpSLbX6Zmiz7Cnsf0JFQ7e3Ss+COXDQna0nNXd6UxTlei4vabVT2
g8QWdKbuwToxytbEQyOqdFj83NtLrt3OvC2frLguYuTl7jOFjC15beT3LkIRi4rFm3m87ot8HAUj
WxhuOepHZMRJKo/G3N5MBQo+uA3D8llJ4LI2B/uA2MYQbb1oC3bMT7cKABwDY6kBt2I1EBZjGE7r
tMhTqPTicbBDDqBZPLSvgLoKH6RsViCMZ/l7LKT5hZB3eRc1r62Uza3otHujdyuoI1N05/AC3nf5
CBclkcMZp818l5TQMLXyEgzE+F1vy8WI+dPUNlnpRrPbwTdSFo14SAjQA4r1jFi1J6FXw3kySV93
tT5fwUEXG/QyYx/RVeXxgqmwgfSO34ysMFAMKrBeA+/8YUmqoATUslXVfVYgYiZITJ7RG3uLdN5L
g1pzZFBcAhNe4pXBPHNNcQfngZH1Dm+47jzYdhwg21rvdlLellC1gjbEI1MM5G7hVHAyyrK+xnkh
MoI9wl9A5G1sex0CwxDWab3E7t3Rul9LkAJRnFvbrLRsTMj0YMxrkz+i7IA5DQFH5CYIxMQxmAxo
eDGw4WzCfuzOvYYBzKhaViCafc91Mj+LlbOLky3ll3Zp5quwGrMt586KvPh4p3UOMOBKuMkW1IGe
WYMfs0L2OncCYs/OcxOvuuGpdMLngEf7oymleQ2PvmVvrXDkAbfaRlHvov8DOzDSjpC2XEoPmE73
4ORgMeKue5PpvJA7j9AmLOYoZyJTMQ/Z+xw1lxYlqFzr5Jktzu0ZHwUuGZellMHqFxRESsXaC3S0
jzCEPDZ35vusg9JK1zuNvD5coVTf67WCK8DJB3EIpEMF1Syy8+/UMBS+MeMkWEm3HNYpSQLsge2R
/a3uqQtvABfDm6jSH4Wm84RU8rotezsYQ7AlAufoNETwnDIPAPkHjE9tj2O04lfHphU1UJWSduFn
rtlDEwUg2UjyG1hPU3rxOvDE6or+nQ60Q11OXHzdiFOziMsfZg3fasC0uU1dGzaiZgGn4mR8SOgc
Eil/GlTsTW/TPsYLZP7atAB/TAvfUq8I3hua/VGZ/Q2LyS+q191T3Wp+EznfQ4X7JWHKJpXTXnek
QjcN54fAsksLy011tFpozn00LM9ETLWHBZDldmHO9Nc6It/rxPsI8xvbKHVVEPFsVjABer4k9yKz
f1g8FXaDLCnlsl7xz9a+5p7gYAfJUJWHCdjMRjLDXmmhTiNIZy734FKmK5y5/Q7F/6yLhb1mQhaa
4lFIwW4C94f7Ykvzp+nbCcHxHs3PE3En90TNn5eqNz8StDpMSM20BUh3qjv0AjLk8x5qr+tHFUtv
+mKMNzfVXnsswFszHfQnrdXlNpb6K8NzwNHy2gHPRib6TLq0DsjUdv6cG93b5SZBcBpv9bQa2Vei
sXHMqq6Z+a6aFZBbayX6PW0o1Z40+KWtoj6N0TrtFyeEsbHG2wh4RMCW/QZ1C7ZgUT61yVJipcoX
7cRvnQYTJqVtGpt3oiUhohZBvw6bQJ572T3Uo1tZUCEa1bzy3ObOEN1bFWqRP1qklicn4hGILxL5
1VAvSVZRuxWH/RV/UOgM5EGEJCUjUV/8WJf+sHTDdSHw69nmjTGRlpN5ddJs4xE5bcd7lQeBncyn
GJjmvSEwlg55dO55y+/Gdame4ih/WAwMESlb9SN1LtVxzM0p6MnC3bkJFy2RFOxSikvbiuNlM431
O2Hf79Cugd7107pHmC48e2hcQj7UNLa9ZT0mcUT5iQqxtevla9k441mhAPujUSxHAMfpTXPZ6hFJ
0W+WrllrKnvqcc/BE9dzVjvfWF2XPjxb7llLngA20yzl2D+gMUxISj32N3qUqJ91o73R9fb11CB0
1sjgHm649YyzoduoFSqcimVyEO2af1Cntp4GO4e+thqH/9mMfLYv/4faZEMHew9k7e/WIV7Vdsn7
t98vVH77z/6V1SWSyp6CZQUqjM4y+JfVh/sPeMom6FJDF0RyOTP8a/VhmaD6dcmuBIUG547OVqT7
Z08yGxMaX9E16arAUiHd/2b18W8rYdgCjk3C8GIcIrD7c1I3JqNkk7bE5kCyIF8Kd6OYMQPUuSv2
sG+/+2z+JNX4J9+NraQN+oN1Hjv5nzKpSq1rvFQpx4JliY50X0r4ehnpdgxot7hnsl+u3L/Eydv6
T4udfy6f2Z+7Fosuy/p55W3OVZizskX/asvdpInuHFF867llZ+A+VRo5tM6Id2ZWmq/Im4AnYhS4
cnCyw7LkZy3lUALGplWPM0lsjIQtsYyuGL1euvWOBi79PJFy9iUvzW08SMPP4IIgMqa8XNm3H9Ny
Kq61LmL/rBA+3Zi3mO3MW0RFTsOY13ccXoptLXCFzQ7iPs+jhr1ERCHKZGTprliG3GMinHdTe8E2
9BhcGH/P+lw8UqjE+TjGV+Gy2t/mOXup+cLToH+ap3CTom9y+giKcGw8GDINVBFr2DUc+7O6xiLP
n+MOmO18Cf0M3gzE/JgDLgqiC1mtXxotsAYnZ9hQPJhZT9Ukk3D3uWlzn65a+LTO2lvJNuO7LIec
gjHzS9R0+Z7e5+o8jLHmh4mw6PPtxvO8hPwdOCRrIhinkETgrGWDhZFKVLe1KIcLHU1fz3Ws+Nqh
fSujsXlUgCg/qmTIv3UmNZJAWBP3o4eeeiIA5jwXyhwey3wdaGADNLtPrHCmdAivRtk2M+UrcwoR
T/ZmdDSbpv0uwzhFlqPL5dCy439RkA7AncJ827vTqH8RwF+RZsXRyY0brG/2rdPo+V3fFXcO8dgv
blSPGMLabzENWFuiqsmzvpjmjTZ18pSQFbkZ17q9bjFkeyYDz0NE/vXaaaTG8XPaxqTYDpnZg77q
eJVXsfujdlHQYt3sd6FA0ZoiG+CllSiPscrdtGm+bDE9D3fphVmKAmlssF7nPoI3822PTYkYj/Fa
8eZD7RKTb7s57WQWUB/S8tYT0uBwpLzl7FTmeF1mudrnSs+fnEmTCCBEOnKHs1efs16kDnIJVJ2/
menllT9DQ+2SeQ4oBedkmYNTWQXmbJflfTAMOYzB1Khv+tZ173J8K/djFLtPCeaJry5ee5/6xfaY
tJZLYgmUDwfVxKuL4YeWzvquNoTmF3jAjjD2xP1qap2faBT1eb0NmYPkOGbYcPY72FAULcr8eiWv
7owMhU59aX+WodxJLQRIbGkhnJAuvdcGqgyLNGJc5ureVqRXt3IiWDE1NuKf4cC5jJfFqy+fTmIa
gvhwXwA9d5oAw1p8iG32pglq/Jb/tDyWo9q7hWPCY8fZkJBB8qa1r58Vs8IxjYuK9r2yvSqdInmy
eZ9vMLAXAZRZuSlxzPufuVhQavFmAim+XVqcPRHaDOuNpd5qKm72Arry1pZgYYdmFJyr+KKAa+SV
iplSZ7CHXpMk6dXnv7dyZKGRVji7SgJnmTDXXNmFzPCa9EgwAwwyXeN2Y6lj367Mr9uwwZ1DQglH
QN7wT6NuBBdl0xuKfrju3AslIetJFxT6+L1cWuy56FFXgkggo5il4m8OtqGZ0IIwdxn8Tj8rwMxK
vI/7S/0kdfYTyd6ObD/neRy2g3ZV4xcGhTtcdXV7LN2xADZpzh5qL2N3Cg1xGjm1RLkCERqa3aGm
bBayp+T2r80xGGdqGYUcb7PB/mFzrXvEGmzsWW211WX0MWNMJ1OyWNc8+6TvLhaE1FA/lyKlaI1t
60ZP5y9Sm/VtY6xrgKQU79acv8lcQIlaW0Y9/n9+bx2LT66/mj1xZmvJlgPm1fBox2b2yBC/eq5B
BWekJnTBtiZrYpcksFOTQPkir2otmk7xtJibJXVZbjfRvFWdpu2Zin7MBshT+O+gf2WdnZy55U5u
q/x1Bpb0pXHKcme6I+QA0d3hUQZUmfTs2akx8MqRXs4WPi6qWLgXsiHapng/V834UsDN2/IUvB6y
1H6KcKh7Cr/i1jC6OigNE4PEOOZ73axfMQK9zws8HWRM+2YMh2nb5Mo4UfI+BHaaPg+Cm8iOx+VG
rKlxSwW1tte62t5NY+cXc/URsU7e2xbkmtpY8ao7oiZBOU9Ae/LoCJJIZ90NijiJjCpYjN706bmB
lNSZF9IW2aEsmbe5OY4kItR0CTGEr2EC+1RlgIBaQ+anWuPgnYam9DF3DF6zYlFUUruC/dDuVK7c
ACfdso3REfo4L85ELPcTtvinUmu2U7rqVAN3zdYaoiQg6Q/GzHTZu7Do2uV9amyjAQ5ljaPgtFw4
WxFSpoQwvV0FTN91VTEL/MuAEfKCu4iYVUJMPlqoNnTnkD/FIKEWZ+bB0ORt2OfPZTg99ZYDb2CR
bzYxBECZ7TbEsLaxSO8cNZPmmpCqTVy2LnWnKeZhsfBMnnXmQFXi6ZrT/r1f5OhTQHadFXkS5BPt
zrzAKPZbTWh9NVb6roNNueZ3M89y33TJLuGEwsOqDtZM93xKK6uXZOlXZqmSrWkHWpb+LdixS7nt
CyP0cDtaXsRphttgkwmDn8iQy5ZoDEg92GJivOQ6LoeCoZhtzLRQfWczzo6ZUzQHNVkbultAM7Vr
FNRRLzeQsJI9maFun9KzudG1aLmLZxLYabzu2wmfbJx2mT8WFJ9a0Lj8ZAEEUEUa91inrMBYnde5
ZU1ywbduzWSpDjyvpvu/P1/+ke3xi9VAmtgl0Aahu13qsn5PHumyuGZTR/0vJeCZXyqDPEk3j4Eb
tuv+77/Vvx9lXXjhLgwe/gcC5qeDc6/1pa0RGgDPNOGwhuDOh4I1KDSNeccG85/dK/8jT/+HIYw/
KkQiF/o4g9JFC3YZhf5anr55f0/6b2Xy4/cT2Z9+jV+FaWD6FxHZhZbDE9JlJPllOtP0f5iC+UEp
13RAqWMI4Tv/2olm/wPqr8B5xLsLCpOL6eXX+Uz8w8SMRhOQabGC4GT838xnxuU6+s09Yzuo3oZ0
mM8ulYlSGj8p0wnbLWpzywSwC/KuO19oK0KP4KzMTiWvzHWGBr/O6mhKAgcxeevPtUxKC0/Usrq3
cK0dOB5Duu/z41w5ri8WhABZtv1/uPt+7rm5/KxCCT414g4ECD6JNr8D/7hUF7PAL2Dj2pQ/YAZP
N3mKMbsmdNj0tXY9cGLZRwkbDrdAYW0adzygEiQPgj3HTTlOd2HHskyslMOnc4/f+3fXwp/MnwY0
qD98np9XgiAfCOrKIODC4v6Pj4i/pOrga9L2WZ++/weqDtAc/QB+I+dgcUHrDPQi3EVW1XxfiD8/
VBir8X9D/NBDrcwDhU0ONEo8H4hbd892Ow1vllPF1xr9JGy1SWcHCFTVs2lX1ilVrQ6UJNfxRAmC
lUXTHFkKud9arcnfeSGW94SJ7a8rOp+vVqc8t3Gj38kaSoFf4/QhFlA2Gnp2NEkaU1XVnS3E88Nc
o7r5rZvhRl2EHVnb0ZbTM4hQKouXNmxxVWoGJmCiWMCyW9VkOIWabor8uSAltpAThEszQ0rUVEB0
ML4vppipkwXFsQESTHZfDduKPLONc0KOauvw4Dx05cQrUU8Nw7dbB8k9B64gG3P5gNFJRhXgIEdQ
jWkwZBc2ZTMH9EuEp5WdTdn3lBfQdoaMcit2d/EooE+OF3dFqTrmJU3DVNZTFdKM6tVSPZ3BJFSG
IijlJJzLvwnak0NdFfRVLtgbX7qZSYz2QUddcz0jsYuZJo/y0uXckI8MCBXb/qjbICTx0oI+pv25
R49jQ7F+4Ofnw9Lt7okiZSQjeqMX+qPXcUQ4iKfoI1/5ccVn2bQbTbwGbBMwoyyqPmDWpPhU40gR
IcI4FFbT2cLtKfUYqCKK83JW0m73sYjRLuk78CyKTx+LSwG2BRNgK0R+bhDovDHH9BFhXieZH+u3
s2tqD2WkjY9rTaqQAoGIWgfDnZpz2ueQmyM7fhpamT7YnIS96VLRrV3KukuL62KaxJWgoYMiPCq9
L3j52/yz5tuk8Hu+FJW0lxJwWP3Nl+yzGZxda/HFqqMBjIKYWRlFmFYhLMlNTWMyGEYqxknxVXRy
uY9LO7ArvxSRYyBdQKjSTg4waTxQGWRfiWwy7qcslweV2Q0nNaIz0My+xGP+0Gj6YQS4jXaXFe6x
K4Y04G4f9uE0Q3WNwHn31MCUnq137D1qQ0EogUdgDeXjCFnpyLehHqHQ5zdHsa4lZ/hCVbC2Gdwa
PlO6ZEe1FPdg7durNusLgF5qQWsQ3bUE/8yinGQmU8i9wuS2F6LE0UcvdLYbXPZB+WACmK5dUd1h
gRtepwx8OBhrFSwkW72hLphJEt1564oV6TIe7upBST+Jc7JJoK4JrhocyAsrfe4keXqBT/ekG6Nz
Ozm2e9A5wuwIO2V+WzuPq034YnC66wJlgLEgoW0eevsBP9fNnJrWcYqWaLtAMzn1Lc0NySViFIkK
rUrFNegks2ivI0HUvq9zzr3W8Fw47rJNhMbF6HaxuwWWNO6B2Rgbxy21e4u1OD7NJQ6Kssl8k+TN
ixmqZQc+Z29CldtUkTFvLatUnmxc52p2Ldfrqoi4YdN/X1eZs8GphcemIabUq7uqFr31KINwUEOo
BGqZNtUA3NWl0mCjnPQxhje8HS1bf8qiIg0urmlkyv6arEPM4iotA2ME3SmL8b2dpvtp7p6lfSmA
kYrHcULYKWoKmoKQWapLRKSIlsV3B0kffdkdHL25zm2dkOVMRse8NJTr0ZoFvNK7W5I1lMatzBew
q4Fv0haBmzQn3YhdnswN6CcpWAbElKcnBkoAa41l2861uC76EQu4Gjb4DHqsQ7Lz80VdT70d+ZmQ
kJOH3Anmtfqhm5+F7AY/6DAnHBNrjRofAmYEGKzoGT42jmX0qolpLZNm77GUnJ+jqFVHkTUaBQ3G
EsCyAkqrGnkT4g4+sfOptlRr36+CRDpIR+0Ed+y9TDVAJoV7+SCcq4YOD8LjFnmgeoWDyxKMvHgt
6B52TPcwrM3oL2FxSx6DMKkhHsLBvCNafLaAHKmLAx15V3kZgk/aVwnHDOd6Xpz43ppxhgCuUVc8
wbox6NSANtOWxseUr9COyed5k2n3W05QNbV3Eu9GbMVH2+SRppcZk/NaWxSaTEgn1jKbvmEyw9RM
we8O8flzD5swMKr6KTfx5hejTn9I/56AgVpRplbxbrPq8upe2F7rMpJaSZ//H+rObMltZLvar+IX
QEcCifGWBOcia66SdIMoqUqYp0zMT/9/6GP7bzt8fOwIRzh80xctqUSRBLBzr7W+9SAbFi1DYVzL
0f4lcJedXA9peiyLfF+q3kGQLg55Fj/mI4e7WGXQFqAkPQ9pe5tW81lNaUBItJnavVljRKk8Smj0
jF6JP2evzJyEU0H0p8/Kp8BIjG9AZOtznXAPxfhAApV8fNqbcFDLGNkU8BKlLunwEpOm6Ta26mBO
cG/alyPf5sRkFywKmwhedMQPOG614ImRVPMPdnnmB5qtvXGs8gmL9FtspsexceRW03GzHxLSDJTN
44GnADLNzOBgsuPH0LTuWpTxODUnO8FKPN9mR3kUG/AlYfFU31yX2q9RoihSFJ++e34PEGjeVW7w
XhXY6bIBIp0FWR1uQD4fGsXebR1A8xIuQJFH89uSD9kxnubgPDjVd5cNZ5iqIENrBOPH1oMjrr4B
DJFnJ5qQ4c003ude+eIRayMDWgMQVpoBgS6fzAIYEgXpR+e5Vbj2Sm5tqGSLbMtwDiIoFhOH5XKp
XiFkWjsqukmRdvb4HNNT8FBadc+EW1tsRLijp4S0dm7Jg8cCivQM04K7msCv7A36hOOG7hhhjq9+
P74CCurDahryR+JT6c2up+mOk/1yGAhgIwQvbJrH4kWmI5nmKq322md8EaCGDmmRpQ89B+u7wk5f
Uvdb0pW/7JrBJy8wiboFNxGKXQ/N5KYnPfjFgcOFH86CR5wbxYShHAwT3mLbcHiz5bsbjDPE+NmF
Al/m1kkvkpwKlp6dS6sEVITxlpMBw4oiQOk4Emah8gSLiaT9YQYmjpUxvxuNx5YJkogyOYkdZ3p1
V0L0ODBFDEfuIk+uNbnnqoCwacx2TQ2UqMm2DYcxtoBm0wXRssjqsh0HkfQaZ9WtczNF7RhfZ+gD
xRHSoYLRnzC+sIS+pIv8ILEJ5HhGi8+BMZG3idITqtbHmAQTpVwJ+9AW7cAARPAuuSnzoPKecqsU
oWsqB7HbZI3uiB+m2Vxjgzi+iPisU1X9TmM1EjeZcYl2aX4jn8R+J3ZvGcPoa2Po6K0Z5albEKr4
/txhd7o6qQ+WJaDFKUmd+mRmbnFJDW+EsRNPG44iH3OK/jr5pKp8uxn3hsfDITfTeVvo3jx0icQw
x1YrBMrVHwiOfudSwsZuqeCqBDdRqtRhuvZC3jTy+r6GkXRuYSjtzTR7NjPr99jl0c50yz0rsXKX
2IvYFYbHjyDlERrL7D21QsWPfSu45+B5nwSviBNSStmAl0W7JhLJk6vAiWA2iF+NZPne9Uj72hZU
fw5pf4KblO5EwdfAXERzBNvERl2sfgbMtnesfWuqygoKaEGPb7Q75PReNCp5zJPIpuoIvt7OMCa9
1rhBhJ2xo6aF833WUfJIircinVCRE8KZDFOFkh8jTkKCGvtsWpwVwkHPxJBFG9zC3c6Lu+aGq/tr
AK4Tk49kji4qVsCMRlDalP86uOBw4piTXGc65DFF8KC8iuaVGQ1jgkiKml204bTepE1wCofWXvsG
TFEyVMz20aVgjL2wsRzp1diOfMutzeIxm8VjPhyr5bOq+ONIKx9uEzMXY2Ft9G814cVtG5xubvcJ
TP+MoegR92d7ddma3bE1m06tMGYs2UbyAOmiOIBGeK2DVD8Q5mLOsBonHFsIc5k9vDLiqXMzZN0L
KiJYUDe/z0pvq2NmpVxbyAA4vsmJxP4pb4HV0gxJdblrEL/0o4tRSvvJHNmfEYIDVmpBYJHLfE/P
NGU10BCjA7OqA6tD8XTKQFEx6O6UE7xB52sATTiggzkb8Y9JneOUJu+6wRJj1fLHWFrY4Xwq+ZqO
ygM0O/0y2jz5EVYgwcGNCFuckpKTCjtlZ9dGrY2E0V76lhl3TomD5pazXNRADRN7wZ8lLi08hEQ2
BwaFlaJe3mxXnSVktxfVkS8PiNUcXJUP8M9KCg472OMkV+6ayKn3TqnUqQwythNOmHQdybbF/RG1
FdWuo7NzkudGUUBR97+rdHo1x9q798zuZ0qfxSbliAsy4kfbRt+nwBCvIrrXueB96eoSGW24YgQ6
trq/LMP8kqIlLinyljU843DhHLRYXwR965ZmL/erZVGyw+/11jTufr1X00QE7NShvW/rircBd9Wy
zEyeq0MVbHKYGVW37eqIGjtJj3pT/aRWrH82NYIDw/ETjTV/hm5eJVmx1JdfKk4TlNOk/rksvbch
qLJPHDqVZNN/lmyLbqST1nAmkW6rT9gL1uIpt6O33iY6Dw3lqhzjpmy1CgzLA7DsJzvmGB4bQkKw
JE3ZWbDYp/o6Fs1942NfF2kuLu3aIjCu/hXZXPJ6AXfvqBNwWTo8CuZQd+7lbqBB4IjETJf5sqti
IfeMachRrvFWDy8BybKtORvDt0k2xlMbc8PKkkLgXxU0xfi+3vXzRF1sSzxb2NhZSMy122zRgGPL
RodWofV9LROFDpQkxw7s/wYPMb6/RnfDDbK9j0DRljccMzSSgDgIm8SE5Yj3jmtZlLtu9L5kD8bY
NKzy0ICY241Wb2x0vTShVSfJDRECk+FYcxNq3PRWJYvmCNX+6ueMko9J3g+KMTgh4LphdqFZNNLl
MSqbdy8fOZ4MxnJJ6eql4QMFEr7A1Jr3GtAfYWdQwCRTy5hIIceGtpytvVeVV9+aLlRePdIGdNRi
eiY8L0MvRjwv49zYdyqtGcyZcvi+kMxNssOAYLtusRn1ACRMmHQwFtKWiVeKvtW6YtrmQYMbiLz6
tZB181gT6A3Jfk1bbB3Dfq7amNg5P6ohyXgAJyaPC1lLvN95fp18+kIqD4U0cRV83Nqa97A91c90
9vD/+ou3GfXUn5FuzhwIf1Dzlt/qobd3ETiovdOTnQ0yi03NIIu9nC2BImHHaLOKVG7eyF2VeQ6Y
zaCrNqpu9N6GGfTEXCdPClQmGwLkM2/mWEGQwg2RffmBsHlD7sfXnDwBVJ5uFTGc8R7PAO15KdWU
rlZ37E4WkD+wX5Lym3QnnieW9zCPzvwyCfO73xKhMQ1UoXUpmFY5Ija2M7N5reaxuPl2WTywEaD1
K58/6NnIWHMxN6XC1tt0olAwil46l5maiKBcSNz0AyHfIso9OhsoIUrYXTGnF2JuKNd2OBuyTnvo
AwfhIk/bkzu6a9MYgyXR1bXrc5O49lc/TtGBBxnP6gLGxwZP6nRc5oabetdYN5dUxU27Yxd6PnN+
MZgvVuZPOxLAPCEWs36DXsMgGkzTS9xLPhazwHcrxd7ya95CGR3o8Z3ZfqX2Adf3Ni25r9HD+415
5pqC83mMmoUaXklLQ19k8J51q4MwCiijxVxyRsTYK2XWRx7eb1wZ7aZsZXnf66A5i9bkERbMxXca
6nhS+JhtJwCP6GCUd8Jdcx9AFg44zAp86j05mKGY5SlhINsBaq/v4Vv0NGJF7m+EsP7lHyS1C4+/
dKOp1Pz2H8e1GzDFx95fbn8nsl1bKP2VwccS/pnbljWa+qaUPKf+mttGh9bPTlPGv9khJRyV2J7y
xFbGdprWLhIVN8uZqQkY2l8S3ExyxUthiPfCJUBQJLB2wYdX37q00ye7oyv3Pw9xp75hr5Axdz/I
BvdAYyz6kaYuljqcjTmGghOaPv5hnpseoOI+Xczl0Fi18wUdDmMfCeMneCvNThkFDIFxEjRcOj/+
K9lufBH5vl4g5/2Z7SbhEW8Xjh2UCnpAKXH1J8xQf0l5BxGQ2Xjwg91fot5IFvgHiqVxPrwJGy5T
EGgITo6sxf4HAuA8yBTQnbEbH3CwuncVO9dwSHKIE6Y5/C0JHg0TdXPYFPf/Pg5OS2PzxBJo/Wjt
vrtYCTb/rqzA3P0XguFmM2qWVYS8OUTMEjOQRQQ17h3v+9wIxXJyGe0ngWPpbo2JB6wJ/a2Pff0z
0XL5lQQfVPqisdikSf5hVLyrivFY+bQ3cLL/z/Li/zvi3zX9xaK6/t39HwinOjxBBNZnD4cSAXLf
8XBP/n3174YB4qP6nP8q/v2HP+Jv4p/5hw/tAIWPioU1fyoR1/5Z/DP/gFOFSw1tj6B8gEH6X7U/
R/wh+P1rZBXHkHAt/tS/aH/+HyaKB80sZFrxfJJY/W+0qPAP/LdiFbFUm/yrQ7zcsSWq9soR+Iug
xstIZKRmuNo0wlKEHXAaHEsuYg1a7D7xPPmYNxPbwsTMLmnAoNU7MMioUb11w2hd6hpVrcaXnprz
M81zJ68bKAH2zR9dieW6GNL6iR2Y3tokFAhjljj70/qhrLOfsqYRIe7ReKxetqdKEAiyBwoTLL+d
jmI9AMx1fGyZ+EJgb8aW3j6x5e2SN1TM9LhY1T3MLvhiooChoJa3LqAqpZ9ybuYwnC6pMxHySMt+
zwLMehyTLwgv8h5CBll7xxRhZDpQiDTE+kSWy15OzlvMPpy1IbmyQI8RHJgoJhgRpdcSkgO2DEex
4Et9tavd8bXkMr2b7UAf2VChBwykJ60yjJuarBT1Dluve0mJMNA34h6tOqWImIF1l1pqfJqpsPwW
gWLG4JSBV6OSdVOWUbGNPfyBDlrWEYViPMyZvhLjwU0UZIyHiR2xcfHdbWvze/m7/RcaJGbu1Q4e
cZpFgFVLKBgMmOx6IpBPJDmBb8Y9zjKDvifRsGRGS5u3mUKoYdANqQueDkpby46OR0xJGshy51rJ
3nYKsAem2T+AiqG7vRu8Cyq28XMw+ujehi16mTqzvs8cdzmh2pylr/iAefbcRS7vCkJC8zFXIgrb
yACkE5FayJH89tHAfE1mXJ9xDrvvGnfXIZ9FfCwh/QOIdI51h0K1sWc9rJFX90ho6I4DdHXUZea8
ZE3ZUWPYrxWN7C//jNDmgyLmRL1aGK3rxYBE66vpjuzMBsIQVJxkYLqRbZCVl1cpnHgzJBTP8cS2
BhjslMKbWbAuF0t59Ks0vkV+xVlzFpjiKRchtCKgiAUN5qhl7QIRpTN+OhKmM5ONOKLwXeq26UTI
PpyJoSjkLh1rGzSKJ665nYsnH/c+QxIRr8L0hn2cmOznNK5XNxZ8oAFTqOXVaufT8kugDEJvuhDl
QGdVh26OOYz0nOmjTCMQQNEiP53/cv7cWdgpVLI1LFQZxvwzJT80swRgQCdSlK3hIpxrcCTWwBEx
LD9UMSEkgG2CTIShtqyg5VWtYaUpYK9UcEZngCTK1K2hJtJXRK3NaiHt6QbpPmZvt02H6TF3iuZU
WhxO9ZqTmslXf2OSGbf5mqLSJEUSPWSIWFlwLh1H31yIruwmab0s1zRWgZzBoTyIOF+T1bI8MztE
ruYC0469pwY0C/XiPsEO+9CZ7V9xyeAPXSNgNQt3aw2FxcoiH1b3EUJI7KsvvcbH6jVIRkTzgf5W
+avMBJjRNW6mOIKfhzWCxi50virSXXd4L+bd7OXmGbTIAJPUOmZrjA3OhLGPahLABNyGNeo2r6E3
d42/ERclCce8TU3ZGo/D9YUit0bmdFdZbCnlcufGFuy7NVpnrSG7ZI3b9WvwDt6LvSFFQxrP/zOZ
V/+Z0pvXwF4MZgcckEB+cNdAX7dG+7h35RdvjfvNa/AvAfN8hqXzpNdQoJgU9NXacn4X2NDbbUKW
6ZWOAHT2ZtbYqAxvVrtsVujW2RQabBPvFXUv5xoHsgnL0NKHiu7HszEsNF/GYr6WNe2CqPH+cwQo
5COP5xEwhnHKRjfaNg4Np0TQbTLVpvZv0uG7YGSOfJNpET1ieOYNmEFnPMa1QaLQ13hGPPhOe2El
0zUjC77NOx7GYWEvkqWVDtJPNa9HyiYYzRP2r+HQREt1gEXaXoJ2DkLDra07JWsoqXEPC3Ou4EQG
RiCeXGa909DnDVH1TMPT77Iwn7mPod3/snuZbtsuOeok+Z24a4WQqebD0jQ0TdfR74zSSDZqc/td
qmmlKaEPVVnU3pEqijjvjaugIdRBr9zvasm+JROF0LXrJS/V0D5TfRCBd+1EcctsoMz5oribLHMi
H3QS0E1otS9cvTgJ0kZ9oUuxWrBbUlSp6WFIJQ6MWZkUm8va+1eyAIxcCgJwYVTl5R4fezReohIW
Xmjnun8LvDrB7m0Bmub8D/Tfn7LHRbnTNyCoEZnzFN5DjEkVs2iEzaQvFNj6LjYPnoqt1f0Y0/kz
RBlhtUVQWgIvDTnmWBh2D9fFhMFAjBactq4N81BFFkmuoHV9GMnuwAM9i+zqHcx1+Upjgv2GIl1S
DlUHr7AQ5xes9ZC6SRdzP19Me6c6a35P4kaCwo0G+D+Z+5AyyKKL1hX7ST2UNnZo6F6hS+ZhDyMO
vK3BAvPd4NZ67hPZnG2vNI9t0vDQy2YqFeKAZa/NVuq+xZu3a3AXpyW67tQJg96GSX5YvtPu7NLn
QerRbVziblhUrC9104orkmy7pxA0/03Ed/mUpaO20qFeGCotNUKxNTbkG+NuVzOD5JgTC0RXZ+zE
i7Yayl3SZCxHPId5dVyKYDqLwhj2aZMrtRnqik1FH/GN5tQcdE9UhQoCV73hk3W263tHtwamVqe7
ICTNhwTT4rJWl/HxAzfOn4uxA7xc9hbc/wkW5tknufW79bR311MIIIBsSZdKBSv5HhEuZ+5gT6sW
4Wak6VilV00ZwYFkhYVA1megiYGNHwKVB/eZlwLbmnsX/3pulBQp+RW1p5C6mnDgtIt1hmFtO8Av
+jKnGOAjlfeKJBuCyzbpNXJaS63Aq9fBPN/QmURu1mzzTm48EH4pz5SmH7Y20EU8+LbtMS9AGXvn
5q0xjVOEdgIEGZ8qHF2X0i3fKGflGq14jSKuG5ziiTxWMnPY+9u/dEVOuuXuvVXUeoRNrY2T5euU
KmVCpBvhtk1Yd8UrI8zFMResniP24Naj8mVY5haSIYm1zBuze4wYSejUiM19ThIUwz72J6c9+m3/
ydp33DAM9wflUCW+WLMd1phx4ZKxdxYsYvhnV2E1Ou2G9/R19Iz4jRNieiZeZ9z3diP2K1lCc6B7
KUlsXhSb3zPFNqRecYxvKZiCnrTgWBWGtn6mOSmHHmZGgzdg7xTdV0nH7CfhY4ZVu+Ed79h4tb75
QcsDjEvDjZFPyE03SpuvwExL4r8MHE2i0ne7iKx6w40vYgeXuEcuEjrp2/jeKfwl7OhbPjp0W+1y
jriHIhY2MQ7PPk9A1Y5VxMAUa/iom85kGqLLQhzTqfrsvbzETRM7x6GCbJLLb5bnnXqH4O5I7JvF
QvI2ttlpSi0AcC2H38UQfNJpNR4GSAb96l4Yp1mGRjR9ullQvM8dHoYNl8yz5UzRySoDd0vyt9nV
pjPivrJQqZ1+kufcWJydNSe+zatncIJXk32vozI5Oasrah5lv+e0sMLqoXWuiabSSOe3yR3sb7NT
q61TZ2+YUrxw6NoDpJL3DOIqi2H692Zpdff+BBCfblqPqqHIgJAAgQIr+nbE3MDhguUzt//y2GbE
bLFapmQiKOr6GPSXinoqenLRPHY47cEnfICsfeg87unw5PBhRYN8HTO+NZg++wdWznYYTRO8zp4a
FpvA/tUCCMaVTz4jxYu8YYZweargvcrseFuDtdl5Yj5OXfaMIMD3WeDsjh1IfY7/K/B5fjdVZx8z
J2dfHTUi7E3DDOMlvst6ww4VbcQwEcfxvYnkIzZHE28J9oHBxfQY57TJgtQ/Tg3t9pNtDB9+5YzP
c+WXz1GNSszKEv6/wYJ9wU+3Adti7jN3+R1TPrOxp3UF7iKQprzpP2cAyFg72CgezdYEyq56sdFD
gu9aUP+1DbqZDy8qeWJEqVmHMia6PMJD2XmUUwDchR+GuE1ByUTs+c1Xq+0Eo9keN+frTL1x42r/
Z8fXZG+POD7ySuUPs7TNAy1V3o7ASpgEGSvYbAGhwzw+kiknrJWLPscK0kff5ywqd9LUD5YDnsYG
6w4YzH0wi2g5jFYQ3VWpJKHfc9Ut6SL2mPmMkyGrX3DCnI2V2D8m9J4TnA1mpQZBJjHH+2aI/SMs
ieLhz6XB/8665f8QCuyfk6tkKP/+imX7VXXUqr99FP/0+fVPd+DM/43V+v//iL+tWOQfpiTiCsLV
Y1i38HH/y4qFLYrjePwK/mqbZYrA6/WvOxbb/yOQUMkwP/vSAV76lx2LS/7VN9nMmKx2fIzG/50d
iykkr+AvDmscHzxbAotorpTeGoFdf/0vS5bUw68GZ4qDitN/9MQdbxGwCirFR8puJjUB34vbR3uQ
TjhDMEEyv5gcEfcAd/fkvbpNvd73hDcAsPH6+K5pLxObx03f0mlvDribysnVr00xfUDUSR6LtCRb
Ynk/jWQ98ZN7xEYw4EMqZ++XYDbakRoGhw7XAczt9FKVSL6M4wjDsHPPFWWeRwxJxiZFSGdvidtX
pJQSSmfdCfCsG8zW2nqx4X6ZJldKMXk84QCzwSUHhk+Sg2cz3hBqurHUnaG9wqWnXe7Rct0WchCH
lHvax3SHFE6eiYgrjiYjI7RJP9jBjEYR70GfLXc+1ksGww6ZkAva2ZE5Me/UvEjANe2Ftvl0P7mi
IKgJI22kS2jrL0PyGAPCwK4HnyfdyWLlF4D6ZsD2KLxz5+nCocT9nQQcQurlLFTphiXRfxDRFJFB
BZkwFGtfPsJ3fOrxDALR2eDUABtoD0x7WX5fx5T6udFkbusmeULnOM6yfZAtIa6Y/+zqDgsE3ssG
XrPxqxn7A3xS7yYybX7mukk2HI6oNkkm+bPJy7sJ0eHUz1jVkXVvk28V4RK3e4ws90nNQd8Z3ewS
mLmi7iatD0YnpodMsOZCcfcvI89hzkO9e0ZMZ5TLFTp+bDwwtrFzoVL+rKl7m6LaCJclbw+5P7zG
8Q90Q8jllu3u6ij4ZUkbQCbdZ23ELs6uLXFw0rk5ZGWbo9n3wX7OB27GcWkC2ZV8J6Pe5EabT2YU
umu0izM4S5ExGUNZ5gHvA++lYDy5w6Vew+hw6jDHPrRrqoF3spiPg3Ibjg6xfx7zGnFsSuhUA0v5
Datqe+UMGO1aZDEsRSWsvCibKFBfbFZJ/vLBEsAhUW135/UZgcF45Czj4I8OqNDpuveIuZ+sMVYu
jMLVd1HwaJ46tmNptxhfBkM2XlXZuptG0P+I87F8gVTp77DZVlezK/ufE1IeyBnoNhCCvkuIVx/2
CAVlCzucQpa1fCCw+mNedVLsGlTOHeM8LmwklKvTeeI5E5q/RHiYfiQrNQDSObmFxjcRZWL1URZt
e1dl7c5y5zsLNvE+8KbfU5JEeEw96o3mnnA14a6ZFIOO5BMP9vRMeDvblk7AKlO37T7l0vm2LiBp
T+nbY5/4Lyg3NqZ32eM5H9KDTz3G0WCavlKeyKHJ2Duqtbd9N/qPeHQIaxvbjjR2I1D2SkXwcYzM
/I62qW9Ow290YoeSNhEdc4NWVeJKFwoAweGkufxBUxvNDF5IeSmpvKKgDMJL7lN2RBv6CqK97bWY
7oCw5kP8TmVhy8J1snaYjBkNTVkVLzYwWkwufbOzNG7axXQ+JUWArECwrYrK4aJuyRUy8rZneOXx
zi7qXzZZK37mmGWnPFsJ8iJogAZjXC8pS2H5hCu2r40OAQyw7g4cYPdmpf5LTpL+SSWcP2oPy5yt
+AEzxfJ7f/RjSnnZp3KR0gJFG9EeD3YVtgWvhcurPrX0bD1g3VIwXSJ3K/NheZeNFfyIRTezhWIm
iQzgq5jJ3JNuE+el7yAFwqziOzVyrIociOpJOjznYwX9CDXgbMH4cWlGS9t7V8YFvZHeRGdaFo8b
br4r/bBl4JubteFF5HxK8nWIaD6JezAh0MC6TVHMbxb1AKG3DM1m7sTCCtljxdYFtBQRN3k3ebNL
pv1ieolmflnAtb2ALG4p4Qui98ildStwpHvKFD3eOH/618Uvf+BC5M3IRuM7R0LzZaib8dtI7VIY
pw5wSRQVmIAGidzlyuZGWbI+1Jj3LIOAPmSGs1MBNaujaTMGs7/xneQH3zf/NoMGOwsDp1uciI84
582eY/CBUzZ+9Xn0kSTsfPkwAg4OlovajoAsZJnu0gqTYEyR4Aa3GhinJJ4udgfyvG4owVRs7rap
l8i9qtUE9sSMDnHujLsxTseb4bkaPkpExUib+OJtRAdG0+exBSaAr4ds+31czB8RfQzmUqaMiMHZ
HTh7GL3ffRWFPexHbbM+L3m9QsafXdk8DdSabqTMED6cmZs3qZQNptv61I+4ZdrKoJJa+de4L+WO
xhLmaWt1kBsDOPJR3vXLZ1xazfu0WjYjqm63nbQVrT7qK43dtymq1GHwmD2LBHzR3NV1gjFQ2xsD
1fE5gvH1vWnq6wSP5ei4pKtrJAEnpQFVeclh0pIfa/rFT+UM8zNbxOdoCSDfdyJ4c4Pkswx4x4zZ
+jk1RGHcBKtg5C0axYAIRcYemKa9CnsfhzY76ZOj2zj7tgKhP3Lj4BSALBBbVnJ1saEfMtOWYRFU
58JKX7rZucOnRcsOHdvbIK1eORFXu2ZJzhSTrI/Uy7w+7jM1PlNzYIWlak+ACkD3EMbn9B9x5c8p
3B27gy0QqyR5TLzYvmU0zNEY0fqgHuwf5QQlM9Kz+5G6IA1Aa8SvGCUT4mu8/dxqrtT9UTvgluVP
NFmHdV36gA2bWgX6evY81Yig6oPb+3ej8j9XW85Y4N7Fa+rvIrIY3PR4IQwuyAn4ibe9YIZp1JqH
m+fsjWdh9wu8Fg2kQZPcxTTA7kClZR8siNF8io4tKAlwzSjxWLM82wBIvcykjrekuyDcuxxc5YJh
Y6JL6iAcg20HMLdN6opTnQbPbcOb3fnxfVzU87kOrOFRL9V8nyRBjGWgTI5tvhCV51RGTsAIHcN5
72Puklxr/e9IQa3jTSyvmGLJbFD2BHmeE58ouKslZsIjZRVP5Eza1l8s+8VfpRWE/DuLZPWR/ivK
IuaKqzGlIB1Vxgg120Q2zVod2qZ338EV6HOwyjjZKuiA1ZDMrjh+5qWPQmMqmw8rt/SxXcWgxcnK
E30iSGQIRaZsWYmt4tG4ykiO1xM+WKUlqjjgda1yU21zqSe0NzICI0bFBrIU3vVl17RASgxrDvNV
vKKyCUGFwPwB90K1YT3cUAvrSNK5vsO+fRXBhnou2QTxdhIdBKm1imVuPpEcml3ucQMRg36mYBEj
UBVaq9DWqvaqVumNhhaXNDiTbx/zeymwZXFiWfmLscp2aSdyeleR8mg71MQIkPfawHeOpHJ4dr14
NNHCvkUK5JMLs1UcdFAJp1UuxIQwAnXAJL5KiSXtS5gmVn3RYOdxRf4gFJe16CLokEa7KpKEHN+C
OKZLbxz9fbAKl5Ee8Tkr3wF+iKw5JF/LKnOWlu5xCyJ9spRTl2GVQx2SdByHlzdjwV7NYoHKatRT
ROv0WBcjfmOlBOl4HHEM1364oLuaqwBbYmY9jtj7d/Uqz/bN0J64IfTbjIJfCG7xT24LNQGXnMTi
2L6MRkSbIGDTJ0i5HD0UDc5eu1CYhR8IhVhVbXSs0Iz1Kh5LXdworgVvLMY+jFGYsz+15vhP2ZlB
+n5YpehWemz906zfpHIst7RJwVygnfVtBmpOwasB9UPpKL21PiExcvUnPfrpjZgciSqYVjvVkozj
mii35OcbHhWKCJiWyZv2K/+sGmlywy9w7tHiDRTNWU5eTuF3hoRwci2fj2Vcr9y+da4tTXAbwn/G
msfzL3JKNCMHURREKCjMY96LfW50+UnZnvEhynb6GbNrPAAywNeeLWe7LdEgu/E6Gx7/V5l7RU0B
FEaMuEo0xRPsh+KiO/1ZB8OuaAb9o4oyioi1wrfZWtbFKltx5+ZpSVe5q7ecZLutFXEgc1uGjznv
9c+S2Aip+MjniWi8RT57R5o6ftiol9lmWgsWJzgWYIZLAvV9zdzGvw+wH6WkjcHSDZzHJooHyECC
hxr5B67TXkzzDi8cidQcNDLo4VpQwNKUNnlbqr5cYIJg9VtKptvsXuuxwfsc3OFPHn4o/Dmfc1vA
GS4Dk/Oir49JgmtUG903T3IDAXucv9E0SUFpXFQTIPruupQ0v+IM1QZMI4ViMEqIoXm1Sx36x6eA
0oQ2TjXXpLinUbECHslgqSOyCuNo7N2mD27mAN0wsvZdLGkKN8w7DDvmzp48MP26oN6cT26oKr7t
jRmymAfB4E6ngBLLLZC9MRwUwxYkGr2PSKlcsyZ/sSyuEFByETIeZ8Z4uNmxoy6jjL9Tq8ZMIviZ
ecp/2ky8ewY4jLZw1e8K+W/nWe504J1lXxxlIrQkIa0y9aoPTWXZN8QlXM3mFIoZ37VjpmRzIqMI
9TSd/VxgCLcc99jRQIL1Oh1ZZDkuTmTb3ZJ9/LF0fNenmclm5gJ4zaRSb8X6t6RFHx3qVlIMWtym
3v+lW5OjTwVfejCK9Fq0p8EysZX6CaZcr3saQEWfEr8Hi5Q+cbgDVT3RUxHYSXDVfpttUdEGuBp4
abMSgyhBaEqHvIbqGJmeyrReYAQPEc3Qa13cUHJ+9zrnSeSNvZsimxcIYQdbr/e0hh3DthuZC7WN
FmPN+BFajkXTgDfVjtuTtZqnDWXQzBAhH2vR642jlAxFDGxYmTO1pH4S7zpsleR5q+kXvRcu6Gk7
vSnHip8CcCAUKZWL+y6MjsM5QOcM4y53Vd5qiHcosnTORMspEDAy7cbWHwaQ9utAbuIuDTDdiqoS
2Iyzq0fXzJ7q4PFo0KfNMtmAW4hxnuaxOoyiiTI7R453ndlfM1JnD8Y04qphdd1ATkY3gBW+y0zX
xd+ez78WryrOS4dqVdeesYNtbVOcbnuPA2m9sEpXLXuCKhn7Fn2B9NAcqq65dyuOEt6A5G+WNnQT
aa6bhAk1MolYvwbUwPCc0t6IvsGhcHA6hWVfb+n+br7jQZjeA669neH/P/bObDlyY8uyXwQZ4HAA
jseOORjBmUwm+QLLVGY65nn++l5OWd2WVLdUXe/1IjNNySEi4H722XvtIb/2tfx9gbpLODB4WTUI
m16V1VvQWxz2SNY7nbvYWITksTj2C9sL2lWsCkQhLeVQNyGAEytglN0EbkNgwQk05eQw0H5wEACt
aLLvWuc1PE5QKJm0+stKhvg9Vq3z0595wJhJ782aguHQLNSe9/lCAHVJ3nrOfQ6S5eRTTXyOaVTa
sLSlkhRC7ll5gzz0qe8+NXSdPhVW9svxaDBEwmaB0rsuSbm08yn+QjDuBIxhzx0JtFWo5GsNyXxf
B1b5v+0OCLFJv/w3+Iw/9FjnHyXdh29LZ8Tc/Nt/peea//8PPdf+jduL6yPaQuIIAlxw/8IZWuI3
DyWVupeA89CzPZd/9R+8DFiHvg8QwxakRBwb0fZfnjn/N+HDUrEFsA3JE/Z/pufC5PiTmmvMfoA8
Qlx5CM5QgwyY489qrpCNxRUEDthYggDTUlCWrJz5vcttWlJp/QE2XPZGUYiXgygUZgXGwBcXLg/Q
6o3wCyjcXvJ9StybuSOr3FtZf21XqsG6siBK9ifx/N8QKcK/Az7oaREkpyRNQMrDHgfO8S/fcAiU
H3wHq5dUWu5pSsP6S6xZK7mZ413IQ8gvNJr7oBJ6AL8bdwrBTvnJW+NwCwh9VV3SRJxX+ikOUiRf
EUBmOAeuu7VU6x4CwhlACpwHE+l+nBv7NZ/A29IQjUIDKwBq0raGr3RALkFRWdzkgYyZooQ7jXZx
YS1kIoL6Fvn1vFQLxnVtj+chG8L8MDZU505Y27u6wuesVu+xn6cK23xh83iNv1TDwqo0KghxrSgc
nd99zye1J6qqCW4irAaBJPBOH/OhyPr2tOR4K0q7S7ZYHilYcKtuR9mGRybGSHVJLg5qAMGWlMSe
3agb9ugj331dPQYT87CysvE6Ic3cMFYWZI3VdKTo9h0jsT4oSQEWhQ7NcS0K+76GS7XziiU9cWUm
Q2gjfE0xgVRMGLW1F20znixQIUcri17qnDTZqlr/SGlZtBmHsjnREP9CtClC9sADlkAjO0utsWOD
lrslPOGbY7Y560/8UuX4bwk3d/pgRfPMjMRhEAaNfnaxHUVkTWnp1jFJ1cnFvzn5NxnVVxCnQ15/
bj6bOV/8J/JNH9GEiDVUWl9k6qBxUmO+XtSAE3zjx6Yidiz6L7jpsT+tVA7aGYGNKTIpgCVJbrBx
0qWFbbKv4/ecJ/A2cayHuid5qFo0toih75zonPwibLNdkHflzuPc3nXs8uDKLwzc6praJd0gaCZb
+vUKjhyCy758aSKy8oETfRlVI+8HRXo1tmV09gvMTYEM58NYY4IvcxC3/AmoJoUhXrndm5rJJHlT
U3Dz1y+F0OuOoImgi4gKMSU98jY2IR5PkaYcMw7pINCvVBEv2CCK8NB7QjxqK3PxoPBDjAtKipIE
yHD86z0b3nw3Eea8di6ugVkwqgo+Xhxcpb4vBmfZRUXWPSa95McSeDpeqWh8tIs+vXVkp3dlmRDO
yIr111iX4lbZOQO3LXGlZXj4F1vcO1QDE3or1levjOSxwlYJyCDkdUucmPlqRUBgwi8c9kNdMJe3
lqp2iDLpwZtyNDtSK3AIEuMvK0LimcwGGeFvyI9W864q1rMFbMzDuCY9Xb2ZfvIkOxMqD3zOaEs8
1GMdENzv2pslgAyahtnCI6E3u3G8CG66JsfByV4qpqSrqld4GGyLibVq+ViOxNsc2Y8vnxzSJSKs
2jAlvy7mmmqbC2vGzVUhGm7Ji/lc6AsSN+aCm5urbga5Cb/tetPzrtkhzHMTHWO9c7JlF5jLsj3b
mA7nuvo2tGV1YuWLIFwCbFHmor36OA4a3XS/lLmGt9zH7Z7dhbT4i+l02IGCeIcj111W7vE8JjcI
8BHfAJ7jjLt+NPnqFs2xO0xmEHBHD/xlz6yc1uu5x4uC/srgAKTxJFv+TGWGCllGvwO/cfa+415x
w9bniglEMInw+wvvyO9YB7UWV0KxLTs80HcDEwzjEUg2M9QMQc94YwYdRW1cYEYfjKBMQQgsJQ/I
/tbKGJGKz2nJjynSVGaEUt301fIyEkZphdPFDFrYKm2WdZn4wbVy/AiYx1ozmNmQge59s0GozdhG
Thqw6yBPRMyZ6TLN76/INaSPgorhPYBwoou0d1H4qkV6XM142BdBstXJ6u1sMzyuRQ1UgHFyMYPl
YkZMJEmmzYS5k52ROOAs+9IRIDkMCisfW5zuu2cG1mFFrJJmiC3MOJusoGpBuNnXZLXEBRgLvwJc
Vft6DrsP3mO4y7ofDUi7S2fG5aGjI4lJN7kUSAKHpQ6PNtP1pMf+pnbsG8cM3hbWd57LDOOdGcu7
WGRnCvL4qK9C3drKvCU+J3mQ6oodK+N9Ini+JbB4bunXzIndyWzLksU9A/6ctwMagZ4QCxaYp+gG
iRY3yoqCm77Nki+NDWNGS6QGy8FLapmRJTBCROQn1YY5MgHnnYCH5arAlJ7crUbCWD/VjMAIG66R
OFIjdqxG9qhAePLeMjYE5EMQtDgTkGRZbhmzAi6X8RwtRGGNkUHL8vfIWBtsY3JIjN0B6KDPgwkL
hEcJ1TE1tojUGCRcM9s73QMp4WLvRMF7/ummIO/G7qStMPIas0Xy6btgtN9RHxPsl1iLY27sGZWs
wytPSP/QGPMG4gwexuLVNbYOYpN0eBqrB0AoiCSf/g9lrCB6KpO9NPYQUfhsrm10yejTPSI+nSRZ
E7j76dNfInCaLF2e4YQXJFP9uUi/J8aS4hpzCg5TBWJk/TUb44q1mAWtMbMoD1sLBiYiy/nEOjDp
p2emnvFbrlf7KCnNONHjqTYDLpnI2GUQ9sH+MxssxTS9Ib4l28zYawig38qmL8jwNxWu/mHeSekm
Jzdl5lxw6MS5usuLcN4I4eQsaMqHAELUZuIrHlytadkgkMFUNn2P1fwRsIq9sDkW6G6kA1mshl9G
4xlCwRke9NKPW9c4ilKClDcT6xN+YKt+dPGfblP1czGuJC64GJR4cBeUxbrFqTX+JdyY+YnwPopB
5T2kqWsdG+N3ouYrPvpW299PdfNjYGLcp15yj4ZzHOid2fk4p3zsM1uQQvJrW6f5WzMEP2YN6qvI
4ufZeK9CxxAAjB/LNs6swXi02Pdh11Ky5+i0K/emM24u3URjyOiHyFEMKBKu8X2xPXj2qW5u+X2N
+Ru3lR8TethuDHCMrfib+k8PWQjmKRtt/nYdy4MO4/M6Wq966OJNPXOFgU93pvrtfVjEM+s079TH
Gstu1vzo2UuewnzpTUgXY5sXsPJjohYnrZW8KYwDLsvngVFdePskS/xTScHgbhkYncXQ3LViGGi0
xU9XZR3H2dpIps+MMtIZT/YmD7v5S1EjfTWRwH9KOnhni9751qRd/9iloJ1L4+bDxvszh6p98Mrk
h+3oetN2NGqtBqlcRtwKbT2lt8pNcWeEnJO+GBFoM85ZC3wg3kauZS8k9ZNdJ9LhMspgvMvwSfLZ
Z5O4Y/c1vLt5RG0Ga6AUklLSbwKNTT7Rc/xUDikfsj4d149a1fLZ9ZseChou8NDHtd2FRrS0C/dm
mDDzugRuH1pb5lwyuRoGOu8vDSvN3UJewdulTcOK3+cKGaVB9zHWQKNocLkbIvVEEUTK10ESadbR
f/N8ObJCb5+lw3gBG7DHfI8YHgI1uSE88FhCoTh3mbYPLH3Jl+Sd9do3uEctZ0m2eQRRo8g+u4OD
Yjf13Uy4LhpvJsrloXdpmok7vzzZeUPti14/MPjO10B4hFBbl2ErlIICSNd5Y9labJWlvvqi+CZJ
BmwWAN6vyvDFJBAIwNFBvQ+H0b4q36LMRs7dHbvVGvpu9BBN47XESbRPG4LLNgzz3nYevYHY0xA2
+XmqK3GnsImzq26qY+6m/HO6VsgWLefcDWa+ifEXiRmcMZFq9i36E2AblpIUr2yzaczPnNweOhth
MDz0rr+XvN0JIeHp4R7CpWJIOfb8vk6unZ7EXcNTDn/PGvvfsIXYxwRi2R0IjglmcUU4K22SK8Ay
bDH5EDzoVOAmmYMhuWasVHau1X9zSi/ZidXtTgsi85EKVoJMTTdTDRIxcy5j4x8d0Q7HOizuVUqS
PPTygF6jQJ8bx8luopXAMW5mjMwcZwdbWd6DEDPyb4G/G1oKz6Cxm78Vlf9RJZyYGUPYcVJxCe0J
/k+5YkcsRJj+0DzZatV3x6JiWbFM7PFXHuXHFD8vuXvRnLndhQ8wM1oC3twBnAETRO51N20WO9/S
AGfkRKnqec5YAWEb5pwptAb40frXQQ/BDYs5+7Q25LrqQfLChlN/zrLAws+6emcrL8d9MNnda5v1
9cGePesBcwZdvJi2sNUqcYXXNZFCGVvCWuYT79S0AAqeXifPWzyYhBFP3QSWAeh4eU7LcXnIQnq5
dRIFbys1t2iSHH8te+tlA5xB7sJpUJfAaZMdhSDY+MmuJR9ONtYOq5R49F67Kb7QMKwrpoymLnZz
0zf8dnyCVm6TN+9N0TnQf8vpiyoswEVymqDbEWvhYynDd8tv2ifX97OH3OezD1m7PnjOcJm9rtjr
nuW8wjXaG2vK+qXta5cl6Ry8hI0p9dOF97BI+mxiflpcO+maH7j1lVQzODj/46he8BM4cn1rAOL8
zEH7fkCd94FSoHls8yRJjlPShMey8RIyU/Cbp10HlXcjk04cQClSZMIDh/W+/dVJex4yUnXvleZO
yj6/2dHQMPB1/Ci6RNpndc7e64opqLhxtC++jIt8LGKXfIZc9XHo/OUh1ED3GAsjloAwnMDK1anY
OQIdhtZCniPjMPqcrB19b5SG6eXs+dlE0grlb+8MOj+mVOdexOxl38Mo4rpplQs9jKA38N8PC18v
VLcV3bPdIc6z0IW/NQLKSxb3wSHgU+yVMrFfvEourbXE6CjlCbwHmTfWe8dCN9sV8F8eos4pMsDy
ZfaLTXvxdWwo/YtJZtwQs2NIyIKbUVvDXWpHWUQ2zeKMo927fc7SFJJIuAzWY9UmLTcwjtkjl/T5
8X+9p/8/QiXKHUnaUIbQrxyHZxbc3H+wod5Vw4i746f1f5oB4G9S/sWF+m//sD8ETPEbYFqkRspm
QdV6Rh/8V+QXv6mHsRRTqXABTfKv/kO+DH5z6FuRbDZROD3Qvv9PvhS/BSGY30DZbojq+T+sYzGE
6j/hfj/VQIc+XE4ZVFbHw/f6Z/myLKeRzUJEiGBacFCtE7R6Kis3VInQ7DGV/r2yy9tkquMTh/p+
zGvr0rJ12UZIKxc/S3eWLX413vgYWwFsUm7aN2WNgY/ncvjgraW88jpw1SRj/9A0A6DBfKxu6YtQ
HwAZcbfBBX6e4qi8iGqq78pRLgct1LJDvH9K6v6lGRgmYMhgdCzX2zlb+q8G10WcpPhhZauzXeDU
PgaBOEx1FOyW2v+9YOiggk0CpUtCWKBlHUFYwsEai4HVifSZpeMs32c5HeBpEgEkEy5WUJzv0YGZ
zds7swOUaRT2FzvjwvWnd86/02D/8+8ccVpKH7mYanb/bynrKKsXZ5pJ8wNFw0/eN5e2QfZiF/LL
GumwI91Jc9vIpRNJpd7+8xf/a8T7jzcqbyAvDFxH2p8g6T+/4H1O8/aIhErIdbAx9M23AfCiTToy
ATZrX/yxB/mvG3HMD/O3N9ifP2XO3yp4CC42Vurg8YkaNv8qZI8nRjvfOWExvki7dllWrgAJweRO
m6B1WNtQZnWU3tR/s2IJqqaPBcgsyounHH/fDOd3r+v6OvqTwAww/AgJMvV1yh6ynhJxdNkcnSuv
zEhbddxAY7wPLW/zU4/3Y5NWKfQSW+1tKwccL6m0WojmOEnysbi+A7e1N8d6FB6mAf9IzfroiOk6
O1mayMIQqDs78bnNNhaBJm4suIRLXAeialeSN4G0nyU1Wg+aKAS1YNbZQfM8EGGXW1kn6iFZ9HxK
Gp3uZ4Fe/M8v7X9aRfARdkGES4R9JQh7//WzHAiMMjYr+E060EEZrKpGOo96YiKOtfVFUGwHSewk
L7P5CZZZ+N+8rT9fyr++1K6Ps57OKRc0rjJLnD+/tbzVK7hc5cWG6md28w29txCBbx3AfleYP/d0
n+TcIZlssjDkmdJ6d4vGEPrPvwXzxPr7d+HbjhOwipK+cP7G5OdS5/cY4HEMBVHePpGom/fwgair
acskL/f//NUcT/3tHW4o5GaLBL4hZNNEgOCvP7bEGJvyg5PvWhLrxAMd2bCiSsctMX6Qagzu4rAW
+2oqrdNMd8RxzD3veS5oCt3J2ZMWiKjIOcLdst/pO60AueB0nAw0pzL4nK7q1dFmnt1OTus/dCWF
2IsB7lQGvRMBJTDGyvxdIbozkhqbsC6aGwzYELibsj+Ok7xjSbYDHC1uQsP3wbV8UUnv/xjkmlxB
fPEYN0CgJBxRnwEHbLJUXaKK4gz0BsSJpD1p4cW7tpNP7eLlYFdA1BCaSi5DhbquRTbdCgMl6pyk
/rL0yfTqpCCL2NW8+AZipGLR75auKvD4cLOfZsv/PjgrBGqXbPhmMjCkAsPTUbYt64W2pe+Qn2fh
CbrJDEkJoHB/qiBqP0RI3mev8utT5zQwUq3lTvdD9qv4pDKJBteiNKimTh0Hg24aZvnWQDzbRgbt
1OFWZpG9fNNLLX9VhgK15OO++Vy3T3Rq6YYCB4LkkI7Y1kl+N4isy0skggdp+FIQCr9SRIQ12pU7
yg9v5gLMgzRUKmln831tSFVM/wjfw94KXHmgDcT4itmAlZIuHB0Du+paVG3bALCqyQ2eOgPFcj/5
WPzHCqW/h30nF+dYGZAWLX8UdRu4Vu6t1aWJ4urUyGnZz+Tir71BcqXJTYIp83VxiwgjR6zfGkpT
TokBelGTsV+qebg2VVw/MlPqrSdbkIeNALVABeiRzKI+ByGksNUww+oeethswm62IYqpvEUDdg3U
lzeU3mdzX97Mk312F2lGWnyyYSmA0abH0iDLNPuS3WAwZkzMVMHWeHBxTgMKiILXOuFt5YNBI5ss
DpEhoxUTuxP/E5emOPPPS+Pc2x2trbQxISS7z6Rw2TwZ3toQFG+wmYoTlgIyzJKMszU5lP9mCphH
M3P1J+B6sacsJblp5tUYi7ZjQG+qo/tXCyqaxzQW+wjx7yjI6V28uvwdQyQKKogCZGzYcU7tD7vA
8OSiEfrcSrDyrkqy8MAmZSTjreAOdB36Ymq4dBKA2m4Y4u4egDy9UoZf1xmS3Soxu1iE79ED4dx1
ftJDK4d9xxaK73HE6gRke78YOh7f2PjV6xk6y/GlzZM3DiT+fM93D2tN8yeQPdBZ/j4BGXZMrKre
+A49y7jWfsc99uK1o39DnGe91BPZEGpIvkZeYFrkDk0nu6sN0mOTNfotBQDYBf36kNvd96QB3QcB
rqhouaVJbt1gBEFcxn3j1mm59bt03Lmtai++m1PgMzsISWqkKt69c+cl2wZrJN7HuABTDHlq9Tpu
dPVrYxiGYPuf9DiXh8Kf/Ec9wndZQbEbPksH/lCncXJrW055FmJ9llr8sgoeaKFRQUB84nIcgU7Y
iq6hmrseKby5Ifzg/RwMhDGtvZfRCXe8Ynew7taN41UvbTff8poV2wlw8racSQfPKQJSnP5e0re+
tZfgi1tP3+d+De4ruJClBfuP2PANZjgyIC0cuyaRH9rwJFG5zHD9TjDCYWcDc3ICPlkZCmVm3JAL
KZstR3F6dMw7DpkxvLqkpbWK3duQnTEbPAlXkb4sWJvZduWR0I3QL5Hr7IvfaPciXdt9rMnt7FtS
F2KBSVYD0VQjNM2+C+0DQU3Y2n7UnqeIWq5dhzDF9rbQGxcmZ2aX7XYi/V0ZXCdA1WiT9CxA0KzY
2C3pR8fdeycyRkufTU46zZuS5+ZxiDBMRU0YcFRABx0MJrSJyRLFWJTBRafeU+F0TwnR2k1Lg9op
d5eHph6sM9zpFSBal5+Tqnob6vSOp+GW/oD7wuBKGwMuzbie3xCOeq2Y64/C4E0F3ynlPMDPJ9in
VCfmx8TgUBenXm+Xrp3PnoGlSoNNreCnZnBU03n60Ruwqly7u7UfeInshzWWIdcbb1t5YECaJNxE
a/VMGCI5WQ2SiDOg7G4aH4qQR/yq8qPqqAzcdTCY14Fk8cnv8ubEwzA/rwYH6wQNLjeDiO0CYLGD
Z4UgG6DQI+l7+6KPxLUwmFleL9oMPtmzERRapcHRBnHd72FTRygWwGqRPsdH0XLYNTI7WDqgg4yk
np7rh6HQ/nY1tFtEvB4UfjM++HbwPi0wcSM2vxuteUgMVCYAx8dQsLNDNr/SwHQNeGYkCU1VJqYE
+0LZyfq1b6Lkaa3JJUx+UZ2SCo5ZAYif8jVuHVaYqgOg724XAfVlWahfQ4tNODUE5RNCebQvDAUY
5edptCnA2LBo5G/xAz8D/QieQge+Z2HWsznpjj3EKP5gq8Txwf+q0/GnWPMXHuo2NQBjd6TRUp2W
wXbvlnYGVmvoxUSbwluIK7xc2n/vIhjHcGmIsBjucWEIyFkBIVUrqMhdP/EgVMjduK1RI4End4ai
7KPVX2Y+bBeSJtU5D3JQHDXasgDAjKp4nRc57B1LninUiL6U/eq+VobbXAFwBjmc3Y2G6UzAirB1
1vxaDe95KhS3dhDQyMgfVEAkR6f1YGbwV+jgwKLRkZ8EV7CbyICku9nO94GBS48GM41exWLYjQ8i
Lr+mBkNdGiB1wvy5c4YA2uVc2ZCY6nEX9fWjM1Po3KCn5cSFeGtXdxPet9vCrykZ9GBgT1PBylWJ
Ywc+B1joAiu7MNTsxarn+ybGGyFYF/SFOA1J2l2jDn/MJhwtJl0IxdfeQ/3LohUzILmbpzCae6qk
2SjE+cHQGSwoEr8nJUsCHrnqbvJYbjoBm/dtlrj1Jp9W/1xhCaxib/1Jeg5gbEKAEHry/cwD5zhZ
3jd8fe7DVHNuSjD6dH05/T2UKtYJrhOwY2maH2rp46MEhLiFXJDyHPG40nn+tMFnqr7XXJ03HYXQ
exo45wMpInh2iTgMDlmvqgFyJBZvPYq0ifFCdfGZrxXdDpSa3WPEdm4nQbgHU4R7oFHph5vEzVlN
iQRQhfiblU1/I/E8sHOyRyzLIJMlhRP3AS0ib3oE0dsHo3cK0pTfGbAXbI7VfRHi+iyB6XnoHnxe
TWCmsW8mKOcnvSjaI2zwEdA9s+Fi+W13IQNVHldy65e26AQN4zz3+hQ0EjsQnNkpTPV2Sqe3wfUw
YbTFs+6yw9iVdxmN3/eOppsnNqYT0RbOS6GseOPCw9iAg4kfKPGGKFuNZ2oj2xvKt23wE+VxobV0
qzTfmvbQ6/9wj3Qs1KldK743YwjYAb/9DqWa6+Xsrvsh7G8rRfw2HlTGiWQne5/NP4wA/KF+0Ds/
ORV63LT9ObDE11TP4R2PyB+QGb7aDgURQKz3XOVPwoqfZT9he7aGjtag4mfB4bKoDGAxnIgtOr3a
qS7g9cWMBVHW3pX1Kq5NNk1bzx8ea0oj2Nt0u0pxCw5SJ971aiarwL5qE8m6Rn+IEhjhIL+nIbpm
dcjF2Fvdn5L+urGr2q+rS8xvALjPUNnh82/vnCEOGLWjQ5j3z7HjEnnVgooeHzrHRqk5vV98z7pN
ozC6z4zSYLfeRxd591EwfymtHsx/erK9ON+Flb7PVLz35cxtmvXBtilc98nvIxjOSeLvAHXbj1na
fHgrdJaeKe7S2Vpe61aWFDuizYqq+QovuqODRHuHfPF+VrHPJGR1v5LIpi+wJ2bQOD1pYZsEMDcX
6XwX9nq/DoA+KTvhRFYu3/NY4APrlKBRcvph19Oj3093IQAOfNHYVkMCIBuu4u/e0kNV6Xoor62T
v9nUDp7xJrV76B03ikUb3h5um6oOWEiTq1uvBBFWfYCe3h/pLXH2wmSthAlZM5qQt2ZRg5M/j8nN
DCaQvUzEPvE/lDeF04rtEEyLwMVPiFvMAUxqE+wWJuJdNqP/MyCztnVNAHw2UfAQa/Glcos37eNN
3lQmNq4j2sftCvuHM61cCJFKXmLmz9Va4l0W2tDvTAgdxhtbZR3QBQwrYxPE3vc4QdSPWJgfBivk
jSn77lWYbDt3FQuwSqe3tQm/j1mRXuccwYzBt99YlT6UWa846v3npGxId1qzR/FCUD66awhVWlbO
Ubfp9Jj5zniHOehbY9y/9qcROBWL+5iriqSE8QnPyJSbSHHn7oyLeJIY5sSntTjKk1+Y4YanwfiO
gddIvs8gx7SIKzkk9rnxk24696l9Gox3mTrjtzgTfIR6mqdWap8OSTMARplx0JD64YNpnNC2qoZL
a9zRVMnXHz6G6bWn7k+73Q/xaaZWn8bqIWJs2DTCw6JonNe6lvLFN27swfiyEYes99h4tXPj2lbG
v41Frnqzjae7kh3ubmzeOKx+1yG+7xn6095O7fltMq5wTs4tQ3W7oxOLGLHxjkefNvLEOMop6GUZ
LJo8Y4eECU8Z73nSc+upsKMr40tnhwZKxHjVK+Nab8Oc24Rxstd2b2oibWtvG5+7bRzvhfG+Z8YF
XzOl9pw8CLk45DUMZ5ITxjfPOXFbGCc9WSMoqy7PPNv47Mn14vvAeb/wTsbAGrC2x5bP8GnDB2Et
zVDsXiPj3pey7r5FxtHPSmo9r8blvxq/P9AzUr2ZGgARZTCIdEkyIPojJJC2+mlOhuSOXD+2FpMm
GEyuwJmhbo8u9yZHkzqAKwjJEFTyhh4bRTEOWYxxnPCapRxtkckvCJNkcEymwZSx3kTBlME8C578
mgQlczAaRzNKHF7e02TyEdrWRCUQF6hkrfR6UgQpbJOo6JB7TDVKepOZvIVtkheEctItj05125tc
Buw4LiR19ZQQ2VhZbZ+VbJ+iKWRWMLmOODmnuYpvG5P44EA2sPkzUO2PsSTkELKJNQER/BorgOi2
/cKtKWTL7yVHYax76+QETw6k85eoDR7VkM3fcyIr1zEMn/wh1ffjPO/YQ5fbUuvxshqT4Grsgn2S
BEfOTfGQdTFmQsmQAmqi5zNUmg4rctZwzbBPxX1Lc+vibqQ/WugxHkWryh8PWLAJgZBE24UqS04a
rlpvDI62WOrbZVaPIvQ/YoDK67Ick9x6T+0WW2RQ+h6uvpq72/oa2yXuybiN7nPzmByWZdl3NCGe
4PALpmCx/CIm0jx6cKp2JHrXJ9eYNOkYN35NKZHHEo566P76fmgl+3Rj8VQ2sHbuVkR5kwkyvgvy
Xfl1dD8Zeyj2IrqyC1x/WZ9Hez8ruYUudOoQJCE5BeXytTBOUyYOm0sCMM7QWTjbwdXRUcbhMhZO
uE2qgopj6rM4frCydn3tG3ACiGhjdB1Tdz74Ib476HkQliBX74Uzj/fU67ET7ZKLVParZUp3C2y0
uGb4E421VsTRtSjIJjrtDdHakzQO3DJFv0mNK5fnUHEQWILOgfHssgoN9zE23sz4eVFYvyoMviKY
oHUgP2J4wP1rZ1FKFBGXyWi8wUnvUURo/MLBp3V4NS5i99NQ3Btv8cjpem6mRe8TLWkA96kwS40j
uf/0JqeEOAg/x6ehl6DnqJBVxstcf9qap6VpnmPLFyyY/OyrVTZYqfC3nJtS+2fSOvGtZ3zSsXFM
VyMujQQ6Glcv9wUOS8VJ4M40QmU0XH+6rsPgBWqRGQlwZK92au2noOI0GybydpXxbiPopKc2Licu
F/ly3xqPNz5OAPKCVrRqLt4T4wT3jCd8oqvujCecYqNenXzjGvewj+sp+4EkTAlPFq6HzM/oVOrT
FwKp61Y6HGXq04XeM52OZKSwtvbhFS94e8JwtppYcHYfufRHg2YJybopIo3u9y7FM1SsOjlIWlyo
lou/WJNabwdjkm+MXb6dV7TQMn5x4vx2LKujiO98tM/04EPsO6/GcB94w7np6vxurVGI0i4Kd50x
6PtLlzwEBe1K/RKXxpuCkz8dHDRNb7Rx+LNHea28JH5ccf/zuqs7LLIuBiiiAROy594jLTBSY4s3
z4bmhYrZmkhBZ7ffUUxD2OrL7INMDJJvASZLYLsloIC+XS48CmfUdK9lnoz7+x4TIFUTKr7MeCQO
sGF55gZVjncAA4600xdlLtpDTcM30gIk+tXziFgFORVbefGlIZqw10bdKby1YRSkM4z1qLP1VbGn
GTE78ZAPn6254RoVN/qmGJa7uGEpWPYUZnHjvpZZO164cMKHwWh/aBJFPQk5xluS33gnmpx2vcEm
3C9ltGF50G67fpzp4kjse4/OaNiNzbDVMD1IvI/vTtEvj6kXwVwnhMnzKIl3w4rtX4cp6Vo6RfDI
i2iC7hVkRMFSv34y+mYxjPV+qopfcQ3vIi+W+Kbx5vQaQEwrt/NSXKcq5+4XJ9kjlS8fHgr5pvEa
Slus/Gh1yxfeX9/SdY7vcyY4Zv9eH5YJ592UaXrA4U5eHOl4D5FFGp1D0SCHvYXJs6uvjEvpOewm
5KRQ5wHGqnU5N0VDbwzkkFOa0qGVR7X7ATkfb50d3AGg7O7j1cIJHWPQci3bp88vzuW2sLzmqIij
0F5VbkMd9xdZxzEcv9E6TRE8VzlSxFOVNRa40mlPrTkFW8Cp9HXpx5yZhKWH69GWqbsNhc0Gtpe4
tJaw8msD4+LvJ4AkVWxt4QcB15jbqxNUEFtiH/8JyZAjtKbPer+jN45sjATeKMGKZgvlz7BzNYpu
SLkl7TIU/eHj7u/DnCluHtyqPfB2xpE6pMPOxt4MP5lr8ovVuB7J+9ZieIAYpH8F+LrK7SgSuth4
/yVIjxIHT5Ho9DltKsNtdsI3jOTueComIb6JueYzLeuq2OXrWBd7ORWZv7M9Y7ei/Tx7c+KIT00p
U9Zu5IlAiHST8O5L7S5vfOxGlm411UiUk/AkwzkllM0qtrTUR76WYBUWaz7YI45XiK84wKhmW+xl
jnezRCioGXcfXKcWlzaJvQ8LWevdy+bii1cvyMohtx/rjGVu+ApiijTMonlA0SQovepCr0sSPLsR
AXSwliV8wNxat2OMYy7Fibsb7GFpiEmP7H7XMCxOvjcOD1b3f9k7k+T2tfxK76XGRsZFdwEMamCC
vUiJonpNEOr+6NuLfhFeTe3AG6sPepFVaVc5HJ57kPHydXoiCd7m/M75TsdZYIbtnbI6teFHG9Op
RuXo+FQx35wohvMCv6T+87Grpp4PTHcbHHAdPqebyY2XFAIG26JuOp7imBN7txs6lpZtpEXMhce0
4cCyarO4xDJkk0w1MNlT32jqk+GrUdpHSN2Ft2mRte/xJpsD7iQKeEjphsOz5C7wCI7fOkx6Xp50
GFJ3DjyfzwbEBm+1NF4yEo4rdMt103uveREyGQmF5+tKtfcdEZZtI2adHHDprYVq9DvS0sGZmY6+
JdVo80aH84sYcGBDfoyvzF04i4RS7cxW4hWYYu/eUXr/JDkzcQ8LZudUDzrREKMS3dpG8X8IhAw3
tu1GpxT7nrkqPM5dgmvXBc+T+Ib6iltOzayxa9NCWJmzvr42WqMIwoxjrEGSzt0bWdWyoRWFHhps
vMRvBkpMXhwxxnuVUEoDAzxep9HsvKc0ga4ZzKVQr9utEo73pKUl4d82gY4qh2ht1DNWrra372Oi
9H4e566FeOQY5x45Ar9tIe7ATpH4EdqIw510um0cLZjE+1K49SkrF39VmbRAKWx7bxZctSAi1QVX
btFsXa+bPpIOZAi3IRyJeus497HdpRBprIQWeSs8ZkPKXGUe29U/uf+nNpoxFqdsRFe091o4+xzy
1raF1LIu68a4TDHhM9p04axEnGPapUxajqY6a7r7GMIlbcOa7O5SO20oDJT/BBSj+6s8mzxSe0Wj
gugbG87JKoHBci9vDlbNKtMYebmb8SW0hT2vjBi+g9lFcMtceLz95Jz038JtxWELtk/Qt39N6v+b
N/ifhFPJiVJna+meq5vETZjlYx74j9GD/4zlqwmLH+0a/ev/4g//nFU/6h+rHv6/P+8v2xcGLjKm
wAYllFCguQ5mjb98X8bfBP3tAkMYs0kcaAZ+gb/bvuRSELG0vC//BoPPf0itWn/TdSRzIAmW49im
p/+XKITS+rc2if/3N/93roXYrtKUq5WiN8phUJmOcI7CRmg3EHSm7TzP1LxGVXky4LBgfIdKexgH
8ArQcPBbQ2ej5sx11uQBPqOIrlyQMsV4Y/dLFDZpjkbGpFCxLPqdO51zJ9JutNz5nnUt8Oko7Y/B
AI2p1thqwRG/C6WbawQcQqW1c4qlAMGSzsEHdOp7LY7aa57xjbE/h8b5M0ErvNHIIq6NUaNpxeZ0
6JCv6mcPaJlV07ZA2nTNUfixbQJOeXUsUEOq5K11KhL6ZlFuhYw571XSPXX9AkYdlzCFLC+pRO6k
7JiIYtbUsG4D804TNr3duPhwxlbiVcw18YLIm9fL1PoOgrtprvoWrujsFnBTkUs2HcOo1aiVF48D
9ENO7B9SKT+O/2HqiuQ7YQtGSighj4LpkKfI7CRe8BzpFS61RPOCG47M/daKC0E9nkzvbRDKWGqi
eB+VIzyFgsXfGPkPoctBaYU2EExbuMURQWN0R4v921dDqFPyVLXNpjas7sZwfpM/VJ5iNTPBljHi
thE6wWFJfY2D5ThH9LICO9zUpPfW1qg9UzxWcM2Mo105QgybFAKpVo8VwC3JRLF8jCC3HdvGBsc4
0Di0wjmQHoeBPtvGkUBpp6AAqVOeQTNUa7MD11U6w1Gzpo/OSEsOfOKX8uNTrWadvMyYX2L24g3T
cgzaQ/tHl9FHMMd3k8bjNc0Ior9aZDw1NH3CU7JKyRSJS/oBizmIEnbbdRbwiTHivUg6Go0mzs50
nsLIkNbGUeV7O9TwTSiJJesTax+d4LCMC965GpI9LeKA86M1hrwwvUv9vs82rCPDOpAm7W1ZS8PA
VGrTtiOFkCum5g4VxfsWWyKAode6Nk+TnuI6drkgNTjf+AnldD/r+J7sQje2ILoJhinSMvqINOp7
tDWtmlFxLGvliBs7NX3HmwDtzQDiK7sSNL4zkqniZD67GvemPC3me4Q79CKPU5qycyY87GFYZUg7
6N0u7mf7THlL9j1SfbJvNRvvkAtzu8OJg3AkDtRHg3/LwFysrJR2S5frOqNDsCh+MyY3OB3qveWI
tWsgb9E4vDhXovQu1tzx4hiufEqndDsZmEVJmVH/C90xkX0L5CSs0G1jBQtb2O2hh6PFFGSByufi
3rZMsp79nB5dN7Xf9YGdTbEx43OmQnzUZkxzQN9QDcdoGziMmaIO7pYVASPjYsCzbOXRF76/M2lS
7l5eUfg40cAB1dJDcnObax+M5Li6ZrEVFvkzehLJ1lqLD4FOsBAzgnFOc9e7jtz4/oQLZnuuXXFI
1ZjB7dLDM8HHaov/RPspXa85gxOfN7kMzdNIWiNcCSlcvyiDiJQ4dP8Vgm36p1To12D0U5Igeem8
pn1qHQjVppdO1tEETx1p2ChB14UY0v3RKSnVi5v5aniCuxFNEomYh22Spg8Jlsj1mAXTWXfdap8R
xLz0xA13PP60q7qDbvtSazFAKCtP/mA3x4LhUJ8bLJ1xAdx0v05olSEmFNzjfRCPBEzoDBcMHhC6
TZBeo3dfte3wWpkOl5aA13Y2VORsVVeHF7dgIMovInCtExzcIOobjOPnlpmtMvd4RXEy4vR4rj0Q
8D4uJueMvxqXfKnNW6+Bz0xY0ij5eiTuPokYK/jdYMGq7Gr63GG8sXi6Fa2NCurBGsSOdTALMe0Q
rpl1MJt5oHhQ+VEG1Adnbu8ngMex3pSlryY+n0Rv+i383BSodZRpl0JY0UGnQI8LRpRCPeGLth/N
aCAXOclToqHF17SbXushikhR6+G4jQJD3rtNSGl6Q0cwY/VA3sQC8+2qqgsGFV3ey0vGvIx89zhf
BIkMBsghJ+6uHuJDF03xpxkqq1sVpSXxZGlgeXIWZnI36LXuVjoos35fOxYFhab7UaeWw9/TM94+
zp8oPmNhe8+uN8g3J5rFibiHfCAe1ke7GG8mXg2x7jFvKMdIff6pYYMZGZhqJA88zsh2KXfNqC/p
LNS7jduZr707HPh+PTLmNU4ZtCin6LE9a+0O9NqudvSvPJuvlfB+lF5d9dJDiDQ+pzC8G5D4tM66
V5lLRiaKm4s5mretM/QfVsDnZVFR6cbxybO9i9C18xwbR7Jgrj/1rIWQ8U5BEv2UwZT71dSY1Dxd
raLvN1gu5ie3rinInZ1yU4CbouzMWlDzfXrr5bND72Oc/NBQwiTOCD+7OKdLvATiqPLpA95afBdy
kN5Wi8EuMUPWuiECZJ46/Y0oS7lpmE2tZMIBJW6G+co9xSYvuNQHDW35kDtZuhtDcxcEWoziiBy3
bpei+j7nucKT692mVV3vxrLsqGG2p47m+jpNbmQcxNs+DfLXxkXZKBH0rmZe968YaUH1hVJLu60u
mnkHlzbcNECrV/VoisfJUcZGYBehp0fDeEscmSFWE55zoh3BZmT4RIon1QccViNRuNnJ0BI5ciSq
ibEUALLEfe8Q2216vmFsNabXgrTKwqX5NuyOZPemHeqTQ944LF9MozE3WTbW4O0YQlw7oJgfUtjl
pS8QtkkU3pgRzr1cpdT6YMQprO62K1gTZcmHTryg9+0gOlvCMQ+DvcQGiXjlfjNHxkeZs3ShFxoP
v4bF0mmM29TUTNYv6me0DNwx56xzGavqtkthNJZtcK7zkdoeIdCq6rJcz5rtvJWRx36oD8/jTIi8
jaPoZpDKuI2JY93GwCqpIXb1h7iKv7u65sKGlAMsrmJ+mLjCZx+EAhQgDNXjTIXXgCvJ67RNYfCG
t0l9zIP+QZZGfxGN5UJypO3DyMK7Qk70QrRvEEG0x6GTl9LWv+x47h9TE2Nkm2A01AsNrUgVClpR
PS0IsWAUFJ+RWaUMmBMOsJT4xK2XKCjRAYqNaUZpU7JKTbB2wN7iv9FVfET84jVOnLoeZ51Db2Zn
dLnPRrduZsu8xagApFYKY3iToRO829bIms8u+aVIK53pSbDuvCBy9pO1zCXY6AadxlPZkDhtPCJN
1jJ0gu5dtRxFpfUe81jsEqcsjkkakQGTKqSAAHnbMRAlKRfhyjptAswN/u/A1NR4WFtl0Zhs/bRl
YwMYMI8tY9hT6C442crdUZ8zrLnRcEoQ9xPLtw8ghl8hXLTRMIxpHQ6czueE5a10q5j3vzWfSeca
lyY5o6pBf6gjEykgz++X+e0t3qCaCzS+z4FhK/PYKtqwq86v9MLCdegIqHeSXaTFYLjtciA4oV6/
pE17VzGAfpQzGn5uJAjpGicFs2KWCNt2wIaEnkB4kUEOI0Du/wxeLEWlqp5EaMFj95IAd2JT5SjF
2c0hOEZ3F8C+8hosSF4DZ/E2xcO0izha7PVkKB6rqbaxyysQsBC0tN5Mznk7lDdoWeARXZXcJi7r
R54QWmx0aKKz4EahI5NhUED/XHl4rT/bql/irF3dbFCqPE5zNIDAwr4tJqApRVbtVBE+j5b5LHT3
TjMXggW8HzIPNWHJmC+mGzfqJQjAbsPYAGGG14w8tbhTUYLkmfcu25WEOKaLwTlEVQ8PWLb5TVPm
4p0qG1/Z/OaR0+y0LGpuRF1+ZIA9dpNhVZSqQahdskUIiz0ISAWToMiNdp+lc7E4Yaiky+TEgxI/
Nkn7HpuZfVC2ChnGGuF6ioJm11mGuTObeNhRrMqYoZrldlS1P8xGzyuvgZt4SCivSlALbjcS4J45
dpugC36ylIi+3qg/qQQgv3K8TJF8YQX3BuYgMg0WJmYCIR4gBd16XfZQa6SZFYfS1NLESWGt2qC1
s5iM8cSfhvjKBudcGQ646N5zPjotbLad1CY/w1ntA58Od8xV3V1aqWrndXm0EbyIfWvI8iCo3vAz
rqcr5uPa7eBW6c5kf0xx7GXyXmaIL4yuC9C7dnlOMjCZoci5npF8evilKPbk6pkegQVPrb7bkVHh
LOxiE6EY3KAHxEwfRgW7l9+IwdpCtwYzCREgpcwtdJCUrBkCXT3iqBBBV94ENa30PaykQ6e7785o
iZumW46tZhY+F5UanqNRVZ+qw7y0ysKx82OavLdOjaocNLgtEcd50HPRW5+0o81kQKMmSrHsKNKS
UORmx++KMQFomeqbmj2anP2UAauey7W2gNl1B0R7aAKrJaLp7vQBgLuRSnsVa7VGzpwTRe4kgCIG
no9VZw7CwpsCCp4uA2+bLnh4HUTpzl6Q8bENH7StiWiZpvUI1O6L2abc2DOo+Sh85xT0JBYEPTRt
rDpmcvRgIhznMgUVDFHnAowAKGWhwyzq5LFXiy+NjllOakBMk6oaL7Jwih2E8mbjDVxbwgWPT9D1
DibflgtPtnYbdYu01x8mpL1DDQQqhrJPla9kytYzCJgTIPyDKfEMIhW78PlR6str0YLs1yrg/U4L
9742FPA+6KiFdm8voP9iQf53sP+R2KG2jKJf0bPcIehtM3oCGpe+gNiT3LGW97JznAJvakO1AFvu
MaZrgCIK+4/M5xvczvqqs1lIfMKj+A8CoBKbkBMsrcd0G9/3v0UGrshIA1NuABQy5pxNVNpkBTew
x52GorOxKGIAEjiBpIMlaF7MQfpiE7ISwCbsWeSq8BDBWVkulrmkpxeDUTx3DPqG+0ZrvxscSE0m
U9h9mJLiX38SLqF8y+u9m8rC+PR+fUzVYmkKE9Cc0WJzsqz+T+h6gC0a92cZVuO/xhOlL+6oarHl
LIapZrFOqcVERTCDqyK+KvpMxbJL8JYspivsN+aV9uUlmIAlK8Gb5eLRci03XWuKes+s+cOi9eyG
1t28uLpKOMfxYvRCs9fOzq/5q+PFeb+OsMxa3FW4xHTcYvbMr6fjH2sw5fhBlME/xlvWLSYzE7dZ
maTmD+NTAMCme5oq2sCZgsf7nIYippvMnOyQDUouJrbSgwMWzrnCzWHfeba6l6IhgT5XxmmCEbq2
2FJ2qSkhzA40tS9mubiKAKgO3FDL5EfjVu9bEmiQjscusDqMf/igRJ3vQ7t9JVr8nS62PEher+C+
D0J4amMv1j1t4phpL3Y+tRj7wsXiVyxmP662Z2ex/42LETBZLIF0lNmbmRvwJ9rSuP/1LGgE09ZQ
xOFwiQYTUpLvHIsOVVr8miMi+KEMp3wJp0UXeonh+QYuiTdpi0evynM/KiNolYuZkYa+W61Jt9y8
84cWv2O9GB8jq2aivZghq17gXy2GxO+dxDhMi2lymoJ815iglcxB3ajBBLGmjYvPEgJdSFvDdJSc
NvwWDCTPjO0Xi0EzavM7YtTlyV3Mm91i4yQsL3/oFp9e7MXkWS92zzDqCSksFtBkMYMGiy1U8B3E
cu5VhzEU3xzEjW2/2EibJNPPeV24d63SgzNlStEhSDmSmosFdWjBomD1p4vMFVvKOvu9XgfQlDho
Uk8yeRA4SvfTAt+zCheT64RxaGcuxlfn1wL7a4ZdbLHSitRKAke4w9mOQgUqeBWbhXkZcdQyjI53
GR7bfjHbyoLjMiPV+SccGAgvltxsMefaJpU1TIlZaZvFvBstNl7aD4ovpuLAoZJtj9O3sjjHJiz/
V7qNuO/otfcmMPtNaVS/J6UumNXUm0Q41SpxgwhQgtHdhnpqrSrhxkR5lu4u9NODPkxyhILAfHPK
k/lNzpYF8AA5D29N6//C6XVduvDZaID38Hsc5jbeu04Ahy7rGNEDjPIzK/mq1WtqxY9GXYqTzKzo
Mtdi3jWurFcmv/7WiAf5Z6iTR8o7uOqChSXjkM47PIPjKXG9mDx8JK5gZtQ6nccnV+jDk2goQJC9
OqjMxp9pMRfsmqF7mMjnPWKnCDe0BKRHcCbGuav4jmt4IC/2lI4PGq6jVaPH5mYW2sXOWEatQNIe
NzMJwz0L+j2WV5fXHBuuu+LGKhC2R7W1k+YTBuCIDT5/TJG2thQkczqHI31U6rZMRftlznBZYnAQ
68XahQuoeCNy6h2ROrjukgt9Vk2b+RGDKQ9aIzpig9oRj9lD2tNM67Dc3+XSewGGq+Vz7WtplLxY
k+NswaMHjKXr26w0sqNsPbrfDFo2I3U/VAe3ja7G4I4+9aMGVyPX2zmt8VCk1rTq6GdHfQdXN2ge
/os62nt59wyc8lp2uMN6zdA/wmJ6d7sJmhUwdX5AsM+kS0mjQrnPmFBP+Mq2ZoN1dZBYNYE59I8h
2n0K+pAsKQFxDrnR4u30mtvQXfDaiVUCvoq01zxKr0SNcYfLKvEbg2RFkMpx72pM00A3aDdFhkQ8
VDPsXZnUvCH1bShj82EoEIxdvv2bJAnvnT7bZU1nLwm2FNdJbkAjJ7rRSf1L97qHuYWjZcZtdqnd
LDx6lFH4jICwEgex+YUiqeYVyI43vezuUxOvnT00T51dThsmsNmt3gYDZTcd3cKRyc0Fs+G6oArI
V7WN/0yaIQbDyIqOXJLZRXUTuwU5kC1TS0HGyGrWCy78T+NxeAsdTaF51J53KmsWWWJI8TXR3bMJ
4Yc+QBt7bUUxrYtZxhbNXbCgSQb7nqT4Qze14y72KBWps36NpdQ9YLsgBokh/6Wcg5BDFoeXRQOe
fJjhDmMZ9zlPCAcJN/uSUjJecYgWBqF2LTqyR95gZDcUSTl3pK85YVNqs9HTWvvUtNo7Nno00ks3
t344M+Cwoz3Yn5CDpBU+tyWSq+ERKgloYoXUVKAKzOao7aa5/DGIoG4AzHh+2FCGnU/emXepXWco
ypueksyuI9xN66Nxjk1Sj5GOIzJRk7mTMJ5Qh/QNc+BrSzZzGtxLBXwYnCVxl4BssA0w7Ja5TY2W
lwAiC+d0YwBjIabu4rC0xYCZTJ1HnZkx5uR1FnLuL+eIntSpes4a+9aum5M9JH8ih1ShtMnC9qN6
7tuOwDMxOfqnltrTgiCd2Ee4/h+L0t4kYP82DhG/p7DNiq1eeQ8hDkMGtgyJODx+p31n+nOXz+vB
sxqfe8sJ83JEzq/icO722TWrOUCVIfQwTiw+9ZPyZFqFxzlRH7dGADpqaMK9EXjTzmCve8kKEkYQ
e6INOD2I/G6hXQXc2BUAVdq2ILltI0NzKDKX7rQl5fKMJ4sTqT5HuJbc+uxGlbfV9JJ+C14rs54G
aWVkEn/Th/jQeN6to/DkHUylQ0NeFqGXWP2qCppzobfVWlXyEVRjSrKRZE7Pd+Yg2lReukTH7eFM
1anmG/esPGfY1iCYfVaUELuG5xAp6u7d3rVveroNuPFidKN/EQdnN3jLZdRgPFh2b6VrlPdpZwrm
Px54LVSvdBcom2qGYChH3ozxmshfYzwtsLIL23M907rTcOK6xlmsTu6UXzudNb11K/B02uL27dSL
7fGAhE02fnIRoY0BTtaRjq/HNgeilVY6oaVmnrdjUeJBLVu6DrgcmPsIgsse8SEh75i7xy5tWfzp
ZVfkYQbOqRloyRQGIRyuzDnoKDBXI+vsE/+R/lDKYuTCVFj7sejatZWR31m0mEqb6qMcg6/ZnRdT
LFqSKrp7L5fdW1Fm81ERyL8d8sTZ6nX72eLd2A1a4516y1DXcXDT574hcyRrUjOF099T7fouKZZ8
4BJNMnM2jbeU2pTGSXZGDuwVv1yIo6YQNXVHDZqYXfKquUWB8LCbAAi5UN3J7LT5Ct1Cc3xDd2Pe
3YLn3aHSzfXGBz1RGLfQpkSZfdHk8DCw2+wjrtc+bVAWa0fvHegddbauLV50MHmxcsJwUzswFjJq
M/hMsC7RQnfwTNX5TZvGVEWY/WIjbrPTQEzswZMB+owxph2aelofWYrc23Ee1VPScxuu9Xlayk0z
32xoEhLA8dcBDfOh/0+WaaHqhblaJXrOVQn10HnCRhSvaH2wD1NDEK8a09eyRi6xTJU/GxXTJZ9k
b3diushhWnR8Fa2CLnJjQEX1K2Mxw/RwGqh/8b0yh5C4WPa8mXmc1XknHEjmWcz9xcRhd1Rld4Y/
VbB8kzKCB6oDF0PG7gr3G6p6gys9L++tiuN+nNT2X4SO/3Zn/CfujL/Q4Yvn4T+2ZPzrv4Dg+f7R
ts1H8fXzj16M//tv/70IEouTjVyJTsEMG+DK3w0Y+t8sW/A3PMc2hGX9ErD/bsDw/oYrw+LvuFC9
CZPhiuDDbqP/+T9oiFyUMX6epF7Swvb4XzFgMBv8N5gKRwALl3CHhGFy6sM98O8wFXjOh8Qdlg2z
YsP0UpYOy8GZgOvX9c3BbK4R3D4i06WZ7WF51pu43cqhuk6yfrSaie7CkL7mcKg+6JrG70iW7FaP
c45jCR1gfM99inLrlWYXFxpIMmzwsMTYiJ/Mrr77ZdhqEIkraMxJGb4PLkM34kzBitzOg5YjTkWE
kHGq4PJ2CHjE2onvG+IVs0BSi5HOGDAvyElZN4wCCR4LsAuhwYlBODG/QDWM66LPL+kQvU958ZZr
7qWrTPKU/Ws8KrpwNcVkujyqNItJgiCOxQ1CWF7yc+jxIqsOnIvQJZcnxpEfXH4+8xT9vw6dR2W1
dF64UYlLhJdWprrYuooqnjzr1rIjE1EGzXsMN3SDxmkRVCm+UqISOPywURDrojdYcZ6qxxZmHJ51
0jiISCHwRpbNstzm2mI3Tah/ihvvooLxKZ7SK8lb7cCAgGNN4Gq7mcEmV6DiO63s4UcL8Lkyk72z
eLh8jfDotjZSSuBlf9+6wQsKKjVQHfptYFYnLWAc7yZoC5FABgd77OEsqb577GRbM/QM383pULNM
3hxqX/a1iPVj53a33MqoQsji74EBCVa98svUR/fMtPzO5KNblQP9d+S7X5Co+LOuf1UFubjJ+uFO
ke292PrB90K/tdnfhyFvhJFnVz3X7xa/RIQhccAGMxZAEfEBrdo+3So3Quvqo+rihkjmYefthWFA
7OkpMwL+tjHMGOF4LL9CizwQ6iHc3ta9BAY83pkTdVwM5pb4Op+D2b0yW7kNphpWtsWLCMF516Y/
Te2+XVJ1DOF0eNrep5cnVyzV8Dp5gKRpc1mELTdNGZ+Cnt1wZ1lwxVzzEgHOgGwszm8Q1ekoT8GI
DwWlkAuW9ibm6SnGbFAr/S6f5rvORlxgVi02KqV/0jJgEDvmQH0OCk5qILHkfNLDby1dygNY2mb0
XrbQNJafOofFzsmbJwU9YxNic9nkDHzZyKJvXIbvcQjtQprONtByeYJyuxVMtLAn0KgaUkrl63Me
YACW0Y1o5EFJhGDJkAH2behLGkNvVGJx+KmOpaKTJQSQwsiTf6hLq6Ms2m7fONbC6sJSWExPMqxO
YraPgZhnDP/WT9AkVyM17lCIoS2qrn2ntwtfS8q9T58+sCIuPcjst5F0HyKh7g1zuOtE/TbJEH7A
QPtVibbmeeU7nS8uQTUCzhHLpT8qRrQomyyOCACNdYPEwNrl5F9pF847DNzOMgJ9dwGvrusefCXO
C5SDiG+ZNlg30OpfHL6hrllwz++9c9rA5m4TwCA55zG+E4TXUjwG23QZ86gIlDGmS2vDJhsiIbE8
lnFEgDejRxYey2casGLkWaP5RkX8ibYAyp5i5nR0t8g1uthbVhNBqi3ut3yFW7M8QVa94D2o15xq
v3+nZQA+UV5m3mDc2KyOJlJLXDObEstChhCZrIhNg3PlnuH23KTDmIWRSwzCrmcBu6Htzw8s5yas
vQJSvjiKinc+HeJ9F/KcCZZIPK3uecqanjY6vsiS+zmQiQwnUB1XN2423E+JfJxKhpwimJK7EEAX
ohgXPTR31wfmf41z62dIGa5WOlqeKN5C0mJAC/rU/zWS1QDs+R5P6nYah1sqcp5l0RGC51epW/lO
VJlVOeVBtxSviFj399hXX9yu+IJbOUT64SHtImbYw3Ars/52AOrM1B+6h6HhxKOfiHaZsP/W6RHb
VGTWSOY3B9SscwpHcytdhr821/KV58QPlqYw5LkFieK+e82pFHmrkEeoyUInKQRvc6Dzz/P2nJTN
KNFYSEKZq99labitvak5x4I5iiGcS+BQvacM+wA94FbGzTmdFuBuhBHNistLKcybfLEhuwA/seya
N1xD3vKZ74FqH5D+R7KO1NBbIYquYbB/FIqdb7jXajC4tT1fllX6GmPsWAYnk8+qjllkLF+xip/L
UD1OdANtBHfbG9pawaJghzrCT+q2wdxcw1jmT55axvVTC2JduXtiEi0VBHRouQ3D81ovblTN14NJ
WUn+p8ajFaePecsTVnr5penHpzpMxV0KcXidTsBnWBkxBzjkLqEiXadMV5/43RqsBMNtzkdT9vbx
NxhmJ9VtHDQvjoHc5Tafg24BUhhE9d3hY4AoH73X9BV+hsvOuoAJ10HhjHsvCvUD5cyE2hMcRw6n
6lavmMO2uk5MqXrm5uDsO6bIPmK5DfmHKj8sdn/SqH/tMvUJ/h6Km2QPcGr2n5b7gpiV2PBW3YKo
iW+C0VH7vC7VTqVztnGdUm1dp2lOA7iQldGw/+jZW8O1Cs67sckw5eEXg/c+VNu44dEdm7MVM4zR
U/tH9IgoA5ICl+gacrXVvobe8OHKaD9IXjAngz8SQWwd19wnSoO+rBa922lG4mOYwVd5bgc3Y6QX
kGKfZj0/Elhe+g5LjluSj7SdbXyqdYPdymC+ZZ9itkKjxOWBmHotM4uJsQCFFZmvhdneLZvX5LEa
UL2LXaUHIqTjfyqSbajxeEfa/KPXTuNDYr2CYqa/lMQBWyJLElmOg+Vpn8T4NPhWUU5/JfCZXPL/
yMP3PvtX/oP/d5nRacR38uBAj+1XZjTeeWjYeYuYFa0ncH/KxZDdkO3hlWTBTy8dw49UKrcDJJvc
LslS4bCyB+dPWVhHMiMYZ3IkavhN/SrILRgvFBlEICZXKuZNqCdUPFFPH7gf1iUPDfz4mZE/q6TR
2bd9Is6Ipt5qqtnVx+JZOCwNkCawiJI346u8LFbZgIw198fYUOdQq18dAhcrtJRHUZKCDiuDOWNF
qnwqe+ljCUxxHlI7k2A7wNlFM7meWXBc03jyEysVVyuRfL75ZNMsM1pgFjQwwzEEqqDrp3U4dBYF
GMB/WnqxkbqHnYtloI0BSbnUiX17FCpCLabDMChm78EIjJ9RsNobusErFkrrCbXrgHEyUG1zqtjp
LcgiWdUZlGLYVwclf+1FTno2hI0BuqXggFvqdGxLvM+J4Z0Dc0YAULwLf/UGRNYRzYFVPGqTc+oC
T3IclvKqoDVUaOjjczt/BIoldF6KN+sGUR2+VUfMiFrOMaagM6cyxW+LVB7Aw7IzKg0KmablcG2K
t9EmGgOe5seg9ntle3iGXbdptnaMYWrEkOFbLQCakQdn4/WcuBNKBEmEHr2Qe4Cb69SYUu+4HpaS
UWOmbjQewL3/7vGFHXCB7jmSAqpZdeBFLmE93WoT2LE4cdUjbdfJB9o2pCJOIHwaqlp7S+OpUHn7
RS918lwufagQ3c5WwsrrLT2pUGr0tb10pxpQiBZUCuzGiY1fD80XgQPej5dMJvTG/LaIsFfQSmk/
VGRlN9zywyMuDGb9EwWFOj+DKc17bQ08qku3K3yge6/g0xoNthNEdZKfPDMfFo2GG8uOnjyaYROX
ilgrZf9raZ6lMIYJUKSx4Zhj8ZXp6OvQ4tRac9lPTQv3EB8Dx+uldpYxdvvFWI5lPLQ+nRbAi9ZP
Dwybz2MI1HewnXu0x6OqjfvE4eBA88KO5+Updx2mdi19EVlxL0TAQEFZ72bsYWzSX6KcS44MLfvW
0wBWtx6HDyfD2paaBWYsr3g2U64ObsTa4I0cAGy9vMEebzHLTxZvXej5Xea+l13y2NWI7tR/fwsQ
Mxt8k9ugy5+ZE2xVNH4sf6QnFzxGwBg+x9yUZbB3Yj272r3xkvNXw2GMVj2jBl0RTLbo49z9b/bO
Y0l25DDXr6K464sJIOESERIX5au62vveINodeJfweCM9x32x+2VTpIaiRJEbrcQFI2bI6dPTXYXK
/M33G8wuUDxnwRY3/smNYp8Uc/lpztz45pnP8YalYdMf2ktSnJLTKZ+UjGzSoFLHZnEAWNR3YB9R
9JiEjNem795V3EBW1LtmQGDyhvzmAe40d16VPlfxSJfPyrfFUD9FQXBJj+ZIKfw4F+NBptGz56tL
sE0zY24V2RmWZMACvBWl/5C2wSFIh6sWNO1iu8fMsE9hShq5bodDnXgPViVvxsm7m5nsRnEXz+3I
oS6zwvLY6YFmAfxmPebLL7ueHh3waWvaBrxLY4w7okrnptXXpIKMTCT0aXQaANzxr53g87sCShpI
RnSsDJvP5sN5IrITecEX9yP2aThStDK4dKcESO38HtscGkCP5iuAJ/VK/+wX33iNTMRfpS/bXlN6
x4HiCvOAvClD32M6gh0/PPqoSg8G5d5trqesDcuo6eX323jioa1y5NUl4/PRHfRROC6fprpQqLVE
CUuUTN7jqKVjz58c/8xmw2hXwfxezdO7a5nXYdTfW1b8xciLtvBjaKr+Tlg5GD0muFUqt3k0XHkM
2RyNlB/F2E/vi74c0btjAWdS0YZK32GmsnthdBRACVYQCWVuIK9uPFI4m66rnhyHfRzzNqjtS+FU
58XLHpyG4kVPpLApi1c4yfZamyhhm98tNBh4p3r33DB0fiAcNkPDnSWw5+pzbIb4lkkd4xU8D2Mq
WfVmSbt/pEuq+DeMfNY6WTGP9Z75j9D0v7LcfyPLIVU5gs84KYGpCtuxfACo/7VCh6SgImrK/6bR
xd/Guiq6//evv9fq/tMv+efelEPtl9FhOvi2tH/fm5IOUFkUM/5XirMmjaY/yXbyN7pUKHoIdqwo
CQlk+E+ynfeb5droa45wbMvja/8jsh0aoO5F/Tte9q+/cw3h/Xy/A1TU/sv/sf6vTIif8iwiPWd7
ObZlTRrnJ1PIrf2OogQulsmr0JfhvEZ7Og6JiKEWqC+hs4kCMUH4A0PlP8FFbbARCytOQyWINeqb
b4Q9s+mzptjNUe0dLTNuH4BkXA86GtnpjGRB4Dsj7b/qdHbSM02orxYX38pU5ksSUG53jHi8h6FE
oKVvimOks5ilTmUqEBUbjO0Py2C40ySN8MOVdXSas9VfqNH9TNIA8O2VOQO39LcUcDNuTNOjkWw7
s2eTb4IeVvjzbVyzaVDW4JpGtbd1SjcShXkBPe+aaI17LaPiMesr54JFA3rXOozqs9iUUBsJOmiQ
Wflg6cxqZBcpj10+LZTors15fHQEBS72Q9o9v9I3UzstRDwCkEGkYSs/YM4gE6tMJ2XtxoRJYLTG
ge5rvGsDF8c19pNP0E7JOulr440az0TK3iOC2+o07lDnchvU3jKvDcNv1k3IdzKW7KlwziDMWxbs
1pLyJuJbzU3Gpquz17KUp2PAE6GJc90QX/FI7WKo6bxwraPD6idFXAd6EzlGWTymPzFjqJ4P0eB8
TiSQAx1FDrLxlXryBaG+6zoIutWiY8sk5oab3u2Y+iLSrIb5oVac43TYma8Ah1EHoGnRAPsVkbVe
dDw6bNEXOx2ZjslOTzpE7YXINrEOVg86Yu2mTnQx6tj1TP56DEjuzTqSPepwtshoL9U6sM39yPgG
vPXshhVB1O6XMcWE6GPfXpc69s3CoLkr6BDco0bzU6Oc/u6anHCHn8w4wXoQfIIJu8rlDKOj5YJJ
aYrt3XzjGdpciy57NzG3rHiC85Fj/i5489+RymSuTwhS7OQhq+dlWvwjTZ9lj0dJ2l3n3ikat6ta
Z+ENWw1Pnc7HW/rjLdGZ+Uan52Vksl6jE/XMxxC0GxD3kS7hrdFaHqtbCirRZafD+FXQbyQcUbxS
HdWfk8x6YAwP0a8Ga2vqSP+Y5WxbxiXsxbUK7OGlkuV0V0cTGN3I5mZrf3bOKB87vyn3VYTzVbsV
IKah47tYGUsAVJALn453sbhV5Tpy4y6R8V2qKTTPYP2a13oum6fGN31jlfM5vpLIyffUr6IdcWIO
rMobuQQO1isB+ImhcxIBZMrtAiRk5nvuxpeN6g6RYzQ3Sqf0IV0tYmVTW7mkQtM+mJFkW1yO8R6q
23IFdwVoXNbIL3ZnsrUtjYkogdJJ1yZw3kbmZMItJkG2ov0EmHBevJVfCBamKfDUa6S+EApG2YpV
FVXJKbY7HhdhE68jJPppZcnFsVZ2Gzv7xR3Ccxiw0oaOrxX00dtR3gg4i0j/yh0dAuS+OXBx7QVZ
yxrAzioZEL6h+EfemRHx6djlw3DnYWxcCXqgl5QsW11cAySZduIlgANI0qZpWZx2TOJS+kME69NX
3O2c4lTZS3rhkKg6QQqCETZRMqcHgrASfuP+vpsA+ghGWM+ZLD8qnIptP4bvTD9zTKemtUZK61dy
Mn8VbinXoUCQUPTIIjrhFg2Dst07Ho+rGWUAewNeSQuSTvIuZaDu1I8FB92+OsWtAe4szq/NmItf
hNpaTBY5SMgiKxq+PSDXiWQnKge3jFXueQPosuxNzlysExMUngeVk1cqtJ8gNx8sHqTYkGvCGCts
LxLzTrLhJJis7DC+dScmjUuBf+AisOSQBca8Ibc7To/oqw1kDLAf/jJml2NdzM9ONj3FDHVvINgt
DxPIpjVW6mdkTKDugTgR+9OVvik/RBJ73jSN6jA6qluXNTORbi58Tnix2g3oVbw76fdbKWQb5CuS
Qg5+cOPSu9ROvLmlLsSoHJuOYVcrZG6u7yOVadJj3UnBwj+as5IsVg6adpXjdDmchlfwHoZLeOjG
BTEcHv0zP9qscMYHlc3eOwTs4FAKegErfm7RYx2MO7uhymbWoMGn8kglQe54Ka18ZSH+WS6tCIai
CewF1kGMpbHzyUdemAJWlYRA3jk8hDRuxFOEO0siXmhHFoxUl9984xozqnvh/+qa9CLH++mphG66
qK3QtqglgCX4DnMPuBPKKPmP7MEv/QVs2oymBZyQquNaZHN1FKgDqxJc7ZgFrO6k3IeaKLdXlUD8
4Sb2mNkIgA1+/o7IO2qjmxf7gqzmig9JfopY7duc+hrUhhKlVM/7Oa1uWFcDA3IetIB9q16joOTO
AK4HY3vkTwfaguGNxdhrOQoe03xecm4dQIi6T4dtJWYemYjzggbYcpYk4blH5otXpVE0wEz55Kmy
vr1buG8yOBSxAR6zgdVX07SDILxzqkRu6OnGFwzan0yYqw9t20LVKYYdO54R1bzhKugkf5FbhCot
ol42Q39lV+0B7MTgB2vnxedj+eTwyXpsBrBWJXzXG9Oe6rU3FsvJbppryY/kK9cg3tjMf8G4TK+C
qqIMM/blNoGHd+s3KEzmyOAUzw7dEEJFaV2jPE7xEq1tU8AP7xxymULny0peiB7gn4ju1yHpg3pD
JpchdYAlm0UBWRKAeGY37X5lLd2Yfg5jdu5FDdkqNypqd0NZrrrZcV/syp33TUaSYDT4jHA7fi+k
Tq6jqXXWxGzMj2aMPmvfQs2S823nZU+RxpKglQHqyyiiJDhUBsyo3hVMJaqR4oIiIkU4Bt2nwZYI
eV7Owr+RQ/cCvoakXC6qdSErBm7N+pjMrcfUAvzmPoy/ILwkZyMYrhphJHt4zxafo2P+Ch0o/4Is
stySSi03jtOMQAfFmTjKs5El14bX5TsO14Sji+oqmyxKXX67h1oNf2tBcImocHIM43iats+lXz2R
jsCjqT9zaT5hxvoQNb3pTdeTgiJAkRHvqigExzs6hGNEYrlZXphExeLxQCiVi6KMQako5jBdabk8
xQrm08D1QKH4yZnJxC9PmPFdwwLyKbTbDy8Q4kD2EKcnWDJKRVSgRV9H17kI2e0M3gCUvuBNxjcd
wL2VI1Blwi7cTDPGaK/MXVTfTxMvjzVDB+Od41ucspf8TSQhOHsHejKdFM6WkXO3RPSH8oXlrtbP
r5p0KIH763fhTGAtqBp/64OkB2IUSqRKr0V3I5Xucm5f2bExfzNwax3GgeKaiWpDFVjLBdVy2Q5G
ckVw3sc9JAvDM8h/JBHsPxSES0s2WBxNALAG65iradoDSqkgDuE2gkRPwxfKLwawqmi3TFH87qpm
AixQ84QYYcqZbA3dpszIrgOgSr8EtLkj/TbzlrfYV0V5YDU1kL673gluLB6guyLk3bJIb+9aXvTm
FJl9agzTx1TK+hsDoQ98VzpfecjT66ShByXDKUbu5kjC5wGo+ELQf0sLyrVxXyK0wJ76sZ09+ARn
KtoO1gFl7BVjtKxcYJNcN4JzFoRQek9E+tf4L/Q/ojbZWMz0nUjx99dzVjq7xpP9likz81rOlrLA
1DXMx2YTrg8l2r0TFeZhDKiSBYnqdyYh8lPrL/0+CpEseBZqrDjxN0Z9gnsaAjnHDsz4tfIKRFTW
uLWb4yGxeeMkL8xEOgcox9XaKYgVNgtF1xgW5x1BhfRAxxQPqWhowTiVQQK79TyxaofCwZeS7aXG
NX+wG8OnXYs/lCBo37fg9LeY7zPG2ZD517Ji6rE14groOHFKQvXmQ8hrzaQvVCw3PUwoXiAJJ3nJ
z3k1qw7q9Bip+soRmI1Eol1UI0u0PA1i/hCn6MXl7Mbdg4iXdC9Fig3X85OYF7jYqwJTHDemVmdT
BV9SifFae038i8Q3P4x2LDa1LUYGE0XL1aXg3v3Qw/I9AzULeSF5yx13SnkZ8ZJkaQlDycHlYSjc
Ti7mYnBeTHuWL01iVZ8k1qpfDGKjWfrYQplVj99V6zc3JF+GB6q07QOynWR/QhsDnK7voKsrcp0p
Br7OX8zkRLcLl1mWNRvjmMVJe9Mj99MaNAZx69jC2VWZsbzMjAocu5SB9yYerX3HP52tGP3+CqDq
rfwaCB+4M7m3+6q9SdocRLm+mQcG7BKAHEwoyGw+iVoEbyIblucKQvXayk31PY8LlVl0wmM3YbES
gaivgmD0Dz9QvQrDat/GbBPMEJVem0G0TzyBxy3Bzo78ekkaFiY23Cq5pNdm7ydHthjq55rWxh66
D+E3hvt2S+nm+9rkjJkmAVEQy/2yWqwkc6Ru4BT0hAQsjYfethlIFRPAQT5qGyyu8GkyJJcIv3lP
lBPuZh+RzfRj2jERFgLDcJRNvM3AEp1pW+JtUGSl8XLlBQHhrxlmx8GhEaqHatZGkr84VA7PufL6
Vc6Tb1UP7lavz4Vg0uACyFuHFCDBSZIMNInCNBgvMf3JB3QDnyeIbWt/oPZVeO4Dq17NgXd4+xFb
XfkCaKuhDB/E303M08LnV8nbYbbvbPInFGh13CSMdUmn7wJgBv70q88TY1dM5pms0laYUcNjX71X
vB4vOwPTlbN1a18vvhauzZZbt9P55n02OeKy88YO8HbFnDm2icmc6NAf6gbqfjARCh8BUKK3jBTJ
ZdS+FmgLO1YKibkW/QfN6PJynHxeltZcPOAkM0pJanOFq8UfQhrT+O4U+zMte0ebcqzKV7wVk5In
9qfquucpru8zN/qF6xocmoQWlt9zpqUw4u5rag3vedA5G+yvcVfk5BMSuv+nYAEsw3Jsc5nEk3xJ
Y4cZq4yxtMC1/ZPPHfcBL8fYdz8dvZ+6Hrd4qnvOT43P/qn0FVPofNDPoefn+lT+DCqG61j3AGM4
uWv1Uw7k8FF/IIaPT0rMdAdTU6w93ScMC+ON5bnsGOiu4aJbh7XuH1ZOyfishxI9+kazUrp+9vOa
7HR3cWxpMYZ+cS91r7FNmpjfPzCXNSmMfo8a0O0InaMKISXuMt2PrJaGDVDdmRwJ6B5yQ3Md2nLv
6lYlvB2P+KSuWnJJzWDNKuMq001MeueE73U7kyk2dZC6sZkV1GZr3eKMdZ8TXAnnc93xpLapdkvj
vlc/BVDpFj6AlOS1y9v5XOueqNmjOaS6O1roFmkTGLeFk+T3rqndUN01dXXrlBweEEfdRPV0JxWc
MxAyk6JqXUL9CaiuKkoC+CO0WdtgIGumG64Eldvb4af2OlKApSvn7UrdiV3metx3uic76cYsvi7b
U7pF63HbPkI5emvb5IHJ0XnPhA86mG7fLkPfHVIUQy4LrHSbZBHfs8UPDpOguVvT9tsvlHlD3eqN
fLVvQ1zGCnJ3q5u/o5sVF8AJ2C4j9sxOJYR9slf+Sv3UhntS3tcNVWL0LaIVupfp657x8FM5Higf
AynsWGpIeZtSTB4d+ykLg0f9k+fc2K06Ksx0E5o1f054CnW/uQaND9Qsc8uPVFa0kn+q0LNuRTe6
H90zYLfPdGe6yez0ytY9an5sy3GCUMPjPbuYcadWHZVrVDb36PF6ehgCIz/+z+r22iD4rABXJGAn
2z/8878ZBpv37v0v/mL7szp523+r+e677fPuD//MPxl9V/r/+ff+j//0/fdsV6JCu9xTkMH1f7uu
/7cl+T1h2a9/2rbdf9Dg//pr/FGDl7+RB3F4plNJJgmLDfun6Kz9m80RG/09MF1oZNgyf9bgXfM3
y/M9EQjHCpDuXf6hP2nw/m+o7wEtLXJ6CPFW8A9p8GRT/qMGz3du6+FEltR9k9TNX2rwSYF50DXI
USQtyxsBUWJcQVoNN94SG3y85pFgx8osb2L0xPeRNvBtCtZyXHccdq/LPpmJr8XeJhjoY0T8nDfL
krq71Dbmcju0cJOYd+EhY1XgZ6oGaHdoyLtKNenIKtLsEruokvSBgFF7jLJweoVnrY5ZItzXFE7v
puYSjuWYO5JTJuGTrRwN59Y3khCWa5D9qq3IeByKctmVKoEuOvqmtyMGWx6tgI/dsaQNDkQJAdIu
DP+u4AlCk9SWL1HhFC9pB9ZjJAhwDaM+/w5imezqxgVRw1Egc5hPSULoJD2HmcQOTd67Yb7tzWm+
dMqh3Ew4yBuiJOoasOj0RGJ4UBsLZeq4jElJ45OeAeELV9GmMsr7EDXgbLsWz4q0PVFPEZdowNGT
w5k9zIJUgsjwO5vuRtGsnSy2LxgZDw5u7D+Plpxe09b22W5XLZiUsP+sTa/bwM50Tx3zMRceaetm
ZVcvdsHI0YYPaQPCfO6qZ5ibeboKCutZ2lp/N/qc9Q71Qdxy2rIEzSKuOW8xQlmBE2Qa0ZuKadNW
GRWCMiuD+wGdIt80FJkvqomVHWqK7cYZvezW6qNDnXWIZ1YtmRiOk5uaib+9HPg3dEiFANAt23M3
GSJnd8fnytTkFFCmGLlWpNap6MxpT1aW9kzlkQEa6+QZc9RaMYosT9xFmFrn+7D28Rhza4mXvDkO
Tc02SOggHxAlgBtkl6+gTIji2LF4Hjz7AgrsAMtEoTP7mbWTllVDrB05IJs9V68a3s0sWWifeuJs
nAOvfH+Y3K2Tq28iNuXZzEpe63l11+cuzjaLZYQFx17D3Gp5E1FCgZOWBhyw3fJi8ErjquAK++ah
s+gCo5nsyXVRGJHV1qyhxNYLrrfFqZCCKrePPI3yLSB3kBFdPt1GdnehvAXcAouC70tRAOWdZfXR
O+I75A60tuHTrWhLduhyvG9UwQBh5VAEAtFJOdv23WnXDMkzvs9NwYWX3QOjZQ6eKT5T2izZ4wBJ
PhNJ+AHxjovgemjFhRVSjQK7NmE92EBD0qyW68QyQ/6B8ER/lAWakY1uVk3Gd3v21NlbZLVif2nc
51AdWmhRXeM/UTFBfSCkFsc0Z3zVBbwKB2MTmSTiwsY/BChLwKTQ9SyyIlzqR4PzBy+7ZXGMTdmO
qPBGK3eYHax/qICj6GIb34t/adHsWy+koPdzOfNxLnXFDaNhP9Kq8nMmv2lW96Qcq+MgxlMctMXe
KuT70uffwudSzPEFggSf+9do3fGmXKyMKwmand2P88Xc1t2pHkbjARvD2o4djefICtjmNYb8xEAV
sh2nTTovvckSTedfNjHB2WAJ4ufUNe6cBh9S2vVyEWc2jW1iX3EdFxva58W2qhYSnsp57ZD3N2HU
vfMVJAx9yJRPRSYyRKFFL4ovPQtmhr0lLMEEUjyLa6OYoQGWovkMS9t8kOHIWkmUEE0i/HBi0Wda
9YTF8iluEU4hPFO0ByHvcUiJ+iXAzTNc+lT9fEFpGs3c6o1TvGS/GHhTb9UYQ0QOGG4cmBNnxzfS
Y1juF7kvEMywlhCdncfGZK4kYtgqE/bD7PEt+gWzPA4K1thHw2NZWfY2c1AB68zejanotvZ07fSx
ODneQuTBFZus82870ApvmY2D6xEE4aQbv86Kvq/PVjxeFuiDBYDkOrbJ7swsgKD9L48Dgcp9nmT7
1smW21524sF34vQwNQNQCCq4XN3nKLtaRMwMW69AtaTQ6k1bpTtu0zWPRgs3PeN61A8A1cwwFMei
DY3LjpAUZJTafMy8lMZhRA3kVPcLCzxBZW86mxIwgVy+Klf0IRDqebGgxsu8P0FLVmuGg8JPGBfA
0fuwB0YbG0/mYDj3wRidywqZkYhXRQViWs5u1PWbmqKA1zmP/G4nQGVYCOHMRqAM72TokkwUeboL
zIn5LfPGi2W6X8BvNgW7Am2UnoCjlbqTyxZBUysWWMIAYNBYjVQa5mFXsvS7tmMXryzwvl0gPZh9
1FkGWvh7A6jccXbpoQdkU19zzyx2RY9UN7OXumr9ae+hXN357AQUczQDgntqpuwd5JU4DZpUlc9c
aJWbHcn1kw+vFHyJKLsGtGviZ5LnN0ejwGNVXyWiAUBBXc0W4sh7rDq7NKznFTxGWaxDnvvboMnn
/UBTmLh3aG4Eh4iryU3e3JRY1Vx4j6qVgMxiuJNzLrjQpd2hn/37RqOpXfaAOKHU0UmN4h55/gNT
/LYrvA6ekHcX5EOBPQeOboqoN/JR3tCWbklG58uy6TAOPyeKeNdNMr2OheQoMUXTdORWQh7yFQw4
E9kFhRxg87wUS+JwKyeAKmlk6pcVkTolzVvjSvpIfl6B148fFR66hhiaG/WH1rFRehO3n5mei4ot
wnvOU0t6/bGUk8JRrtOXou870P6uyu+x8rALZT58OMwArJxGArSTEcgohrE+QszbfJrkV5UsZ4xW
woR5Xj1XCUXFdWzU2ckyfESFIWFF0anEVZozfWFT1mAkktyjj1QZzOLZc0de5SM1CcDqmfMRm/Nr
RF4AnGyKcKk1waBwcM+qeLfERbVTLJAPWR0gBBjmqarTh0lOnBRmEX+Lil2VqW4/HIcWnzEsh9Hv
WuZGsEsyx0kOoTdeZ1NC0dodOSE0jpmdDQgclwljAyy/EnmMHDRkO2eDAvHieRhjscqRuV9rc3xR
ynkHgn83LybGUJPsSfYDqEjGW7oTxhkoUbZu8cPyhYvukkkWeuEkLsW11YrniBLqlht9AK+oY9y2
IUGc5IcsRS5ty904pJd6TGiloomARTcjk1q1eYzV8j2SvQj4rCVaFeI1LHio3pheYSadFbINaZNS
MBDJe/FetXTBKWs9N92AzZe26bUtCZ+KGMqD5RWvoW2hhmciWjvJwFml80wAb7LwjjhxKNLteOlH
3paUutyQ+ZT7xnKjPfPX8NcAqGwlgvdsjLcYcd6+WZDMSocyCmvdfhO+j8GlaQAPjZyc9YN4CYMV
LBHMlYW/aaHXcHhUajUo1IZY8Pww06TZN41Xv05Z8T5VoXcJtMU6y4BBIyserr2OCb86acWGQSvQ
GbUXbPI6zPbdwkxr4obJKciTYAW8lPZH6meHJA39Cz+Z2QVyqIC38G7prwA7QEhZx8TR9WjOBfa/
t3dALG7pkEBnlMONR8e2sckdUB/WZRDi2CynrwJjyR49r3iyqvliEe1XxWjOFSV/ExGPcgmKAvPG
w/KrFs6b6wXlPrWbWzfTqmDMJbtKcnHpM6+0J5lvfkW1Edz2qsTsapjTIHLgvpF2fWA5CyoBZ4p9
wLrR2qu7x8KuoWDGUdK8F/PYMf2c4B0H9tmwZL7XbeDNmFBsgmdGkgeDbW7zmyxw2ndMOJ+3vtE+
oZnWWxeMx+ucAKJjwuplsLqMoAi/Mh3Z3AQpDR5CS/YqkMbTMiXycuAdxfmcwQ8MA930U6fZYGA5
Sa3hhWgI6qhP1jhPp4EOyXItcXtPhkaCREOe3ywlQd9hBOtDULHdBTZVnyYv+O35U8bnHNXfkkYQ
wU5eQqQy300bu93XTaKKSZr7dpwpEQdoZyIFK0HCu8ttd90XzZarSEmNAMRQK4bqjQ0Nyso57Zu0
e7XoNgVmT0jX5tXyQ2cZF/8uTKPuLcclOwo4uetavx4XXYUpLYsQVZPLG6NDc3dwilbDODb8+U1+
Xqw0uYgHwDnToHiiBizwrgrwZWc+wM2Dah2XtYPqcRBC0mXA/IVt0ryV2NjwEkiY9JV/LwORHAbh
ACsO5o9KIq77sLh2RsDECug4aAKt9SuYol3Wd79C4swgXevhK6Tatsp17w3Uzl0ZC+cR1j4nUI2s
HNwCfEciv6Uk8dUFhHGZ8jIu7MWDT9v2YueaELoiRcOzbXmFxqxxngbZWMBzxcnjSA6L9JvYLC2Z
jo5Uw7lmCxQC4k6eg09iB/aEDW5p5Exyu+AoGIRjzrk2Geypq27dIYhvXG0/uNRbSp29ZcsOkw2u
TU0A+leVZeJSaeMCiF/1REsm3nttNXCk1fZGqOR9OgbW0TMrl1euwJYYEoefWQB7Qxml/DRxO1e+
9koQywaQEgHg0og1Et4jTbkVdfMUWn32Rp7NPvtsNj8rxQqY0j5MRF3lduL1syJ8T5XVmoqV3xsA
Zd0GOrEF5bpCrAu0mWOmoU0CJX3PquUugcc1xbJ4iH0eqL6U155TPI1i+YWxf+D56AJkLednVS7v
vnaJwLOlB7C6N3zqGJdsA9+5i34aiIx55Bgi40xekPKFc8pI9B6qmI9pdx7INXisrGfdV1+rDoO8
ly9dyrSOyOCbxQkpYH7Mn7PPYbdeCEgYneo2nja0jLmqN/T/sqOzuDueJYrBapMNL6MMTgXn0nW1
SHlMkuoVtO2rbRqvnm89kzhpD/BnPpU2zerYURcd1f0N6IOzmmgz0RmR+7HN621eEiMQBiZjrWxn
6zGPdyVLOe54g9+Td+f+DvlC7RhDIEXxY9shfe+c1HZ57uu9UPAKm5ZPqX1cufWaTYN1oG0/Ki1q
zSufsbK4iraBtgd9bRSy5cqHoGFjH0LvwRqIaLI2npeea20zVnJq7syaAzhwGr3AYxHGJPt3SRAZ
VIg2Kx1tWy5MxO3IqPQ32PQ+Ugr2puVV1JFxPAVguY3QJmiv7dBZG6MjSgOHLCj1Y2rd9qWVH2lL
Ocw5YqkC8A5uA22zDhIXDo9kAqPTx+8ObiyvEWMXaYPWtbsWdKi2bTmRTyRb2I5uOq4NeLt9bmzz
tmN9T9u+BmiSRxDw/lZpU1gooM+DNorNgJzNhHfccYA5CG0nB2XH5ywOc9U4A3WDyrrzfvxnqa1o
HCDeSdqerrVRLbVlzVOdHx8uNr2gO2RtRTYHg9v6sbrxvCsSmDQQs/FuSN2MlXX/vsMht5DXV0Uf
bGxtnk+6cC0tBJIJZ33BYWfD8JLVVt57VgWtO3FIVmlDfk4GcYAG8ZF4YX1ytW2fxfILeT8/e0w7
7mjYIPxL0oNBx/MTaAtnN1dtU7IAUhXtzqiXl4GUQKVzD6Wsxaqb/PeQJMFPBhRz+a3WIQM6iE8R
qQNgWCh96ilpn+nadxv+HhvsOqgwtOzxdTq80Lb21USagSEGeJOkYHZRnlxXqn9eSD44rTd+o9Xj
getYRK4DEuonKqFDE55VpHvfma76QSXnjmQFsgDvRh22mFR/X9YRZgm25Vo5Y3OFL/AykdFoBX3z
mCbOiqdiR6TevWNhGTFRhztiHfMw3eERMzrZTSRAIoqv+zgrn1j7vs1z3Gdkr0/ed9YHc4OcmOuU
Mw+RksijEDzjv+zAHS97JAL3RekQSjzY1fv8k0wRoEv5oehj2qSjKxYZFkQTej861jJGA+3YOWk2
kB77w8hYyQ46c7FydSSmFwe7JjQhCMpwUmOiHQ0TkjopmnnmVcC1n7a/ztjwC15uQ2K321AncJDO
Um7GCR/io8X2TVMPy2nR4R14XPPNXHceEacsPZIStE/0sJwXPk/ja2XVe7FYGjwpGy7NyiIdGuww
J65aK49Bso870xwahD1gVARWUYgGPoh01sjWqaNwCne4c+C8dSLJjYg2mzql5EDluwsTvudKZ5h6
1yLOlOpkU9J5VMyjYDD2tk4+jfNCxUenoYZYzQh+nG5QUgneZXW5JnDG7Qr86S7WmarWffU8FezH
GJ+o8lOnWfOwdlcq7fm41rksBwAJuWLehvTvqTDo/JbSSa5aZ7oAVg9r3vOPUBSG9VzrA5bOgEWD
2Z4KYmGsSgJv0Ekxn8hYj+RGIKhbw7hk74FYWarzZaLTyBIiZ21KEIdoZLUVI+mu2Ft2LQG10hP+
L28mz42IWjzFhQy3C9u2a6/hm6sIuU3xCC1a597MObn2apJwls7EsVAsDt5PUM7WmTmP8ByFGOhM
pOkCnaszw2uQblCAMDW9QUaPaV4Rq4sdXCpu0/hVIpse8lEap1rn9nyd4PN1lq+KeJgMOt9nJtRR
l5/QH82r6UikCcmCRCDvtgL4NClBm7ig6cLFg9hibuufMGFV0BI0EwbsTZ01hPEebxwetXyYj/kW
k0AXhi1OwylsGMknPSo3ahb7X+vRbB5MDwRtr23tZK7uK5T3fYX5nHYVyoROQfJ2Yh5swv4cdEQy
HRKfnnFo76ncNIgX0yPZASKV7C/hFRCzdMhbOuQuBfnLcVL0m2gaQn5I1vwwV1lFnGnpgU5UvLjm
iE3Ipocv+XMlRBV6m5Q98HQls1gNvJmL4XapWLfKuQmtbWblKTlGX4vOjnrKS7ddW9trRgF43aBy
EktKuCcw2uVTm0xq787vyhs5DRdkqF8s8AWzVT0FRFdDwNprt2HIjl2IdFXrgCsAL3/VOv5XqcOv
KSlY7kTPi47Ftmp6x8D45XG9WIdwus4G0eBz4MzmJefvgVRfbz+a3bLcpSE4d9qtkiFes68fRGY+
D8vcP/3Pmne/9+7+sP+urt6L7/bHwvuzpfdHE+/Pf/mPOXy/MwP/yuLjK/27AXiD1NE9ALnvyLz/
ziT8u/5Pf/sL/YVn+Fn1cFxwIKOkKn/v90kANH/R2vn5jn6+k7/1BXIW1rr+6xsAjvebJxguCgT9
n7xiueyPf1+A05FMnEi9dvTzn9//irX5+f+ZO5cdtWEogP4KYtMVlp3EJFkw0pTNVKrarrqPIFIj
MaAGqDT9rv5Bf6zHedUmgQbcRbwkwTe+vk/7Pq6t/fay+peo/XmcL8+2r3RZJVW8LDaXV50kACWh
UgiSmNZHYTgOFxczWrhIBT4DqVD479W4RAn1Mmk2awLu6jE1lOiIq1qdRulSk/wgdSS5rh1DHtdR
ooVBbGBufts1W1QiBVe1UdohhFemhhMlZZjE0ps2AjLOqBaQxLGsBrfTFiJSoeRSka1WP6TR19Tw
AINQ7o9b/ORal7QrouMWbWh4hfZlJknPDAclkcDC1JVsqZ/WCYaWbO1z/hjpMOadcRKEgz91WZfs
biSEwoRqkPBM0IRFEEv6wUmssg43kySIEIoOCKcgxIPK797CIhSxDDhooNZaPRyUwEGEnhBLQvJi
y0IIpwkRRC0rFKztJzSJjKHKBgXqTENABsLHIo2FFIniwJ2Am8kJiX+GIN3NH4mgUjPF8HRDE65O
1WKpQtDeUcxU9cf/oAkynZEHjSJ18aDAkslkrvKdK96ZGmlgW2ipiPTSSAvsQsLTfNkEpYlxkVZF
HC3+IORMSWLVpoaBxpLw1hgJUjINtGq1pqs2A6ExuCjB2tgZsqa8CUlJ4hSj4GbpgLuFRExsYhRQ
VdJVohGNU+ELbm2aQQWAaWkMLqEo8emnLShBmsgYO7rxOtAKFjcsAkF1KMo0dKblHQQxgmo6V3X9
rdhtK0+2yI9Dvuy1F1qHr/+8McM+bFdzHFXnPVOeogadd7GxT46pWRkG1sPWUKjANH9v1teH7MBq
F9X++FLkZVZuuJipQDdfaQ4RVvP3ZXE6Zfs328muN/nvp6zmzoda+39r5i/l4UdOedu64fBi/fvX
KZ9t3z3/PJcOsNoo9YW2ZoIyX3zNdrNtPvtIsntuQ2lkGaTkDehQ0tAsaycye91MjtXjO/mowsAd
/Ty4L9nb0eBol11DkzEIfVfy6VC+Eq/t0NWgSvUHRH/rHfWUn7+fi1NW7J19Hzwh8AX5kp1Px+H6
zeiK/iGNL7zHi9F4ksodIfeekD5vNmzevnA2z7jwPY/NF5kPtkO/ub4hsdw5en1h3Xr0Q39zFZF5
Y7PLs/LpDwAAAP//</cx:binary>
              </cx:geoCache>
            </cx:geography>
          </cx:layoutPr>
          <cx:valueColors>
            <cx:minColor>
              <a:schemeClr val="bg1"/>
            </cx:minColor>
            <cx:maxColor>
              <a:schemeClr val="accent1"/>
            </cx:maxColor>
          </cx:valueColors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srgbClr val="1B1C1F">
                <a:lumMod val="65000"/>
                <a:lumOff val="35000"/>
              </a:srgbClr>
            </a:solidFill>
            <a:latin typeface="+mj-lt"/>
          </a:endParaRPr>
        </a:p>
      </cx:txPr>
    </cx:legend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'D0 - Promotions'!$CB$6:$CB$18</cx:f>
        <cx:nf>'D0 - Promotions'!$CB$5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'D0 - Promotions'!$CC$6:$CC$18</cx:f>
        <cx:lvl ptCount="13" formatCode="0%">
          <cx:pt idx="0">0.25547445255474455</cx:pt>
          <cx:pt idx="1">0.28767123287671231</cx:pt>
          <cx:pt idx="2">0.43065693430656932</cx:pt>
          <cx:pt idx="3">0.21146953405017921</cx:pt>
          <cx:pt idx="4">0.21052631578947367</cx:pt>
          <cx:pt idx="5">0.23999999999999999</cx:pt>
          <cx:pt idx="6">0.49696969696969695</cx:pt>
          <cx:pt idx="7">0.24864864864864866</cx:pt>
          <cx:pt idx="8">0.22105263157894736</cx:pt>
          <cx:pt idx="9">0.20000000000000001</cx:pt>
          <cx:pt idx="10">0.18309859154929578</cx:pt>
          <cx:pt idx="11">0.35238095238095241</cx:pt>
          <cx:pt idx="12">0.35714285714285715</cx:pt>
        </cx:lvl>
      </cx:numDim>
    </cx:data>
  </cx:chartData>
  <cx:chart>
    <cx:plotArea>
      <cx:plotAreaRegion>
        <cx:series layoutId="regionMap" uniqueId="{9ACEF03C-45FD-493F-8B08-204D3C56598D}">
          <cx:tx>
            <cx:txData>
              <cx:f>'D0 - Promotions'!$CC$5</cx:f>
              <cx:v>Fréquence promotionnelle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1HvZct040uarOOpmboYqgARAoqOrIxrk2XS025Zl3zC0mQRJACRAcHuIeY+5/9+gX2xSXqq0uOyu
juqIKYUj5CMuWD5k5pdf5vn77fS32+b+2r6aVKPd326nX34q+779288/u9vyXl27AyVvrXHmY39w
a9TP5uNHeXv/8529HqUufg4RJj/flte2v59++sff4W3FvTkyt9e9NPrc39v54t75pnffufbNS6+u
75TUmXS9lbc9/uWn1Fh3/9Ore93Lfn4zt/e//PTklp9e/fz8RS8GfdXAvHp/B8+S8ABTnIRJHKNP
P+FPrxqjiy+X+QFGDKOIf76IUPJ16JNrBY8/zEbeXn/947fm82k213d39t45WM2n348efDL5R3+/
NV73D9tWwA7+8tPaXutbWLd0Jv18JTUP819ffFrwz093/B9/f/YH2IJnf3kEyvP9+tGlF5j86/80
98HdffB1kn8aOMlBjHhIccS//DwBJzygKIoSir5AhwC7z0N/Buffn9a3MXr+/DOodnfrn179lWA6
MVZd6zv5Z5oPGEgI5kEZewINOsAYhRF9CsiXCcxf//rvm8tvTz4D4bcLfy0k/HDfgNH8s/Oyv5b6
z4SEHgAiURhF9FtGgw5CHBOOv1oU/P4Kx2erOTF/ZG7ftpxvveMFcC+H+StBuAGHfPdq5fqvu/et
w/wHY1FywJKEc0zJZ3TiJzZFDxiOMASiL1efA/dvzejbeD169BlMj678ldDZXvve/VdCEj/gjBMc
U/YtjMKDOMYhZ+hX+/p6PD4b1x+Y17eRevGCZ3i9uP5XQu309ha8of5TA1QEFCJkMf7Vap7YFLA/
QkP2gNjnn2cU4t+a0beRevToM4weXfkroXN2PbtXd/dAnl8dGWn/zJAVH5A4QUkSJZ9RiJ6AFKCD
BDNgGfwZ+/4jM/o2SC/f8Ayrlzf8lSBLgQ7b++DyunkA7r+AWkLimH8lGk/DFYZgRqLPuH12lU9d
4R+c27fx++ZLnkH4zXv+Sij+E5iSLfR9cFH+63/g1z+b9t593cw/gXbQAwrxLMH8a5r1xPrIASUh
DUmCPqPIAebHWdYfnt23kfyd1zzD8nfu+iuheWbNcA+5/GcYg/Rf/9Pfv7r7X/9cvP26sX8CptEB
pzRGMYUU7JGewQ4QQywEm/0C5nOP+p9N7tuQfnelz4A9+2f6z79WNi3sfX8NVvkngpYc4ATFkJ59
4ZYAziPsgvAgiXiSsF/FqGdkRVjZA336D9Lr3558BstvF/5KJiaMt4V58JifFKnyPkiN6v/1f/9E
qOKDMCJhEpGn9kUOEgRhL/zCYxDCX8f8zP//k5l927h+/03PIfzdzfj/GdLfmdtjZfHJLX9U9mUH
7FNIC5+SlvCA0CSKWRJ/8Y/PxJFvKZxP5/FttL4+9+Te/7aq+/uK76+KeHbdX68+SemPRN/vX/20
QFD3nz36PUX+M2q7O5DbE4IeQfXwjidk4jd/8/yZ+2vX//JTgA+g0kAhSwiBrsB/OKQK4/2nSxRy
OQLAJTjmLGSEgWlqY/vyYdgDjqIkjBmLw4hFIXhWZ/ynS2DJcRITiJQJ5VFMfy1fnJlmLoz+dTe+
fH6lvTozUvful58omHf7+baH1VESP8wAQbbCGbwQxoLrt9cXUCKBu/H/bkkdhsVQIzHwUK547e6o
xVK4XHaimjXeyZlFm6p3G9X3h6SUNLN8Fmau0sKF74x/k+DuNrK0EbGiUkzNeFnN/qiIwckV1SpS
ydGgYraa6/x1UdEMk2ZTRMkR5YPfcqbQagymUiyl7UXTREdoqa+GsL1oUF5kDSvOA5s3wrq2SOmg
bwrN33dombOFqfN64tuKJmjvumSFDM54zM8V8kuGRiYFrXibBk3Ybh4h/I1NI9/YMyjAgNOMKU8g
z3u2ZyXu6TIpJEYXvLWWBptaqXL1/UEA+xfAcJKAYSeEYDiGTwcZcGciZ/JFSE/abEF4TDEz964L
ElD5fy0p/ZvL4Q8qHqcRyEAIzvvjI0BdHDQOxYsoh7jdLoQFK9qRQHx/FPytk8bhlHEMKVjComfD
8Da0pqjpItpIwwHCzX6Gha+0bmk6lKQTJddynfMuTZw9Mk3bi6EplvT70wBv+XxbwbAwlNBCzEJQ
J58udmCYFsiFsNiAqbTj+LTw7ETRxK2iJl/ReDn//oAvcYRqUIIjGkchUNkQKNDj3a1UoMIRLYuo
pPViqlAukMbVltpZb/+DoXhCoxgnHLYYQsHjoXDX5DzOh0WEyrMsaUmxNyW5Jks+33x/pIc3PfUa
lCU0CQFPDH4LPzucyJAxX9wyi6I387Z22q5mWukblrT91lVI7XOjG1FVU3E2jgP9AYhQqnk+PLBK
OEcPrjHC8TMQx1GPLuHJJCIvbZOBs0L7QWl8WPVkqDLjXPUDawR3+2xEBtkkjmMYNcRQrHi6tdXY
s77FfBQS6rKXkzLodRk1bjP1tTyvsG72Grs6HWM3Zt/f6hcjUyhWQcEXsl0CsQDc/RNQc7xEXWeX
UfjWy0rMiAdHYZ50ZUZn2V7OUc1f64Q2mymQ/PT7Y386nE9wpiQKMQFjRRTiA3vm6RIlhwEjNwgX
yCOrfZFyXlixFD7eDWNxHQXLO69pJ5jpRoGM8mlUdtXKj80udFWX8qbmIu5ttDJ5rNKSJHalvOFX
lW3j4yYer21UossQJSffnzp+cUYoIRGFmBtH4HSih3LfY2OgAxij5NoLxleNGZZNPzY2o8xvQyrH
ddR0NCNFsR2L8A2O+irlOEgEc+Ndi4s+ox3Sm771y5qMzfwDTF84IUooGA7EbiBu4BGfYdrMPozK
UnrhdV1uVaQkETMD94OwbE9IMkdvGqu6H/j5lyeJ0JiCLwK7CR8c4NMdaRyJ+6KLexHiwR/lQZc1
tURZ3oTLjuq2EiB4BqIL2uoH8TJ84S5gvQmGkmsIpXEwn2eOSfet9FFSe9EnczeIRjoqOo9chg3S
rzte1nNK81Ju3DzMa8WxhIia53FqdPRaWRqf52xkqSa6PAk4ikVBfL6Bdb6zPnBnPHEoHZZSbitM
yn3cR+ORryayLnJWHjeclOBtfQwL7IddjyJ1n6Du3ffP2ws3DwtMwDxjYFKE8vDZcfM1XhKSwxKn
aaBrqfWcFaBppKyUPxjpU4h6apQwFMRrCjsagUd6NlToksqPUeMF7ofyou/VtC2qbszKudUr1+kl
K7p8FG01jRvVKLcOB6LE95f7MMaLOXCWQMUcP9DbZ2dJEwgqSsFyEekcYFnfz7OuV3mAGNhYVP9g
uId48nw4wBWqieCPoPTxbMnArhUzrPBikbAyj+r+SBU2Pvz+ouAovjypkCGDx4gorImST9cf0WFV
9WHRzh1QDx2wrK0bICjTHIooGvB12/nDbooGUdDcpS0KbDa1Iz+zOu92knXtXk99tZnGtlh5VLFN
lwBvNmpMw9zVd2bJsZjyJd8UgdJZ3bNmo+UYiDyMPlTMXxsXqKyxfbjyTgKXRrVlZzGiZC3LNkj5
orxoMa4PC12Vu5w28WkSd/MhpuYUhdZvZDKxjcvnISvyZJKi6JIi66YZb/I2cNtQU5mRoL+uF5Rn
c+zl0UhVIiFzp/GZUm4+ROMijypvBqHoPJ6V5dCcTMmANsqM7Fpaw6lwUxOeyHiWRwqXao1cPma5
Nckgohru7MHqVnXHGUnzfKLH1Tg0u3JCfTrV85AGOl5XsbQr5mHqtJ8/1lE87XPr513PWylUVKXI
T2bjzDCJkczhiSqWZsfjuE+Ba52j2K4DP0QrK2W+4uNwVPDiPAx9m7VkcifONXFGK4qOfBG3K9L6
5oIbHaSLrvlbUtEawlV7HQfJ1ZS0EJSqJnwXAN3fM9gqGN9KMRbteMyC4f1scQQ8n+mtH8iHgdqS
HiGsx0PT8lA0em4zbOPzqS5asZBQpq7rI7HUNHjbdeWyqmOF1tbN8Y6y+SyXI4Mn635FS96n9RRZ
wUn/uombRXRd69/5yiZpGFaVUDK4GGMZpHmHPxQJdWvl2v5DyfJWaEgKhJNhAt5NN6Vw4L8DQaqK
C4dIsyWVYWehREtqkIoOc+N3qOm7zM3A2Qjr+kF0wA9f+2pYPhhfyVao2KqTehnNHsJ4L2bvqi1p
cmVh9aN/b5reh1lddZWQNsyPEtvP+3zqZYbyZnpTEW32U0Knm9nAEIqP8sjJoQSwaHVs8rrbICbr
1DnJVwuGzWJa3uUJcMR6VKc4cOGNCaUUdT06YMmQuGGZw/1Mz4f50vf7vlzkm8gsxwNp0Zo3Q3A6
50l5OCZzcdmQ4M2iw07kLfTmTRY1J6Nth3TURRqonmSOsjYl0+g3FaKjqJG9W+q52w5hfRnaadoy
g8PXhazLrI7H6pQFOl+Ny9xtOupUFo4RSRleQsFDvG/75m2SD22WdKM1wseTzDow3p2r+JjJpk/S
XoelKJv41kQV3dWyjLZ10rcrNMPeJnNQZXnVXhqIl3uJp2JXEaN2vc27q9yhtst8E7XJdmn6koqK
5VMiQodRKQYp+3c1t/UpWFyZeXDBK1PzeqPY3Iuxj9uTZW7e5gt7nQ+arJYx7FKkFBYuLhQ46jLO
6ondBo0dxKKmPh292Y0mXJlkrFPDS2pTNViezZTqfTEt/tzLGmXFFLJ0sGoUdI4CgQa89gtVKQ8D
/HoIkjqtQczIEkUnYVTHjxWq4nfEjtMd6srpnbaySONwlGtH82gHjZv24zCUuZBoIJsGOM9qSMrg
qIyGYq+Awac2KqasqHh/CB13r0m+RKvFsH4NMkb/tihDdhN4e07tdBJIGe1gPw/reTRZE5f5xTgS
dESCrhBVnvTbvJ/JmwRShSTnKeqC15Laj9Qkt3Uga0F7fiwp5KS8u49RVKS5Wo9lcUtLf9YNOU31
RBbRFGTbJ53fF7JNdR0d66Y6zX0RbsOh8ZtcdWrNkqoHBlUKXYRXqDsvwnpJUfMBlUiUddML3TKT
cWuOgxFWjdFVgD4MMy9EE4PDb3J7N8tqFtgP9bt8LE4maeUaxVW5apI+9R0tN7pmWPAuqPeO1cPe
TvRe2lFtyq6vReKL23jCHxfLSjGV5Xzc4tqlfRIfKRkJ1sx9No61EojSadvVOV5TWs9ZP07xJagR
x6VlicDOnZSsvqc2r9YOGZTFM7CrGRzXLfG2Oq1s1+3rlpOtiVu7N44imFIcHk446d5QnfB9knf1
mRnpDSdVMwhOW6PTgtZWbaVm5ITJUq46Psa73tvpTb1U4Z6EETrsfR6vAqdpmTaF31ZxqY+9LMc8
A4Zl1gswI9g5SDKqFt/VvvBVCoS+zLeLYlOdjXmHbl3Q1IcxN2zIbM3xEeITOqytJHsCOc1rHwd+
BV204PVKGRDBUNG9GTEtgVlWTZ2S2U1WzC2P5SqmdRtvIp10WiTt0G65q5tdJFW0c52yONWUkgbc
GSqImAqkD72fzUnXNkvGQHu/9DyobjUvlh2wG3Y6U1xe19rIm3xB4RGIAtOQxbEeu3TizUyEasly
WMwmOmcLSc4WaBU5bfsFx6mqqkEKFo1ySq0tJ7BF3YCfaUc8n/Vx1Heia5bwjI1J/J7nVu6XseEy
XdrWXSwFjjMykXGVQMg/dTxZziUck02s9HTIk5ptWp6z9xADzbHnUXk1uGW5k4Oq4ECornpbdguw
u8gy3okxN0ZmfWGaRLQGyfUAauBx1WO840U5XquyrQIIInOz8jRRbrOY6H3JkmClwrA7LRGUjYSx
nTzG1aTet6xTJEOeuDctNl5mHJH4dlpCr4SFrb0wtgG3LevBpFVQ4Ay5nr7m7WDPh7J1hWAkZpuI
aLlBIA7AyZ+B7QyVqHReizh3WdwpKYIGnTk5T3DACwiGuH0/enaYmIVmFFaXNmGHVjTgp2Hvz8K5
2pY1cA1QMd5bkkQpLd6Q0BnRzqRc1ahc1qwuzWboA7caitCd1tbFkKG7t90ynneJOkLmI3E1X+OR
Fyqbcq9XkoR9qllss6WahjM1qOUtKMSz0OE4g9gXJyKOFis06YFOVpA402RK53i6yDt+aOIStrDC
p7rjSVp0MB618m3Yt9eFlxAeyhPqDE0ljTrhq3btAnSV6Pqt6vkdHNwmRVbty8KU6RIRJGTB9Dma
PAVX1RfpiBufVbjIAunGNyjJy9TMxa2hdQpOaB9UdOWDiYkSq6twqN7MtldiDpo19kUF2Vppty2p
wvUMmYPAJO9B60IXgx/xuqvcerGhE7OOyRpr/zEqulCAFqBE2eszu1RnfUK21SzzNGfusCZap0vd
gwuvFi/CCAitkui6ncNNk5hyVZaepnMUbhKmbnqrKhFJV4mQFbXQblFgSUsvCva+KyA2onDBKaq7
m5bEwJiDXHBgJSeqQ++Rmu4lae7wwi9QMQ8QwNz10A1AJ2x0jbG7gYRjVxZqV41mEqw2kfA1z7Ra
jnLAfKVpcazboYRIG9U7ploDGao8NQkKM0WszkCf3imMZNrQKFi5cfRri8q074MdYAJpKxCCiCqz
Mnp4x/J5NSZLKm2cpLZhRFS2XoVjA5Y74n3t2z4FnfFq7vK3/dQDYATITSGbyx6IRcp090Em7Xgx
RcS+h7C4zVtNMyg8qD3GMqVA54/KsOl2D4LSTke4BOHd8dSX/DTIl/ddme9kydDGYq0yFqoh46VZ
RIzya86D5RwvzbIiY3HFvHkDDj286iOfggin07wvM6xLt4VQD/lAiV7nefkGXFO+5gE+wqGf06KF
JMLb/G0pq+PaMCEp/giawLifqm4Higk5LUiROVR/GPnAjh12fqWjZdwXRpWXNvRvWKBmUUFDcUpa
kFbrmmrRxUMtupktKaM1FCLASwdeHfJy3BCHZSZHCSQBF2k0dysaOS8sLdUKjWvf4DcV7W+DmT2c
l21fydc9Dbb97E47VzRZpREFbpRUoubzjsKIfkK7JsjHdNbBhylQ77Rk2yKccmHCBm/cNKNUFgk7
bYpmC/kZHF/QROd4S3pUC+X7KYtzZMQ06jIDCS/elANMaALXGjTVXbsMpVATkG3YiSJDOjgx8/DR
A6tJvaLtPooHupt1f1Y5NaU4B4rqIVsyCk+idXzPRrJNiuYdiOAIghzMuiyJzoJ2AQYcdvKiRs1Y
i6Dlb+tOHzpgs5uhVTvwPxsQaY740Np174r4bdh5kP1Ght5bCJrc5aJomhuMKqj9QBSn4b6vXQdJ
yjht27mmad3Mr4mm7jRkcytow8RimuPQ6hqcMNdZCxJq2rf1pnRMqKUaIHZM9VEbN5HoJlKtpAQm
Sjk5D+SSlfGYbDwubxRMNcgTlRlDLqI+qrK2myAQtV259i2dgKNX6z4EodREuclUD6gDXy9hs7Cp
og9kJMdFuXSZfMgRJwtOtbZtIeAsJ9s2aTY4rmjaIy3KbtRZPDbbMQ/DS5Chrryqjik1Nx1ILJvO
fWChRqdVX3ZZIl1WGXfLFTqT43y1DH5ZFeBEtoOc211S1W9dLcGFBZBsI9UkWTcD05RQc1uNrD8E
xeOyn8woKmRL0Tf6LDbBrk94mgP1Bmc9JLsQlO3rKSiHjUZkzig3W4vzvTboImlaMM6IJBs2VW5b
EMQ/hP27quALHNo8Wo1FpfSqKYrysKiivEshTVBnerASwi+IAqDnkmU7TVV5GEIoEGpoY7F0ZLzq
yr4sRacTwlJQddhV4cs6q2oH7Xu6NRsGEtx6NFhe5JSARyqUGcqswzTaEgOqVbrk2r7rclqeTGaG
/KDgQM83SrV605YjhQg3JfHHBFXhQ+1AnpcKB5egNxTrmDt6LMvBAi1upD4OVYOjXVmhZasmXkF+
sry3LHbbmUACo/WABQW19UbXCz+JB+a2sLXVWnagz7iKQjIPIZhPtBKsgCMzDJNbU2QOSxYcg0GA
Vy54dYrLkq19YabLOVnQHsOZAGWkxDUQwZ54eIuKjgbHbFqEalnJpFCnVWiuK0AbrB61hyM2IBp4
FxyDREJWIFDfJLM2sSjJh1wWy0ZGqANDLW6RZ3Y1yvy686bbjEFbX8a8gcDK25xfT2rwEGGQKT6U
cbLnSrcCPWhDzCWr2i/mXVXL+JAOUbyDYG+uglgdgiYIJTSw9H0Z2NemgfACnBNSEhTfxTNIVTHz
oNzr5TYKyA13pt1UxJ4HaNpD6frjEkV52oHkamON03zW1UmTd+/qolfvx8bvGuYhe+zrjZ1znZXM
FOd5megjXNNCAsOq7xKe63UJ2uSqg7xspjnY1th1WyqbEBbdXpS65OtYVd3a1KY6IdG87VmXHOsc
v4+ayAndYyh3KtKkS0BA1ABGnc6KXTkThfCJ9+vOTG+hEtx9QPU4paNC6MhOjG8XH+Vi0gXk3FVy
NxgXXkk6FqKmUb0NQCLdFUF7JQlwHYiloFaNxzxGi7BjTVdoKhtRFvZ1p4PbUlkIG917SGYg3i79
W0VrI0gXVSJmUPogDvhKktS3FYRQUFeic50HW6vdqgv0ADxojoWd6cU8gMxkG1OBSgsVEKx3Mp9s
ikjdCxnNJcgmnWgBoCOTTBeuUvvFo5uew/lscz9koPBtNXzzUeA4EGU43kym2ARmqHZ8CiPR+vbt
4Hx8VJFernrFwxShwWRzEYW7PJj1NQilah9NS5P6PCo2cQ2pSiXj6mgpBiOSqL2l2o6iX6pSBIsZ
0wWk+8xUE90EKF/7BDhoASmQMHVQQcWeX9qhy2FH29cY9PYsKbrDGodaDN2SizlGVWZJfVbOzfE0
dLBHVVGJcfY27dmgBfHDbYPLesWrh/Be3VDUtGvq9Lr1vhd8MIXwYXI/4OFq9hrUMgt6ARwPYdh0
TDgCH9oOO18zJ/qg2cdKOqgugY9lrtyDf4LBeAAL4PPlAMnaGS/mBYpRo0wxT24Co3jmtD+Dqh3U
AMKGruPOjmuM1HsK6W4jgnqZ9w10tQqGtQhwgdJpaftDzsZLH/v63BS2E70M7/QAnMV1MXo7mnI6
bUFIAjV6ad4iGUWZ837ZQX6HT2U1wp4ETG+qyCNIT/uPQ99+oGMABzZcrixrSC2WcHJHMVT2TEdU
Zof22tHwXhFyqaBitfNBOGwnO4AYHXbJxk6DXJV+eM1BnBJAg3d5b+0K9dGQmbnznwutX/pszj5L
7J/7RW5NO4MGU375xuuvH//xxij49+nbmL/98eELs799Ov76Tdvndz0M9OttMM6XgR+6aJ58eNHR
8zs9O5+/k/s7F5809DzpW/ra0vbQ8vLQSPFrd8SLdp6vbU+/NfM83P+5lYdDXzGEQxCu4XtqUA6O
oMD2WydPFEM5HL4TQKHwDgXiXzt5KDQAQXMd5QjqNTiCEu5vnTz4IKLJA6FlEYayA1Ryvi7tCTTQ
u/Tl8+NWnhclmU+dPNFDIxGUBOLkofz3qHRRdzS3wPSRYGU31dsJV8slqSk/1Fa5o7r2CP3RMvyn
6nBEQ1D2Hr6t8lDmfDQiUkHbOwPV4UZbDbZGYwMuf8QoNZO1YN2h/FE3xafOgqeVoIdSIgFNhT/8
i59VpE1HpcnRQ52NLaBNV8OscqhI5BWI7uESp1PRxisWs7xaNbIprjwxIPDMBfkIWntzM7YhSAhF
FE3vOJQJf9RK87Dip7Pj+KGDBkpHBArPyUMPzKMdiYxneV+AqF+beXFQRHJszqBTgp1SbAIJZHNM
Mk3N7H9QUcYP634yMnQHwhmC7gQ4aTxmDxW0RyNLz0AktIEREHgC+EY2SqJN0TwICa0pPdpJg7wT
koX21BetxftOemi1aYgLcGqLjgHNga9+NhcU1/0Pe39eVEcZTAsmxwgYycv2CZCdoArGDEgnuZlC
EcC3MM4scZCw2LqSwoI4E28DGyQaqod2ZpswLs1HkxA4S7UK3AdPe3muoFweHJdOFkE2s4C3P6gy
YrDjJ9sYQ4cOdOmEKAZRDfpooEXg6TaCMsaAKMJmVDSnO1nkdgXNINW+rhu0jaFqYJpqWWHC7WVZ
jOSm09UDKWji/tQmujmaq4K+Z31JpMB6cOfBFEdpNTc1KB2J7diuGwp6FckA+jdaWeI5cwPF1x56
6vr0oVKWAkuuy01X8KbMpiTol7NxBmp4TrjEN0tuGNm2Ye6hJ671kFOdgW6qCxFwE0XnFVdLuIps
H0mg8iapQhHKEmRt0RcQOdYNxqCylAwExE0Ra12JvKiJy3pwbgUVQ8/i/nVsaYsBqCm5AZkUNZmV
XeB2vvl/zJ1Hb+e6tuW/UOtBiQqTHij8o3Mon/KEKNtVlERRpEhJJPXp3/J5aNyADuhJoycF3Hsc
JYa91/qt7WA5bJ4IYBGbGjha/SAnFZgZZWsyYM0F+yL1Wa/KxPd+m6g/Q7vMgTtJCGTVqImDOJFv
gcZtYN0vEIKZQEFaYjNkXZT2N74naN+SnfMWBw6+4q58CCsWDoGCsyPiRxhpgAIXDuNhyE1/m+55
qm8nzCAIqzh0+DeAOQnPh2fM1kxyzqtQp3iUC9xXmDmlg54k91hqtDr94I4+CMMPlhHaw9rZ8YGM
AGIZRwVYCxXkfFGURelh2adufNnMYq6FsTBALO8Gf7+GCbqKSM7jD0DypmhKVhZfo99zaLMgW2oR
rc7Votzzj9BrlBm5GmB6sXR0D1m64JzeaUiuwbY4UY1BF5MqLAyONAXx6LPQHeeHoSzpbcGK9ICG
2rNKsC1J2wAqe2Nkudf7apetdZ6t53QPGNZgvIa1Xdy0V3RYu8cdMbavXlpYzb7PKr2bCQWMiKJH
gAyLvlB4cEsVDaR0L2v6XYnpRKJWF10RoW2b5gfC3KSrOV6mtwAny3aiSZc9K2j67kyCrRDVIJh9
LHja+2pzjEdVpMuetJPe5HkmSh0DvkSXZCx+CRBxENECyX/tSxrEnyqjGi4DH778QMASBRnHUaUT
76KWrNPc9mJar37PrhY6+BckyvC7FTHHpI+3TyLj4TbUQ/iSL6FAyVfGwAu33S2nxerkbqEE1T+6
sjcwIEkDJQpdZR9BR3BpV3dmkQeybPj9vYs9XnzBWmY6FLAc1fah5B10xYmkWLvocqODEwtFa1IM
OMetiT53VsAuXnoav0H3oqSK+GSTGoW6PmlC1rWiuCdQZ+a/s4UNL8GQln/mYCa+XvD5JRzREfWX
ArNYJUXeXyLtgtrzAmL9lKiW7EY9D2ngx2pepuGNy5A3vS421to5znHM4HXHkKQ5C9uQQVkTBr4Q
7mG/X3K/kud0H8hH7/x0r13s6mxGFc/WKT/P/YKJKDLLgkqFRF4ViXGqyDlLtloufFgO2TARfRgB
oB78HAW/ZVHq2zl3e7tGSrl6khQGbOq7pCrkyv9Is8NtoAkfat8FW1lxG/AHp1lRHl0uSWN6vT+F
XKEoH4r0ypkZaggXQXfrl2AtryNsrTraxmirIJFltYlD3SrbQ52cQtxcYbjf8zLIcasti/1LJTkW
K81YchubLj+YdWYPxQR8aOAcOltAF9NuZIkfOduXBk8mOeWmSOt0leTHXCrZ173vy77qZLAfSh1D
SujjWB7WeShOQ8dyXkN06y8esMIxnEey3Eg2pudkCv1x6GQMLz7YTN2N0/qMm3/8KLI+uR0ivR2E
cJQ+oqe1kPjKAobrvMfzk0BuVJ+CfV0ffZJ1YR32NLuSDRbMdVumrt282x8CaP8VCW2/A8sacZZ1
ENmwivf3hBmoEZNMs8Ne5t+3D5Np8chXKYJHgZWuzr0t9/KECzmg5w1bQTTWuO4wY8Vib/P0zuQx
r0ub2XaLQ9sMWRfUMR/WJjDEXNxIHrbCntOkeJG0iG/45v3BBssx5vFxzqNPMe5PKix/w0J5imTZ
Zjz+8Izd690e0r1/6IMlPRNt5vs00d/6silWwJoAeEgXPY8qu12ghh9ACFQExPjFCWBhhCcgcvMp
qVJqoxat2f5KbekOc0yyw6TK4bR5A8gbVNIZN13eBKwfflMVdW0asPmINZi3PLPLx5bO7gpysc9x
+8is1QWeIyyc+YccNA2bJQxOnd+hA4W6yMaKJMvUXzSBYQXFvVTXdYigJoMjULWW8TpWKV9/DfN+
iNwU9rcZfHfbREEXHvLe6tFUeKCU/QqIW9e6oEXwrHrGDjifO3buhyxBqZWIkZwoZWFxawtOirYk
nXmRIQ7VGF4mnjAXYA7mlT5Nc7KDTkwAO2ERqjosI8ouYjLQQdxCbtCJ74d86Z05otSwdQkXuKuT
3ro7bgEhVEW5Wn2TeOXafgt3VQPxHCAVwtQwoAzT7RQVmtzN2Yzy3SepAmsnRdbV3uU+rMJl358G
imeOY5AkUZ12gvyc17wr21h0MI/A4EfVMLJ4O+Soo16xZ+ebwYfe1lNQ5K7S25Q1gxfqYccBdBgS
iBLtBjX9q2BL8v2M8hZwTVw0ifIkrWbZDy85avuyWqwwUH4SkcHbsUH6mAfwhMah5H/AZgKsWcET
thzS4Nl0jLF2T7mueZ5DEWA8fnVZUvzVxakAriVLNdXD0qfyvPQJxc2xQYXsQjmf0mkDK7IxGDmQ
Cu+lEFN3wm0y3hdB6X6usVBPoIX0xYuweNzwn29Bw71txWAuOU/jW5mM7EfsrajWLl6id6RAyLXM
oEcxOkZ/BpPkr2yFP6QlXT/xZMnPJaIhAMUeKwa/HtWN0HGw1P1I9Fs2S4iNmQPo4IN1bPykP1ws
Xbujl6t5sqqTibn2FVfCNdj7qAIAviT2tLIxeoc531cF7O4LogO5qooNPye3yTQdeLot2Pcw4Hco
Fnjfzl0yYbbjOls45kpuLbWqfxtyVH67yopLKNgc1blyeJMwg/0hDciK4iri9mbLkmvPhu0iqM4q
oCb4J7T5hw9hxRcK222l65kmAzumxe5Ji7PL3skouVo/yqcVTu5eQ6jaztY5Bt1MFQ+WLNEL74Cc
iCWa73yu/INXIl3QMk3lgVs5tRT5h2oP3TnwG38HKNjVprTuscStcfxmV2mbi3S/75IJdp8abDXD
bZO40cj8NcUpBa+2RVetA/OaoFc/DT6dL6JcutvYSvYwh/zKBnOfQ7m+UX6FeYcG4MLy4DxBNfwr
o9L+InSVryuKneM4Zo8h748o4nwVdtIc0yCcqyLfxhu9km9AUBg4pVl8iOZovd0DASxtjwdcaKM9
yFGQw6jLpR3CAA3jLNRLYtGjyyIZjx5gWR0XUOD7nkdH69VNPqqoLdmy3pU8n+DIiO4a5yP0tRle
epQ4c59wTs82WzuctdZfPXixi9ps8IKSK2o0mYLrZru9g/VpFd77rIdm7oAEeZ3GPzybxyOEwf1q
p8k200o+OtUJ1CHr3NpSbK3g/XbkNPk9pyABDyvfRdvTlF7nYB8gPpuymjof38Odky9RZ6ZbMYWZ
ww3V563rElTTPnDVvnJ7KPJuuXoFo8AFHhmCPCCNClZ/FelkXrqd/yltYb6ELXnDNldKqKAM3ngf
gwNYLT0qoBrHMVwClPvdVDbZJG9EJ748lfSA2nu6ptkucTADi1mSOXnnCf02HwFnohI3d7kjQSVH
abCmsr7ukkGD4kDlQXd06ls24BX3/GhSvj+uxRK/5Gk3nNy8TYfRzh1KEHjwt+tg9mpa9V4Dd8c6
SPRwCHHufpaoDH/nGlzfukW4ZyiNz8LQ4BaUDT96kxavZUrROy3LaK/BqNYW5sePYmc4cwkRFR2n
vkYqS79FcmmChQ6XBR7kVtkkQ2sVbbj6xzkE1lBadhPo7ZupXsK2nx1saZVFB7uwZ7wTV3VJnzS0
o+awlvZHQclUe+/GM1zKB5NGe5sEuKQjOfnDKGBF+n5qk34Rqp4VlsiWSd/AJMDxIvx2mGyP44ij
jYlwt7z0oK9OAUqpc4H6Ag3dlHyOWSgOYrUw6hTsLr2V3VvYBw8j6/dDAJk3C0l8wduO2gJXy7ns
+2OpVt/qebnzo7NXnAVo3WwgnlGv7SeeLmPdxTHuUtffxCvxACYEYJ4akRfYkvPoj1sgxyoscb0z
bO8TpC96QHH8U+S2O2JGTvImhry8nT24ECK7DPTMvh5yu+Ic4eUHiJjneFNRreiga6WitY6iUR6y
2J8CbKBqsmly43gxfE3jaN+sKPAIHHPuXFhdJX6fHsZhFAIpEJ4/U6/UYVtyMLsIuaGoIUCUYB3D
mAA4YtJkRTNGVkRoGBPtvCm4HkmRrWcwvA4UEFRxWfFlwyuc9w4WRI6uKZ3RIlQFQ/ERjtMHXeTb
6FzxNftluOITxX1u1i4703kltylTA9xMrVN4dzK9ZJvc7oKR+F88iPSDjZQzFbWgIAGD/QJVmS11
Vmh1u2VZ+mtMQ/WQDeFwQRYsvdXxlDykRqR1KNFe2KgPH9FQkgstOAy9aVUX4E1KVCzoovOkx/US
TIW9XXrtHmU36ru5L/E/hQUwuQbJM7D1ANJGat91ukUfwi6iCQOwYEcyWZ5X3HB/KjlAu8pA8YIh
kBv8g07AJLNtZ5R1ryrfwy8apHtbroX/SrDCjxa4zEHn0gJ57BAyE3QyNQlWdXQjmqD2m/rAqYDo
2dKEyGbA/XCun5EwFMkrAkd2bakkKDr3pXyT+whiAggv+b0FZgWBR+f50ahx+AEegRQNPIn1keaB
vzidQwjlXH/SGbFEHkXJX1JaCVibfAX9OF1SX5o6ANL/grL9edxIfzMP6GhBdO2PtkjCty5DKdsp
t55AvHcfPC34b6WQYeziDGWWXo7w9cwFyFB5s+gJNdLC1UuxzcU3FD21AxbNqRzCsLEDZ5VTw1ZP
6xIfAfEET7GdHp1XXZMSQJ0yjj5H44BDAO2+5Zv9GYUlLPguCpewki5QH4CwwHPjRNI1HDuEYtAl
ka4Ke0dPYoWh5jSZGwuD6MqyAcYWHriCb8luRWTyJhuDaa76YcguyeRsUjkhIOSgik0PIH+x3hf3
nSiCfQ3UAr7ikxo956ctKZcArJBzRxX77Hdus72dIzvcKiafRUKd/OwWl25jtcVkih6ZyDdYsJA1
7jc+EoC7ZLZRDQw4ukSrRkAhX/e4aDUOlrRlEXfdjxnqk62iTIUfUakyf6CjXd9LFF78sOm5PNJl
DbAK8x1YOATpx41ryEuFF9DOEFwMQH8zFacZq3IPO/aU6Jx1Byh4qI6FH7PiSsCOAv3X3BencqLl
cp52CC43KmaQ0mRANzBSM4lhEkVR0AzgLjxIsZEdcfN5eM+2XB9wnE7817zALK4Mz+ATfS9a8pft
0ArddXwbsz9Q4LjS+Dm2Bfx6Pyw4PIGRfBv0iUDJXfFMq+g+RcIowcGymeEwoGr52qJEvMRoCEpS
jutTiauaXnPknX4sQo8/0D3NI0o7kb7vmmeIFyBntt/BZoz7Y09U1xJi07sVuwzt+RAT2P+u60Xr
0bXeMumdOYNVAdo2L9Q8gBqn0yWPV2CKcor7JkgncTONKvBVWXTf5aYc3XSciu9kVLCxx47QfKxw
JPABS6t3wG4nNf4pV2iuDSKeGXmNynwZjxj+hDO9i+JxbFmsoBzGRbTM36CVpbAL00TeRaFDIhE8
H4LBO4RJfkrmDA6CjmN8/LTveK9GlPBPdjO7h23fsL0zlqXbU9fHS3zvjMGHI+XZTSBHzPhCFZbn
IdpCj0wrIHnd8n2JlnpnXbrVOdWQ8QAxoJiYfLBXWxBl4UGyb3VkiAN3mw0m32sW5esbDA972ng3
kqdMBiVAYBLMdUJopnFvYFs9kykpblGVd7eMwYCok9WJrpE9rKfaYEEAN0L1mdcD46Bn8jUd9ioq
OLjj0Q5Q0TdQBLTaI76vzQhsX30zwV1Tyt7mj3vSpznwVtpn52TrE4gaKrEPjLAAT2ZCHEZkO5/q
bFhC0Pko2qA4DROw/w5Zs6bfsxQI5gZ8qt7S3mXnfbJ0aWgscGY4qb66VEeiXtFw/7Sadg8mSaav
JR/XH1lsYcxuytynJoxMFcsc2AXi1RTspkCCCc4+SU8ko5E5d2PmirPUGjptp1NgM5sl5sbMY1R1
KKse4jjxpF63afwByzV+87Hb70qZl6JWsyoTXKiSvJLQh2OtS5fjbgYR/2ufbXkIoJTjlnZTkQH0
zTfx1i8I9qDmMXn/Zys3SPZRByf4ZGyKkh/68yQOkGFMecNw3x5LhEMUAqLUuwN+8uTXtpVkqRJQ
S1jxnvTt6nKsvoTH9qLd3v8V71K/FCxZ7iLN2RE6A5ZMiMRg0SyoH9lpQdCcX3fPQ1tLxfqikQkT
Ixgmga087AL0o3AhCqsgiOIHMuciufpxGnW1AM0CARf301oH25zj4qbM0SaHGu9rAJzl1U0GUj3S
CDjYAHGNNehwcsH8z0RcwgxVYoteDYvbDqj3m4ys4XtPvsvOPhT2OV26Kak7uWJXhGjcsedWEZy9
2XDUW/Dsv1JP8Shl35VYLUuftabLDMpVgBDitGvB70yxlPF9AgM1hiARobRSPhNjHeQpfgWNXbnV
mQrQBsZ/r/ewYN1vx4c4a1O0eXcxfsmkURtczsJEktVu1fLdEAuaZLZZJCtqlvEZem7xqwcf/+5j
hBGOg0rGHzGKToXNypMfewgtAGFMB1aO5YJDXXTbfYHtB2Royt1b5DmCvaaEuHIOezuhsQZijtNA
xDxrO4RjENNgdBDg/Fh4B+STfNANwrNYZmzQlS14dV3kwu6YW6LGqt9QduM7liJokpROULp9og68
AGuPMF8gbuBhIltUpml6l5YzfrV1DMOjXXQAf5MGWRvmCUuaflZBhxUf0eUcxrGxxymSiTuGZB9x
Y+gO7so2benYSuRYDdgpZWU74tdBXtfvY96uAkD2VJY483AJrw10DkcPaHDEhBSltTcm3Qv0ifmS
739lqZCfPs+JaXCNx/5K0B+5R9NNDOWpsEibeOTCbaMLOb9+51FkPQsJnwNoarE9/e1ieREJcQ73
Pk2QZOqiD2lsebcNhfYH4+JiQvceg6b3pWLPfNji+PR9eLYZNlteBd1a/uCpB5svkKl5KnvoJudC
20m2fcl+GwyyqBPJUNPJPi3PACuRKtuXYvlBCN1do1ed7MBaBIHOPeOqqyYAbzd0jkt1UGYqjyQA
+VwtUPmn02Zi3AxdNjJAvdN0Q8G80CsvSpF9rbnp/AMiKjO709mCzUuE25ebEAQMdiCEkvhqeD7s
J7ktsBLRPyfjmZQL3ZtZB8rgBQn9R8uALbDPAv5DJXPor9bxmP6M92yfywpQKfIGJtLLr7AP+f4D
6W9UB0Vk86IlfCvztoBGMSMiM3gAUBFvFZijtc5k0aUNFKC+mQDJuGqjM+4MmCh9dy7xlNBeWrXy
pRY5boqPFAlaoK3OarE+QJUfzKOY+/h1B3GWI1haJu4QSsNIXcxkJfdrEIyo5ljfgCi+8imKn1Y2
cZDNe/SWj3z/ZH1Ib8kuI7S/hFyBn+xvKZE9KmxjnnK2SyCjBakIy+DmLFlx4iiX7ue4102skM9o
JrrnNyjm8J1iFa4NXNn8OU2y5ZOLnGH5lH1+DLtufoCPPf6OlN7+mJ0hkJXg9Gn2cZuf+kEN5dWu
orhmas50E3ALLCjAdIPaMurf8tD1mFqg2iUuEWjj3Z6/u7SkPzEVA9ApSt8mX7AUcg7iE/ED8lv0
okgrZM/j280PyznfAIR2yKPnpw7sQnyx1EdjNUqlm14OCCBthJzQVmkF2GqQH6pTGQ7w1Qbu4MME
0NE6d7+SPR1OweigABQWEG+SugsBvYHoWVBefCfgHDqe33UYptGC5ETQzImd8iZ1BAM7KC5JJH67
/RmpliyEjwVgtGIYOHNb7Kk7jVAIf8WL6WoMpOH32EEqaPJuRFGZd2b9tEk5QjeEFQXTextulhSD
SGsOGQVBft5PZcXQ6R62ci55K3PR3e/QW1nVKwNrlTAPzCtSG6vimYrnnYzdH3jZOOyiDR1bB1pv
qCEpq6TWoovrbusWW/mUpy3q2uliF5WYZkZYDjGWVeK1RrxG4oWefWkRFCyK9We2R2Ozzqu+ifed
nSM5whyL6BtG5Uy4ewgFAJ9HUpJ2H6x+8zb6U/TpcKfW7TUnkcdVKHnroWjdwD/190513NVBqvsn
uVjS5LpYQWXnsPs0NeSygMiGdh6sL51Pi19+tPImAmLxADEVCx+A43QIiQ4bR2asjZL1caUpuJca
P1rJUF/F9DzmYZrUdAvsIc/+DoAJZOI+RGKCC4y3uti00nWAASHHbrdmAR8RrE1a2CGrLLpj5ETJ
c+iQJwFJIis41gViJnASTzGeGdxqNPoP6eo9Qt/EytudqvKMBnn8AcdBNAtfY4hsUwefnhZ9Uqe2
LK/DtMp312+4xazv5KtVRX7X74P/Wao5bssCJtMAgf5tigILRXfBldpLDcEi4WEP5tpCyKq0GK8k
wE3uJ+QuDgwx5AY4658gB7aGUOoyNt+IUP3fOht5vGo6VHtQQhddU8Sc8dhzJP97jZqNUXkZeohS
Jh5YPRZ2av8J5Pqf8FH/yuYA7SiSOEM/ACIhJpgb8m8Zco3zMpxUhzN3mHFSF0gPXHeglp+WxPDb
QpHfDzZGZfm//7b/imX9/W0JeBKgX2GEyo3827ed1t6R3S8wtKcA2R6BiBdtRmjeOFJFgeYgn7bi
//A9o/Ab9/kHDoTvWiJahvFROXydENPT/y2fr01WLmKE+7xs6beaOcgQPlSIw6sCQbToA9Jj64uj
C0zcCDU1YIhiOMH0R8e38Wxf2s5n4YdHLmRDA9WHaF5z49QbiZGMOGcBFPMRwswgyQfsZtTQiqTD
HwH4HzmgrQClQsIJ9YEfouUTSTxYQCsmVEe4mctJnAjGCD4Coc2CGpG15G6L1PpaoMu1tVhQ1j5K
jQEaxzhE2OXUrQCi22Ww3rfc0nxuMIAJ9tyAxmj+KH36TZCAocYpik0HqawMo5eyX+GgzgMiNiH1
PICrZGcFpHTDtItkyp5cglxizdErfFhncdd1roAGi9LqkAQoLuuZpUnaDCzYURYGghpocBhN0Ogu
jMi5QHC1a7yZ/DkbQ/RsDlNccHrqWV0ins3wTdBfv2GU2YzMA5HBbzEV/Tf17vL8CMeq/5mNU0yO
/bAVS5vSyH+OCO2HdaDdOlcclHrYDpsDGIAgedYsCko0Gk3pcARAHQvqEFzpfB4FwhToZjiE4zLX
+lruCDZUxW6HEQSRBvDCcul5o1Sp0Y8F/XRkwgCYkxiuI9ohW1ZEnmw3QhaIeInjG9gMqfy46ksa
jWF5wAiB/axKH7rj35vj/xlf+s946X8//pbfMwvN/z8Q6r8MNvxnCBVD8QFzfI+x+F+jqP/+xzz+
gaT+47P/C0xN/uPvUXBgUwtMpMakHnzd/wJTI0wH/HsKbk7iMEV1DCj0f0yYK/8jTkFtYo4umMUo
+ecJcxjrib+5gK+XIUwLbC/6v+FSwcf+62EURnGW4a9r4M9rYIQSINl/g+pMWtoB9QzG3SjgZCWf
e+ykSR6WcS7qxCb6qUsQAK0YDNUT1RBuerAnVj35bH5JNTStDMmdiln1a6Ug60JR9XdRLySYpRiZ
8xKElRwADpHpIVg4ICsMma6MT16xP+6ZMWAX2L1QA20HZCpsAWBjXCT9RvSeMR4ARbNGlAfZqi7P
0d32wc08geywgEYqazvY3ysGdmByyBXMyHdkHRQWg9iEvrfHD6Csa6ZNPHDbvXsx/RRB8bCq5M24
7S9Y9LfxgOEbSyAvCGD26NswfQxXHg4VyLKg+DB5DRc8r7YOY3DArfzqJvMhgKNXM8tfTIq5DXOB
nGkICBFtSxQeCsNfAhzvDWAPbF2q33srdGtylVZ8mj65wuwD4xBL/XtggzAIfM9uyW5WqmbkYrhu
2WTHJz5KeQBeiczUMBVtr8sHQ91r7/kTcvzBmbrQHzrQDEcwZul5X6Yvjgrjd0CZqlIx3IPVLeuA
AlKbYwj1e7Y9LgWF7MJihH9RpdBE3QQUUw4KFOFVF6JP5p6VfwFJ+NpGFx4ShuhCITgwlgQPB3mm
0xz20WUt1jvkn22txv7re5ZDhUEFnwnuqluKQHSCV/ctkKoaEc23iX0/hnX7y0zDPcqM3+gOx1PZ
p79RbrF6S7ZHxhCmQ5DoKRLR/bLnD52O7oGkPjhgCjNqJ9yU/GCgPaKZ7tRDAaD/yNbyhKb6ou0W
1Wbs+zZG8LsCaPjJUkQ7WLKbul+KBxqPT+ueyqYH/HWgfY/3kKx/ebHeUT+zNk7xSzB6GuYEzhvI
NAHqFbRJVBdp+VGKAdK3++7VuvcMROEL/Z705Ue8BTgYfYCXpjIM/MHsiifzHdpMQ5f9xhyHG0gp
SMWy7ZlvwU+MRXztOXmfTXQv/H6/EhRWAJvC1nAIAGk8In+TWHEYFZgeNFmVwJu2wQBblGMBSpJ0
73Jhb/P3V93ZdMyFfjWphmhubdgK0AhNH3RfJmXvPZuDA8yMAw1EdsPD7RCuKIH9DPOMDRALo13Q
eoszpDN0djbZt72K6SKxwBsBD6OvZkif+lFdpIkyEGnQQ4zFB61cXbJpWU86TyU+Jb9JJ/+aMYXR
kLCbMEqv7m36m+rhCTjSvVlLzGyBN/MukSzG/yWeZOR/9XEeVoAlcOFlxXMXmkdYOwDI5p8+YydB
MU4KDNi7KUv57pUpkDSGTNXhuKyd6QA0jU84HEFY6vQK+gZnVy4+MW1gP4qA5NhNyXvBkCufNykO
3RRztGfYZRjrcEVi8y3HDi2SaT/KrbzFdQzkaIjoUUz4GJqgHueA0Q6YLADGrStUjbBd2qoRRZoP
cTxCM4MpP9oYIdLlg1OcGGLUYLSUAFonkTFyPcqALKJZMxX5z3GeaogYIzLD5cOSyJs0lg+swCAR
U+ZfMaaiVDMU3drueMByxps3yYAgEiIwCEbjIEsdljPGTX5hQoRHP18mCBTjYNQJXktYohcwxGMU
TZpfGUKc51WGl1DhyXPbAz/BOgtxRNZhUNx6jBZpCoeNnEGlUejlovgw9+pajPbRD9mLlyAQUZMN
9wwVUG0HrD8A0UUto+wJ8a/fltPbWUXuRMPpJ+PzVocgPqBn4IyfAatiH3tz5529i4P/ZO88liNH
siz6RWgDHHobAEJHUMsNjJkkoeHQ6uvnoKqnq0v01Mx+NpVmtSAZAYf78/vuPa98tsr+Kqks6TJY
742asitnLHSj5RMlSfo5DdXPiIzOpiNfEyJcZj3N+3ocr1Y+XOF8iI2hzpkniD3tBq48Gy0aPjVz
moPKAkJpZc0h0ctLNqotgA/BLUpOOaVW8mAo7TJtaHu/qkP/WjD/7a0C2LEpbazV+MSaDWoR3r3G
PLcm5RmZaMnVRrvJs2hbu3NzSVTol0K1b0O7zDatMA+hysaXNJdsnnQfbgi+tYR4iKqfcKogtdCF
8mWtn+jmvhUL70HbPTjNaqU3Zh3PmB35yIA/6LJx8o13Sm2R6zO54LBL3ycZKpYs+cLZ1S1WsXyN
k/Aio/ZxhpwYqPmsnLIiyYm4Cf1IkqTfhktzHyVW8eS2qG9E6eu90zp7ZSATb8Hy83Apz16tlae2
5vUQSiT31lhbgZNkj0XHCiPif9sM01MdZeoNdW3oZ6jEhAxhBjp2X+9bxbyfc3L2YoKL0PfjteDR
yME8ZjWL0EyraxI2L2DtLrjof4yagRg7qtVnj2Fv6yzxO6ZW7Ue0nqwQyxw/RLTdY73TDpiXTgpe
DphTSM+dVhE97zRtbc8/98pi73taBJ6VkDh1clX3pQWQKh5e+7z90Uet52Ac2Ks29sSxM4ytulCU
81VdI1NL4B8RQi1A/+zabCEuaMsWX0vTnMee0040nD9a/tak2NUJRgRE+YOQwYFeMVbbpGHpTs0F
+16/I0X5pQ5Fcj9iuN+KsO5uRqN7jdzxw7Fi4qx8YCqDb0uPWyRf8LdSIGN0YtrbzYSV2CHkUhRm
eJpirQwi+bRoxVE3S3x1CPAgn3ikHQk/cmvNhemC+8w1zwlHoZCy8cIlu5e5cR92qnMKY/211Lub
9fCaXXYDtO8ffYJFzNAuQivTbaSwvGNl+dJqu/EsK7uPprjcoFoSGdTZksRUHQxX+QEPUtlYDZCw
zDEtD39hsTXW2oTzCwif7tpeXyolIlZ4yKb6Zy4a9zI2nLw48kpvqOVyLtQxP3HZ5JPk4ddAvgrT
dmZtR904FqY82mnlbM3R/palcTRG8EptoaiekRY4eQqDNLPlXIjRqvCy+BJqtI6NWs8fdTj5kkUT
rsSAKGKXxFWCCK1eTK48hGE41afyWbXZGn7hXBlLlPAqr5tVPj708zIcE9FeIqV+tZUYI3blPqoy
Vfe0hfMgrBrBTj0ATWrjDPtoB9pimHqPBAOhztyIPCdLZi81MhWXocXzLWhdKc5keHqkiKBK6CYg
T8ARHHvjySzb4dqJ4gYNctw5WvPYJW0UOFY1frqlNQLJkuzP5eI+iFB8TSq7vdAEn1htleEiJi30
rFx3QJO1nPQGvjgsRyJQePVsm4Pbje3sIlQTd3xnJ55apzN+oxgKtHAvob7kftWy/5CdoA8ZG8cJ
8ze2tw6EAzK5Z9ts5RVRXkwcPRavbvkIoSAES56VaN3Ai1oa7BuxONppSkRxKfRagMnKLAKtbLxF
q1RHVcFmo/Xl22SWEtOG+wWqQG5omg8Hx2marQmfIJiMcvGMrhnuJhZO4A5U3KmZBm5RHV2aJ3Ts
Vh+lzEd/xJewE0tH4n7EIvrLGV+aoepFAyUpZmku6Yp9G9XzFRMaOJTUaR+NsUk/Rt6dYK1AeBot
fZgwma5qW3Q/xTynz7KR9llbeHtTdl4XVRAXHp/dnOzcE9yfaflSUJOfVX0t0l9U23G9ZOAY7qq0
uJZxlPlZs5gP1cgnaKI+Og4kjCfYO5tJ42dkMXuagVdGDdXYh+R4B8pUBJPgOCEgNW8K1syHMS1Y
n834ybWN99SpnZ2Rcf51kAmIHKN/Y8LnA0wl0Vuwg/Uctb7icJ7qZAkPPAbKa1rsnlJX3U+1LtjG
I+MHjR7hK8P8oGXNZYpoh40QOOUSH9ta3KU2hcNKXWG9PBWOfVBVGvr4W+5UNXQ2dWu864m7L4T2
gmeYNGJkmFdXaaxz51J82HnUURuXA4SH8hnDYrZ1YvYGgs8OdD/ocy1xGzNGnsix5tL1clZA3WNP
vJqFEEMTY6fFc78N++K5czH9x9PH+m+6cCmxIDHiMQJ5kOvUqhp5tkG8FPzfaIQyPtj2VmsBrdKh
q8k5wzkc9c4I3Ll4NqOY9Hta/lRnbnwzYVlqJnlR7aG9OBUWy3bkpJygkhd6c6gX41Otqvuioy6n
Zw9QB9TdveQGsrHMlWJqObekAPZuXXLnbcBlxOO+qbU8oAX3HLnupSUOVqTNYS7GPWnpF8tuLj3L
a0Mna8fPKTfzaL4Xpf2Ytrj50+HaVvF+0eHJKTD90s70qnbYV4n1qEkstJN1P7fr66KKl3akqMu0
sDyQvTI3IsdyO+bLt15NT4bZDN6iUrksWDY3SVmd63a9JhU2GBmxVqPTgK2Dj52EOPZX+3vIL6oh
ieFV4nCedL5Py/3kfnTsIkoKaMwXc0o+lWz+iHWKBpny+8njY/fhu19s5S1SsaU262XbqkvrQNxB
2wwVL2VoW221ibECQyOS9D9ScyS7SbWsaErlc48K4olNu8nhyyxwS7YmpgoPG8bzVBWNF8fRdCox
/vCORwBBen4zqAG6de30Qa7uAyPKh6mpN2HUP2ha/Bm1MwSjJv4kSLIVWPxQPMOPJnXgZAxXy21p
m+OEhow3fSzr5QirfL7RibH4cS33s83vU7r5UNPLx9Q9sKblrZVng9918hky6qFT7+hyXIQhz4uV
PRr14AC8Ede6LN4cx9Q9t5ensM3vF4tSFKTsAzcMqv4mHPwBLx9Ij1n+HGv4iQZ4gTdghAWZNvmu
OXr/BI2j4RNG9sEFokj0xA1f/l+W+8/jl38T1mykKjLcOhleS7NR0dcc939W6P40uvBvftKvap3x
D0HuFAOfq7Pt/5oV/2+1DlFQp+2oWyqgb7EC3P+p1v2SIifWawOOVk10OYS89p/zIJx/IE2tP9Ii
X8BICOP/otbxKf+k1v3+K/gDnJpLr1h01QCSRhbu0DoI+lOs3KlA/bxxGPPbqOCAd2bBadurN9Ok
DpuM94TTzs53Fiy+10lRMGlXdnPMQgrDfkh1b5xyfxAttZhMXqwWp6HVl4OfORlJt1SpCDPp2ZVd
4tUaKuUdaiAMu3apAnb+9lmYgw1nvm4hpqS3dV7uREoPd1Qox7MmL/1UT0Egqua5N8AsgqHuYBqO
9UepV1KSRmuewpm0lzEyzSLs3RLLmfuo9857EppUSouCu0zBenWnp6n2SVnScJYO4kLxhgbYz9VF
uIq5q4XxPlbi28rIbhhNX/uIm2pgIM1e+aveojq5mbPqOVSW7MmZ5pZSyww9tZTohwYAndodEBUT
+M4PTjKn5N5K51Tncf8ouFVK/D357I2IeN5ipTUBDdduN6MMrQvxCqrMrKzq3Vw06lnPqLjqmniB
TOfF9Lh+JjdL4VSfKE6fE3iSF+iU2mPZ0m+2IBs/yyJPJy+Cd3cLUSXF9DHw7WmVvXYbShHR2eOO
X/WleibGrwZIsMAnTQlqls/EvV3W2FxxKy2Nm+/nGJxVBGTIK2BrByKRk4XNKeE6ZyaaJ0oaakKr
60dlMMojztH0Q5C2uRF4Oo/WiO0rsjQCTQnJ8Gukme090/mWPXNPAgSZH+SDKB6SIvmaHZaOHPLH
IlXUo21DkM0rY9ipc0+mrWvRzTDkoJFEfpqX74Wu3XFCuT/SMAcfmJDX59mLl9DV8oO1LMVFdvaZ
L28+juUirgYow61btYD+zKjZD53DD/sr/7Sj4MOvVasK4qVr3v7NRF1GZbcvZ/ddFoR3hGsQPUFY
+vyf3dSmHfbbTh2mV5wX2gWFC5nvD0bqrJtzAAJG/fofjdRuEnfc3gbz9a+N1Ek2Dfe9FkGUy1pI
UfA+Dd+EvYapzsnvijEVcIzixfvNSD2Oi3NwjUJQAa9Gal2QHNHLngrtf2mkrtPSutUtGun+b27q
bmrEs6K31eXvHNVEULXDoMwmpnut+/4/OKoZIvIypol2xYKDeUcfZxqcM+9VM8tgJLHhDT0N0Wlo
9SAmKyUjc9gPXO12/3JbpyGxXDgft785rluKRHxQuuVVmqLfgCFITkPNbU5xE9bNf7JdLwUCtiG7
8oBN5uFf3ms7EvV9pNbW7hfv9VREks0zDAuu0HX7ZeZJePrVgE1A59i4/bRtByZNkKEf4tMvfmy6
eMs2Hqb0BTN2c3ZaPEnNIuX+D+ZsuiHWFc3ewME9KxiY0nnT9oT23Fzgu/wLvzbc0tsus1wmJDSG
hpUj2pjklblGwuFRlzj1/9LA3VdmuI1bx9mVkMBTXIRCg3mLEW/LlmHvSYnjAaM9FN66Ay8vPsz6
mGuVQsRayTZ9HjI6woqdoOuEJ3MrPOnMZkmNMDmlWZgdK0XNtus9mX0U84qGwhjPBIrpDWdERSv7
UVUwG/uqWzYrk7Vag2vtkvqaNb80EsCY77pd59mMrPDZVjpBVGkqH9iMthn6aDC0A5bkWGt20KbT
VxQfIzAS/OlQTiqklooYkmGkG4627ND37vc89dpelk54g/euDqa2d17K2dRfxzrL3t26Vc+9cJvb
ucN3GjlYwY051XdItcU1Xoo1hKJJ88EmrXcNy9444TCpoLZFOTQlJ7s351y5pfBNnoy4KmJSH+0v
cEBoAUttf7YRRvWIK9vE9rpHLxsEToow3NKBj3aNBkBw0KbmZiwI1kDB1QwfpxDwA703D3jg8bYY
L8pMSlqsITK41Bp5bw2c7KLh90cWDMiQ26fQVYvH3gzpC2dx37zRBSt8Jj1lBXmVLP8ZC1t/hb1Y
3kX1W4OUcCta5V7rHAkMeIzuLA7gfZsP4IoTu78SgJvukpIhNUq58rrgMVTbctZiHk1lgjCsFbPp
fS3F/0e0iwsJ85s8LXabk1Blfx11+jhtpU5nVQdvgY1d20dFAfFEMSXprI5uzhDz4c1JQtvvOfP7
OZFBCT9568r7rCBbkOD89rRO2xtAs15qTNRH/BtzoDPG5KxhM7iMcGTwCuG64oRrr71pxgFpCuOn
mZS3JbD7oOHewskHDg98LJVRlnUVgSgaAWUj/JnJFRvTXPpA04RxWlB+CWQa90sJ6TOKc2OblYYJ
G6BnXsBS548Yrpk+FMJzzXUmkySWRsPeDU8a6bhN2A3ttVPIZWqywZmEZsM6mZ7FQu1iZXP52sz1
dA4lLSzqTnlI+uFOoeUCAkM4yRYCqZoZvR/j7PRaZ7T8GCviJl5UzXPTkfgR6ITvurT1S2cBuOsH
l6AszPltFHUOig4MUi1tYSfac+k5adc+WDm02rhtf9jpNIODjLAMGwje1pgJvvbs5xTVl9kSwPKX
0dMb2rsT8Sau2w5eMQ0lBEJrumG3ZmjBdxgyEGBq9Z+TCuE+Xe4UMJrBsqppdBkerVVfw7MNaVUy
bCAy808DB7OvTbTHFqAzh2WkOae4U3PEVql67irqES76IWT6hRzIDunal6bszGAIoQkLOh5jH4FZ
z7y8Cb/phCt7gtySj841NaqBnSfNzN/MDZMIhAlwDCAjDG1kyXjp2bFWLQjx5lCViD+yHQhQF3H5
pa/yZk+WepuukmepGDDjqYwPyQAFL+XREC7ZdCbsCQ6Q6b1u4HDrBtfADn19oynmt0R8xS/46q5q
bNUofh1ZnyHiCX2vELocCm67Srk19QPqDxpvWcij0TBkrYv6+Rnym/Iwx3GynbF/+EsV0fZDRY7I
pNLodM8F5LV6gd6J3J/QMTO/DHaFXW+XtdcYb8TaK2SiE+PpgqSX5WGEAb2hM97QylXbwGj1+R6K
8XhuzLnbEcS5qmLGbpiAKGSwHAO8EA72C+/F1l41dXNV19GqFy7trb2HAPk8y07/TlZJHqrcuGVO
xKlqsfGCdpz2DNNy/EjiRa1WWd9JlbduFfr1tFeflEa1t7GtvuFpCSgtLxZTE0AVXoG+VQGou9af
1lbC+pLgAx9u1VQO2AjpOlBmoefo+rlemK/QGIl6r63dCiCNy26W1WmIlnE/WyHo2yXeRjBdA8yv
N5jOGflRlE9NMpckHNcmCZ86DUayg9s01u9EA7jFnYX0aCmj4I000K3p1i6UkMQpR55T32l0ZWSo
RP5gIPWNVsQWSFyZVITmviSZpGMeh92ZBwo0FUyLsJERbUzRfqzafj+3/aUQqJ+mfqOtfSRUh5Ni
ao+43Hecq2wEZjKdYmbc3GuCvHefR9eOU343LLN8iqP8YdbIKaWYXY9j78rjkOtj0IGounMSFi2k
GFKMLkvbiGNEKNpmMPg+GULHLIpuXPbkRQrP7NHpUhu1paEf8pjESC62G6JP0asra2u4ugQz/EEr
5iNzx9KbejXbQYpRb+a2XqqN/Utn0MmBEWSV9YGjtPQZM8U7S2+ROWqK51jmF5DUEac3apE25csF
wEW019rOvIw1+YOqQt0mpLpcCRy1G3dhWAP6dXIQ9A6+o9JaTr2ZMxRh0Q7/r4z8b5QRE2sbsgXw
O1Ng5TENFW3iPysjV8wWX3nOyOiauMhH8tvQ4X9OnfzzD/tVHBH/sJjmIPAK2e7aqcNK9Ks2whxN
kHamBmXOIdOxAtb+JY4Y9j8YBw7i3dZNEyacimrz3+KI+AeGT8xMuJZdZvpggPq/IPZWp9Jvtspf
vgRDQ6IxV/+oq5l/0EaIxQ9lYoerLWFOD0xL4azkFkWfeRpWlrN146jlJRnRaTVFBgPhtlPTqsCx
y3w+WVnqK6r4rs3hLlbs9GYRtn0EphvuZMUcIXMpjTPPoQlSo+9ua+LcdE0GyfKPnPd+zaYXZdM9
MOygPAk5VleCHfMWyXb2S6HfJ1X3WPfOj0SblZ3SlcsFNEH3mkTNGJAYQp0FgT7nrnOHKrQdkf79
ubJ+FjrYMVLWyt2UELZ3yir0x3pasaMYVJj9XAYOwysAbuAWTZMQ3qsggr7Kx+G2ayCocg6b/ghK
5hlQuvD/beX8hW/390i2XxceznjDsoSDiddafb3/RrYLs2rWxglmKcPKnL3d1aem1rH2V9O3MlBW
dTN/UDvgla4zSsX/+Zf/3r376y9nAZnANDTccut6/Pdf3uU4FIYWnrsR9ioDAKaLTf0EdpCMLAnh
4lc/JDbFv2Y4muuH+cMC+/e3TPsDQJDiuFYYJ0huqWYegeMKxRcDpjkN/MIjiewVJrcYx4YI/rix
G83ZjOyvO8Mcuw+FlN1OdLHYDSF62pjjFACOSxuqqoB2jGJT6z2idxHQhKpTD66S2Ong9g/SZHaX
sXamwYMQ12eZ7ztJ+ZOi4+8GleGqCv6hkEYJfFdanUnyPuuWtjHMLgyqOHS3Y99XXtXp+s7QCpi7
ESU4swyuamJZxw6sU5BYNRhjuiETIb8GPP9sG+oDjajolsBkwEmlHLREU7bCqSE0gQm/TeZo2ic1
Y2RJBY1/813/eV3xEmNjNxyT5rvh/oGXaQtJAcDNihQG1yJ7cSrosqQWe8K4HhPpySsa+gjbMpvu
yzJ3/2ZZ//Iof/+odcsQa0ZE14Tt/HEcn7mYhUJSD3iMW0J8qZFiOo46DaPUWZKHHDBwIyONj25G
s4ji1LyS4o7+hnn4ZzIjoxFVTbPxZxoWd/LfL/CGKWQk8UEgxXaYN/eLm00BgdE88puSpt7fePA1
0/nDCreQrm38oDShcJaqZPp+/wuNqqY1r7CI1DlR9mzo4CkkfWmgLdnht3SLHEtlPxl9tBty03z4
U8zFSSf1jSu4vElIpwVk2/SD7FE2W9k5O5V+lTdqjXUL8xdTGm2avXTWqUst3qPRnfM3MlTIwXJ1
BUZFfQxdU/pNXXa7gUwzk+H8hRs19N+4PpKNOzlJR94LttWZqoltvFpKP3GH5o6BtbDiUnwTwAI8
iCgbQlMNswCIQzetcQ8MOidnRcE2Mtjk1MsOs5vIxovQQUMwmKB6nrtkfAKINgWVXB6ZIQSfGaAQ
5nJZXIUBu3ucFOsHDrlmHxMagWjOhRhPusGb3zA32WoaSnA+z8wOyjSEpD6IJe5QJ6b8NkQNO5jS
gh6k1cO2UeYrEJnsuwgze43q4EEFGzjSw9v1DNDZ9JPxAn6yxRWCE61VE4SPfP6gl218y3nM4XMM
DO6RhpcTBqL+GwJHdDTvawcTJ98NlrX5MRT2rWFNkU/o4HVKNSbGYKanHof1JWDK9NzXDDWbbqqp
G/zcrX9Ycx8otm5s52HC1DOOWKiMKYd8hk20bbh9qtnAQx51+77lBdnqmduBn55mh7shc/csg0F3
cjaiJwpPtONBz7c56bNTHcZyTzd9Diau32fGO7wz8uyYlEnyNOs04AclxvRoi3yfWI21GYo8mOXU
n2sZV3dtNEaeiQlyb9Wi2WXcSndMJYsOpK6H7ZIpE/seYtqUqdWdSlYSI1EzHwuddQ4/v4uCbOrK
4zSqB302GPo2FmhRpaDDmu5IdVdBRMjf75tE7kGyok5U9D7HFshKEtpPVcKyssriMoeGgJvgqocC
jFtguTA2N1Tu3QE2343aIiRgsfAI5T4Yg7KcnGyM9rgWX6BiFHuFcUCbwVB1LIoaelTm6DcJ/i9i
6XN/UscsvfZtR/EdhxbZpTi+Oi1yVCRQDQeCGrh/2pyEMixUsyp/GlEPJCLmLYuSIttqldX7NuFq
PxxirpwEPK8yWQffGPpwTQ0HNaQFVw4mMo73xuQw4YwG801eVPiZlnYCgyhrbzG4NSgVMdVunma/
tZIuYNSutnOmgr9xGLczN8KApCw0i1kZXs2usb1yeGzy5IUDiZ9vWvp2qbiMmlpAiNgKklwPd4ki
8QZoSH+tU/6cFfuRHrh1VG1uCsATsE5j1SZa+Di5pB1aoz2r64zorI5e0hrPrQ2GFfLGj6RmHmSW
XQqJ8JJNLnA+muPgIcyNTiDes1oga3rjNGT3chCgk7axKwc096Bf9QknEWwp8TbEBZFdaX4tZktF
Vz3VJUYJ2DD3gI5KnAOjdRcN+OGX4aCreeRhzLyJ0ji5qAogeSGWByMS30BpUgYl0YCOW6KQ6YCk
Azy0CipqPbMyJ9ySrfnVT2HCrCzzcdBcnyd2lUzJ2GimfMQ1eOGZAaxpSNoxuzJ/msB6jTHzqmgB
4Lq0n/UK9Dx+6RuZTE+lgqSxGq8MtyIf25AWrBPjPeq6jHAu43JS4y2sNe0gQ1Pi0ErPsoOVnqVF
5c+uAhmPkNBOW1dcZ9buWbeaY+TE+sWFszNUKBnLZGdB0YCXXdgS2oFxVZnLdGerjvSToav6XRXW
GHNmKxBzE3sVCjjxuZqUmatuJ0MBJwdW7TDiwU4Bvps2NJ6CzpaE/6SWjTcm8Yu0EhMLMDyEpKNv
qQqEA3VO31tqbx/zDk4pRu2l4wT4U1q7Hou5z/AlBsiKZb6BC8cohDiRu7idsJdlqXkP7+Q+URJK
p6ro97k+39ZVrxwkUpY38VqCX5YveAKv7IYedKebgsDVuR7S7pHpIM1RGsOTlOmwE6Iy+RPUMpBR
396O4fjkGLRVE6nEt7NWLZe5bWCu6mV2JjhZX6QbArd0j1iEPru6wsu6tNel63lE6u0SGy7lDSZw
c/loAfDAtpIP3awnewUDLFarDtmhtnpPmE21kxDOdk49G/se+KKHFyXe06mt92yG+WFJcoJXdt2y
Lhhk2tolOClTITIQ1xnjAh0zgI0qzlD0mAddRz0HMAtzE7r6F8i/6mrHVRdkQ8oQAXTXQ6U2A8IJ
h11tZFslsj0n0fDUT9UtfLVf5odE/hIz8S8R9XBrqfbbONM1DDWjBZrEJtGTXNo6mVVADnJhKxpV
E9855TpubnELB1BNrp4IMiyvmLOS+6UK6RhbhdwnksEKBVQIXHZUHYqbYiFEXoSRtby1rRI9uQr6
Qzpn5f2cseNg19dhJRf3A6FUvL8j+xkt3vgh4h25dyGW+kVow+2wTdqmpsUPVsqtQQ42iNLhSyw5
c81CdTubQwv7S3P24OX069xMtteqWEwqxn9fXEXncTGwqsUEvENNVf0+xsaEu13bZUWJTd+xcb7S
2N7ODma8uqkHf1bTj7aJ1rlU+XQCjlAwodCUpE4BAHABZfaQNV8YO3ueZgM9WjEOXWmFz2W36E/E
uS3c0zp8nTa7Ds3sMBwMyy6f+nsJ7cGHckXVrlWXHIJaBQ1ppzUmrUP+66eigFbgGve4+tIj/uKG
yIuaB3YTD6RZ3OmsF8m1XPR4i1vnlUl+8OFm3vKE+6ev9TZp5UmqHn2PwQ+76o5+RYM4x7EtcpWl
LZni6caXwqqygFEemHtGBvZtHLFrzbwqN+EM1rHIIZjPSjXdMAkoUQSTRrtC7IlJtOewreyK4RIK
N13GHp7RXd23DLvrjvuyvIdE0aFuJmcrzrer0K4IWf5M6Jjv2XKd62hiJ9XsmbEoJPcrUCqLdZBd
48vYXL5mne4eujNLacQHwYazA4jF4I1Zvx0B3W2MkkAP70rHKIgcmYpJ9hsTr+WnM3fxzsixqdaO
lrKPmJR0JjwijN3Oj4rSGZ/uwq1HyabtFKXjvkzEttf6KpC1bNj6TIzWaR2fdLOND/yu8NKXs3Mz
5IN2GQXOvzAr9C2pr089iWsAZQnE6JU2l0FzOWInGRG51YFMoJXdGHjVbmyc/y/YIq2vzh7MvZ2m
fGflJM9dJW8Kd0j9Epe/ie7B++pYHgPSjyOGyn00OyqDTfAo4e/KetzWTXuqwZPtFhKSJ+LrUNvw
5XtdahL/5H0IcqKcfjOm40uvm++63RQPUUs7qy2voA3rGy0q8yDmZgs9qdAeiclCNAQhj6ekiW/R
lYs9vY5DbebNET0Yuk1T7uZhDD0w2RZTJhl7XPTA1cMWh7Q6l8WPGhZLkJUJI1IW3HnOpAMxdruL
dOziJu5h73ammgQWw8f9aFkbGXanfXEqdME0EPBXxGsaTe6VLfJzLDD8a+W+L60uoJTfCyV+MLpR
9WylZ3BpVHytsB2GHqnovBaJzhjMqUNvh6fHFCDJi11WizjXgAg80+rvqtq+GeHl+tKhCrZTDWC5
Mzlbt2egXYhlGv0hTBicGcFv6MNzVrkUxuaifxli9IdWNq8LdEXRS8hJOcAzoTRXDbQNV20mr+Xd
Q6zpMTuYYJSQVY4m/v6JqJRlKpc0dEOgyigNakMgJjRvQnt6LpXue9FT0HAx9kUZ3WQOqRhiIqe6
iCKvLnT93upCa5skCRE8Ush3ZM3ezQXSEU05+7RO7zlXjVGC/SLsJGT9SuYO9kARwb2czS8IfNyE
lPY7CdUaVmEDskXr4GXDi6cNCJfwhwD3vPQtvZQ55kR2dP7moXBpvjjiyrxEHJjjndWNV3dg2M9s
tRa5deyOlOJvtCacjdF26lY0Wv6i0vI92OCSAwZOHh3C/X7UU206lT3jkVbS5Tyl3RIx7bHrdgma
UADtnL1TKMqeq0nbBaCSwps+j+uZtLqd3QF+xQHtFOWx0DB79/Y442aBNIzbGu9KMbGyhEZlV9YD
FLOoEB6OfEhxuhlvXbDUJ6kXL5EFTWEjybNBjUUQVyXWRW0kc8xwz+kRtMVxUZgXlLlqBwl9tn+C
i0u8KoIVnvdsgnYMpzNhum5IGnzbKy4L0+jaJzGgw1OrKGQd28ir7D46D1mRnicojKxEbLyKjLZl
BkWiF9ZDUtapL5WJUYGTXd7pyxqrNKS2w/M+3jF0ltBDif/KVsqdWuGyCVIx63fMoHG2jaA9PiFT
bgC7WQF4J7kZjVH38W2ZDijL5DuBeH3fp5bOiEVp8Hfa+WGWYeeRarEw+rTjoaPd17dI+6qbvcQg
UDa4o0I8n8lAy7bPX0C0pww5b3gxqyl/Ux3Zg3N1YeZFefVu1dmPpRu5kujtp7AjvKWOXivapifs
QS0sTLElcC8PUUXngjwdzwxi2hZxSHmLmZXh5QmEeIe28753SvmiRimvrNHajwv9/kqxfkZun58n
WULfoY/yMkZu9cbJSUd2bvyW3gh/vz3uQrgTeKKZPOwl08S8blHnGdYtOinOwN6SdFQ9sqtuHJ79
LnYE0MmJppxM6CnjraKaYFzMXaV2hheFqhKQm6wJjpb5sUiz+WemWThRuKVidVYRcvvqGuEVxlg9
GvKWc+JSmPp47iHlEMhgz1NzKt5eYgCRAzslK3mvZ3a4pUC9cPlUffrrrAKqnHOI6+9iGFX7Eao0
YhPuQYeFbry3aNPoJQvDp8bM6VPyKJKra7lYOKuyBS5P2kT3U9InV1kxSY0hetPPFd7lgcyOgkGn
btIiXDeaxbrg1gwDIqSXBBELjNcwVkGdcrSFdVoHWMQWX2u5Vf0Xe2eyHDlybdt/eeOLMgAOB+CD
N4lA9CSDPZk5gTE7R9/3X/8Wsm5dZdWrK5nmGkhmkmUmyWCE4/g+e69du0VxDj0oxZnjPRLHYjQJ
6S1NV3uG38nHMedDvBbugakSQ3i0S82mSsQn06vokETuwTOXJ6sRMbrDsI1XUZKh4+j0b7sJ0gT+
AwaSqnyM/f4HlJT25DvNI9xx7gq2pXdRfEoyP7plO/7zgbyyAE6ijz8Pxe2QqOSQZH14kBNIn1Q0
zStTE/vdRMYH2+mG52W0vEdrro3nsPEe/D6dvmSxV9wMSj26gOyuwzQFGavXbaH1cKHPgto0q23O
XQzZhuemfZ+CzfruOlxScIt3fIbIRvS0Zu29EnMlSzJaPuMZaro7GOgxkmZB3x32tu0ZgWMlOcB0
9n5alUHnTcUtu9rqls3wg63cz5HhnJd5PsSZ8YkKwoT9XOHKT2VaMbstL5FZUAkQNeE1W49Jtsfz
jji3cxyrwuYWbM8/GmnXD5IO80CIZHkUXuu91G0Ggtl26JcLYx710i30tafw5Tjb3Ct9k5J2Zitx
08djFrgi/xlkCa80naCPaJ7eHK32Pu1w6rspLtFxNvy9WXB4lvmgX/IhXWdp32RIGOatsoBMp2tS
rMp4uAw5/q2Y7NFN67c4THL6hNuuwpyYMdSPFe48DKnT3iUwQuHDGJ54fjNUWTC/rMRgvdjGF8dn
1TwbkF9TysA1Dg/qTfmZIijStEwYVnOOPH10OlYRWPUxoBp6DDiH8j2WouEESIamEpTbXWQZ92nS
uoTLw3d/DHe2N9q7AfnxPBDHRtUKk8DFtkBpBT9C3Mn2VUZswIFWRvCvOTgvIiFqte1KrS8DT9dT
Pc56F2snv7buIi8J2JZtJ0f3DBpNBAMkymPfsVtOBpbxXq2fAJpxDMF6rZ8iw7VZMLnpO3hOgiTK
qE51od1TrJroVmpq26J+dk7lGleJK55xwhHPsbeUPAkEvJAxdQ8lEWIuWd5zSGUOV4J6OC7QRXaj
V/I068eGQvmhxp6Qz8mxicBJm002XxvuFQdwJRQM27Pel1Q/xxHKvszz9VVOpxOYTLJ5nU+EsGER
rssHPabfAB7NXIvVsk+xu2xElzxHciAFZPEo83tTnkdgAsGQVk7geZ26AXXUHOloWlI6j9IrlRTz
qbAKdc1HrDu1+EIv5Pic4/vbOx0mLwrEXw1Kd2/7aUQr9Bf5AKEPLbSInq0oux2IZNjRnYv2mezd
wh9OSzmHW0/2pxoc7N1SoRAlbaiCNsUc5BLEYPs/FUE3R8Xe7arWZsEOw3QjBxPCEHuUl1LGdLMs
FqzJzr9r0kzsoTzilEb23NGd9U6xdLfHonWSDipmYyG5tWbzBcVUEXubsdsuMJw+yCPE4LmK6HPX
NfOFo3BCTZcN98mou3ZzS14GleUydbXcl53kzPXK7MJ1diZInjz766DdVx5jVTMNW352CWzfywIc
aPlrjS9gp1d1J5dLzVVQdnvWoxao4Hy1h6ZHDnn1ZEyQY8yopqWgn++imqUgLT/blon7pkib4cLA
SR1NPC9kgf0qIO/u39ISke3TOrMvZk9fpeU4IbxuDEhtN1DvmMTmVQqfBJNNsx0hqTrIm+GTlXfz
A/1MKTDNIuc8iqOgh1LJEZdE0JCSOEcywG835fgU+HS61eOqb+b9UO3GMv8RVUSgsnyOzjWdRDew
C4kuT3N+Q8yQ2S+K04csbT5LFPJNLWsfLnl2MNr5lffXR7JM0TXjBsfdv9P7eaSZcEw1ZQjhgF3L
seR9iNcR2YPgWx5J8pNjW91wXaK6sR2Rk5TOPLyACwmSvJbHKW/cIxXXxUsWVuJzoxkXetO767TV
XqPF2AEFzvKtIPahttC6HByJkrILQxwHHws4fevdxamiKIBZalBaG6qtM6xMh4IQallYFNGsT8EG
RwzoAv2QcSdh6SHwWZuaHgKelgzAsbik68qv8ThbYWHBMS1pBTE6rIfZ1NxYXtkf08itg9LznIMQ
yGGMyQc5DGyM7IkRH3/hNkNP3iiuSrD5Yy0DbGKBX9EddVXUG+EME2VDRQi1LTz9+sDMLWc6NIzJ
z0ZN09x2bgwuD6Eh9A+8cTQWDDa8RRJWdYz06OA7yekeeErqct7imlZvHU6i4Qh50P4gdspn2qnK
PMiWocp3zpinbmDKdu1OjaP0zYpCPjWFA6ab2VJN7r4dbXkttJjf+NgNLN0q/2WgqJaTrKc9y6ej
OaTQ4nMG0pRfGrg2c/BILi3uwbJ7aIfmPFHU5SAUVFx374VV2YDuIvnZQNb6JNOJZFk1Iysrph/j
pFXYv8e5ToebGT+p2LaIx+Wln6fYexJhTkF6vgCqbTNj2Q7kjQ5JTZCxN/u5XhEX7H4XpfIjGbP+
3mh7ZoGF9uaU06nTH/QQDUw/xvRSsd+cg65QIbXsoffcVyv2PCbKNGAAlm1+mf2YupU0HL8UdQO0
mfgUnrjDiJkf6AeOu/BEoJeBhVrimJQ3DKPlaINiwwEsrNkGMOLKM5Vdhdp1yNoPYxGLkQbRBjO1
HvT4ir3cfe4K6nJmK4ebtnjDlTIkvFmCmARtY/YbzcTkFeuK4kv1/pMlqLSptjRydg+/wASNUgVm
C7Hj74iC5hhSQ2C48SN7F2YR/QdM0KPa58FrreGFIqOSe9jfwQRD09U7+DrRzV+JgtRDQBcnFKDx
Kv4ZKdgYTbsEIeBwmsD+PbBgSgNOwGIuPRZdt2//TBhcXLqC7HrJz1Y3yIfYSytyHX/DGixD1c6I
LlPS0y68EgedysaObPr1zV+ogwLuGJbivi64cpvNnmqY+SPpV/IgqXGW+Z3nPUCiT2leAz9I9Yo+
0w3OXoUOrc1/+Z3JIZbljNFTx5SN6Ir2Xpv4+KLG2IPPBEpbN/b9DBDr5OWkRX76tjoopEd3Eu2t
YfnPuvSZtGt3C/MFGZ3o4+G/YtyKXUbxDgQF5lo0Kpt7oA3vo1xouPXm5uTUnDKNnZeHBV9CV8iF
QjsdTKLHB89Vf4uWQxDX1FTgwfBX8HHCoft9U/8fSNXzXH3/v//nf4VU4X6RJl5LTyp6+lxfeuzy
/5nnq8k/im/zr5yrv/0nfnd6Wb/5UA8VTaqepYRrCpwJ/2P1gldtg55yIVZRZ7mm8P7IwZm/mfz5
NSNn0XOKjewfVi+oVdCuVwoWjUPOGpH7N6xe/IB/suKsUUDgWGj1lisdIbhv/9mowLcRibCZ1502
Mw8wWpylY84FstV2dYUUJR7SahLdNrKSS0yAM6CkMgOZU9x1w2hfyrK7FiVGWOxYTzTQn7yOiRVH
xOcux+OZDXH5iLTSbh0s0aS/cqzEkD4gWX0RJc2Imuv71u6J2hbcW3fsdLmj+DV65s91WqmPdQ6g
Bui7seUJAPLAdMWd51nxcbGLK+xuOOPr9jBrFoLSVKb2UxptvNppLjF0E4axvN+bmcPJHX3HtMBC
mIDFgeycyZJFQiNuaa6LuAfuxSRfdbMiSxeCLIwxIQMnSWhNb+JtDtERRoJsUBURZ3alO77kRTbe
zI5qj66IzylDwsFk7a+rknAGz4yt1z3HeKbpHXW5s69QJT9F37Kb8RE/V/YewqbZTujmzzTIM3vm
IYKn1/QXKRmXasMcD3PS3pIbWLiHJOuotbohgHdva4c/y9f2n2mSXKcEiSmVhlFKqwQ0TCjN0HdC
0M9Exyjh0BiX4IOt0OFGHOqWC2XS+BCMrSUATcB0ggSCeL5eXBGnjjy2or0jSRm3ltXfg4xtNqob
vIvlgrwYjD68OnSMMG5b5ZV99HLyO1gcfsMvODOym5CE8RFPRvUxF2YY1KEBUDfEJp3WLU7oAeAO
IdX27ErPfWvbBcsBc9qRe+8O5U8emeB5+zgzu3cydi4gFuNGxW1xbKEgPCdV3h0rv6cTpYWZ8TOz
lw4NgurKZggHii8VEboXVBgJ/BD3NTvzhLquqTvDp19exIqAGCIK6LtitAeE55hcA0IHtuBcHP0i
1nfhumTDdIFUV/q4HCYTmriqlKbkyGPIzOX4TQq6nRSGcZ5zxaWEMGAG9cq0aIjm7+IR/4hVeuZt
ugIwfOzC+H7JlGSWN+x1ZDnHpcX/7GqTX6jCiGJ7qEM+aC4SLHAEMA3Em9FLmgP+P4+Chw5aRgLH
id8+KBICCHJNIixrJsFc0wmFYcxfYgILs1jWCbVrn5I1zWCvuQZrTTiQ+/CDZk09AG5Hfs2MZtus
mYimIx0xKSvfZQUrDAwPcBzWFAVxD7KdVrEQL3NVvNcdkYt4mB5S1lMnEAgQxdZgxkyg8z1MrHX9
Qmxjxd2wiMeB5ycKiIls75B3fAzcTrKDi8HU7I78TLPC67AQDrE9tkShi7KNug2EZg2RtIv7CEP8
A4qWf6sc2ROXYCtZEj6x1xSKbjDlMDFyGwjpqPzernkVuBUkrNLsXrFr/JonJtLpmm9poOGdhzXz
Yq/pl4Y56sYSat7NXmqdEfeHt8i1wZeRm4E3aezDksghiRpkjHI3rykbd83bkE/D9zevKZxqzePo
vkarWjM6bVewm7bEcuNqGwa+SZbHXlM90Zrv6dekD9xXZ8MlhfgPwyZRoPJnLGheE0Ia3G60qc2G
tpQ1QdStWSLOrvTirfkiHKL6IaLu6Yw9CrsGKSRzamhhKW35I5vKsN5GqPcvdAUC3cZgQm2HwYCx
A/dUbXn/B0ZthVcMDeziXSYpTCl2eygqPzsbzPpbg0UvepdAko4W/ymcxvYjRXM9O5ZxSkYYS5XM
uFnknkOI02r9OyF5L8AyEK8izsIHCCi8ADBGpgddGkSYWAexKYXzvDftaLpNmDO3acfDGKVzEd6G
zsv4WzOjT+0rNVqnFkvboQqX4kAnSX1R9awCwy3tm0aUtKVwO27Y10EGUIYyH11QM6cBlBrZ2KSl
V69DsJ05x1TbfXV6EW+Ry45tFP2IXBS+ymrmw1JVFxZ+4Y8kM6NTWs/1J0EZKVRlSFRFEtY3xBhY
KYcU3kW22azQo3xXLMl7NCWSY9+LnouhfqICEa0p78wM5w/lTOnScJoscySwCqBCznb9zKcX7ZJ1
3vcocpL96NTENmLLO1Up+UPwc8RmXIp+v0aAjLZLRuIGqBNS3Mwte7wA9lFEr9O2f1WooFRl2BRO
zYW2XyYWWw9L407v3WyFbKpjAuZ65IBdlWPj2GcN9XVcrg9eo20vsF3N5XhgzmeaNCkvhTNWwHzK
DKeH70og50Buj1qttjSsQxHaREdU7SLtuy7dmtskdIo318zzl8mbndeJPgRKokv1QifC/FzZaEUb
4oyc54uFcaWz57dIV4JKHGAPmZG49zEAZHppy4KKzHbInZ1Z44MM3NWLBCuemhvDcIs3g6P1jB+g
Ojtebh3rqOKhl8xUK2pFB5qTlsu1ZrO7q7r+Ns7d5HnqTGOD0i4+bJ/9gZP7PEg9lzYPM3peGt1e
yqo2b0XX1vuloHGNTOHyTeSyYVHV53TZ1tQJa3usCFRpFmDMIAgbQwbKE8Ox+dzaFSWvccRCNAAa
WRyXTE1nM4POEoP2aDZDWeDuA9rJQJ/XqnuM/MLEZNYbPn5jp7zKtjZuFs0uLEFMPkQltN21wpxf
PyVH6VM2dhQw5T17+R2y13L2iYr8qBGZb3qKAU1g28KlWtGOPoWkWZk78Pc0FLpBqSoS2kvQL+mD
MAC3O0vPyqs1+vmgaEm8Jl4MdHvuXTgwKaZoQ/oFABiI3VUwYLeBe8ewth3gGH9H3qb4QTT4lXi0
ePQG923BM1UY5YvHghyYo1r9A1addmLjgfKPeaZUPaQryhfYQzqYeDbwk6M3Du8WMzTb7BOFEPpU
2NAxczd/9SB6r59Wugs1m5UkjsSxEIk8ZcQO24JgZs3pDaFGjUFVIiXYfhsHXk1qbWPirQ5K/FuM
MBdpLRQLYdOiTJXqV+I/NY0GRGQSbwTZCaomkKVlP/Up0bNEQ+GREqZb3X9LV18Aw3B/aKTLgGTP
DowsyDAN+aDMDDM8gkjd7I/rDa/py+gZ+hWEeHwmz2NcezrE9muUvY2WGCHG7i4NTskzBbcIQ0CJ
thRNQ1FeVvev0dpfYryQ156QfmVN9l5m3fd8zPpv3dAyrDoVr3hn3KZ4JD5oe6TrwoBSE9YENaum
tV6G2stXPqTcVFETvzlZaBPMIOi1l3SgHfmQIPLU+iozfwm6epa4Vjin0sbpD5k2nYBPFBwr2KvH
ImRgQp5hGurYD2/otDSP8VR86700P7FclsehAKWQinciGyfAmth5yZluDCd6HetkZSkBgq8FyxvD
5DcNB/QwEJ3uPRuw/QSZzwinb26iWGJ2a3kgH5knm63Ryc4VOz96UnelJUe15bE9bWQ/iXNqLBKr
R+Q7fPcMTgAykk9olRF6ME6meRT9ntvCWlpHa0eFdyrHgvY6uYPzPkuwbrJMXhsZe8HQ1aypircE
XGjgp2W5AeDUXf2JYrwmo9xhmEODSDaR9xACBEbljMsFhkyO//xYJ8hnlIPF6WbqHONjaL83wJfQ
jjC8dhZJxjL76LP8vvM40+HKI2CGg3gZE941FDH197hGnVUtobeDjfXWISF8aydWxye/ZOPRY7Nn
hgDKQ50XRDS9LeFo7DxzPk5d8tQkKHGWSduPlhD7pf9V+Ty/q2JFqsmUFG4IZqu3jNW5oW+S3nCC
RgJrm/JxfKtC8UD62toYdFxsB1YzGvMrHN1uOE6Va5JfNIYPv5DjE8iu/CnEeLdVsmUla2BYXSL8
lXAirH3iLj80JbSwMhnRIxerFE7d5MtMEZLe1GGbHq3aOg85YtqmHYg08D0z5Klu5pfHnqTbhrFV
BkKTlRwBMOw8Siop3kE2JBeBT2siZ/kK5kyd7QEYN6LLyzziLnZb/0vH22TvjBS/pUWT3uM9sg72
YHm7iG6WSCVYuZMFZgfz+MhaG1UtNfu0CaY+/DQnCGTCau9taiVjh+hKyl3u3srC5TDaKrxBuCMS
3POpW+LF3KuO08UQxVd44bCjIufzJCCwEexnVqowNETWeK0GTRrHqrP7n6LBf9SWf6G2kL9YkeD/
FDjEfN7GXz9+VVj+8dd+l1XUb9JF/EAH4bYPwQjV4ndVxf9NCiXAVVqmrUxJKv9/RBVH/GZapmeS
rJO2zV8mKvNHfs76TQjbodDHVexT+SP/jqjyF0nFNmF/c22lBwFLtCDP9WdJJY2EsuVcMz0s2Kaz
GY+mguKyo5bmhgKCL7/IT38THPubrwaOf40qusg3kJb+/NWUWpZoxlQLq2jW5zkzvUtepibABMly
rsvS0z//emhUf5aM+PnW1gWx5hbRjxxn/Y5+iaoVguk5o6uA4hcMaaNht3c6cVjBFq1F7aoyjA3m
z+gg0kJ8otcHMmtE9UzRu+kJ3PMd0yDkQlA0ajWiuzRoNvSRt/mw7Ty/OlhdYd6NJFICj1j6PsJA
GWBCp3A2TIivUzRxTooxvzVaTfGCovEHtJ61ke60t9fHg2RzcgAPkO8rmzrEyYXsSeK3hvyjx+ww
WmlyyOc+w7jbTYexmbD1dfgRAMzcmVP+bK1cQbp28XHTabHPMpPQI1GMQ9545JzrhGIf8v27PGTt
PIZ2ve81z9oasAZEcrqh+XU8uLqfLnKgnwgVFwtTjZUblhwPXkwSO6d3M85NxdUfAFS1Vw21ln5S
PyaLEb4sk/GlgBf0zSv67JRY4l1jNTgiJZZ3ULuNIIxt5xB6mNwnLgo92rZvsGsf4WJuMFP2Dg2C
dnnPVI7c7cGSvqsixb8dyntPD/WzasL6Rxn32UcrWNPhYYr9H0AqFWpz477mSvTPRbb0etPp0D/G
Tji9+5KSsqKpJ87yKXGgz3dCn0VdN9+8MEroo5lL+8T9b3xTtZMveFrq/OiPg/luhwhaXDfPbgaM
3J/lvYtx8qFr8we3hQDgr1xzY2g+oj6r956v41dzFuJqjK13iVHqr8NSNbcNTcRbAVLkCbNPceti
0QLwMO6jpIAVKLp4K1vC8mXkf4dj6IFhF90htHtC3hgbgtmJ1XZm0bppkmze0/bbPyRunG6p3rE2
XakyJiXWjmVHPx/99dYn5gMsGnSABNLPcu4FetixvHNe6MTpz8jJd24phtsCDvMxU2b24o6GR/MH
XeaZC92gy3CHwlSed6rKvohkDdVPjIItbqldZIQrqzBB0LBpJfZprdj1PVoWKaLq2jW+/5BR2PY4
6Mh/iWkN+8ydwgU8HjXnuHEYttPK24CCwCSX998NgmKHysLeCBV0OZPBsh8XYRA7MWglwDWR7vDi
GbTAAoQlQIPTOPey22Wk/XFg9wlgddxMXugdPCN09rFjACYkbfNo9DYAdeZnJiqqfksfn6LHRfY8
4ksNOuTrQxbNWLvXVycmA3johi4/5sLFylV70SmSkMkwLKs9f7U4F4M6+rkLHJASG2q1C2TJpate
FTSOcxLlZUAtd3NTuHn8IknMb1qSljtP4lErqIoOaD/wA5kzUI0yjPZzAyFfT1ICEJqrvaGi+mi3
sdxLr3OCvh5syAX8o8wP3o2K4MBMLWj1Ghvzzc8/twAFQIS2MXt4E9Zr9jk3ko06JWsozibOXfZP
fNwoqZX3C4SYfVhTS1fFQOGiDP5zNZh4BKn02fY5V9IWPDJpiY5a7dwcvhVzQy8tRSw3Ns5AYCeO
ij5c+vLYNzLsH9IKAkqac7nxKP08Rq4ZogePeAiQRLGkcBTFvXFTUZR7Hn28Pkg33LXzk6AKnSiB
AGyTRPNxHOAC6AxXih+KFn1BJOvWjY9/JYbdMJlPrJyG+7SX3yXv9S193pJewqbcm57+MdHIvBHY
YW45+7zAnx18KqGJ+TRpIeOS+jaTCf4vEbXaWpYdiYTosOCewHYU7selISDO/8/PTZNCm5mfROc7
e2fGjkJra3iWkUifEa/Qlq3YwEw/UohDFCOlffFMEbW4zuuGq8JcdIlGTF5z4q/cdj3tVYszFe7I
98lywSQ4UXY3elV6ASrNJ7kps09TGnvvq4PuIPzBQHdpH9jzWrRtd5JTmVhbMXSIdjrfUAeDd86r
sTEons9lPbzlZZPvOQVvexIuL5pq5q2iqHNvWUSMCqzlyMdDdjRF9YkGvK/TnPDOi0d5HcJ+3NeZ
si7ZTG+PTJLX3uZDJKNhvtpLguGFW8bRaCt5GIc2IAPwQwNsO0pMEQC2FkqaXVYsjphGbgiZPpPM
MxG7udHG2kJvtDoRjCz0yZSJtzqUJnSreNpnYhioAldQbUlbYIqbzDPWRKo+LS+7VAbiRRKKVfKx
+229sNRRnoEHLWsOilT8zm8tNt+Q+joMF3caQtpoi5HUE/bkZDGv9SqUOL2Od9h5cNlhTTm2+IoP
WZdYe92D8KzAS1/mYWr5n/UGy0SyR0hEWVpwqdrxivAIecCt7T1lLKKtnjN4xUBl6Wn2nN2SipMF
kDjssteC7E+HTQtOuvdF0r+9KexmH9LUuHEQmM6GoDgkzLgW4fzvAjehNdfGXxews1i2qqDMEEfz
124mxeHQe57ma7/GCO6XB1gcNIs4IEjQId227YYmyIeJszwQfnFLeWlDeas6OZNZbROyRts4TT5D
K0HIn9qBv9tjycBXz/oXrjQ1n6tPNdzyMdiktsV3RGhiTyf8ofOxgtrDBJ18HQr6fJK0yCbRbhJR
eia6U5/U6KApLWRem0XvKt15wI2zmEV0yJ5EcNMzDT0/RFNzWyfRcmxG5IMoadOAnCYdYmHkIz51
A4kpg89Yq7h4Le6nqUH+t/I62Yt4Lk+cV+Pjv5j3/mbaw67AbGlKS/Lff5722jSqYGGZPYxmOw0K
ZVGkTo5w54fNcvznX+r/H2V96ME+/A3+I6Xzl8EZH1ghDdqyNwboF+xbBuEmYwTLSyHKAUbY+J+V
9+9s1n9xCePC5Arw9zavtbvSVn2uQv/7yvv69St0kyL+/uuN7G//jT/Qr77DV0A3/O/KJa4k/73z
Nn8TNvcHpXzhKptVocVX/qOqSf5mOp4Nq4BnF0txHwrFH/cz+zfh2K7FxdFZOSdc3f6NpffP8P0v
TII1nG95LvczFxMvq2K2679eYP7hyHAyAKo+4gG9mz/dFZML8Vws0OndZVJnwfJCR2rEnAH4KJF0
5TTA8RzqGk+Mx7vF6rLzVLp+YNNSwCMcg8cvr/Tf3O6sP38mKLmiggJGDL8ryvW4s/J6/fq9/sOX
QsLPJUiGryRLaCRm+wIVtDJu+9WB8rPFxF9dKXWNaxMlKH6yIQldi2F8CFtwVPaCnT/56W35F9+h
/VcPwfpusk3b8nlNgdSDxvvz94g31lWTdHnuUFx6inXY7LhuJxcK/Yxj2iVfyyxZdpajmtdIj86X
uqDafONkXndt/CIjIarNk0OLIoNFhFenH734QUMt+DYbYnwqaRQ+++3UHc3QIDKl6IcMWhgep84K
cRE3Y//Fccvo1ggNAliN5tmDLF6i+JbOJVGN+ZHnmUkZoD2flryuz2CX/I/GqLOvPBCLR7NK5OcF
kmagFre4a6LafPAqBwZbRcUdfdhFbUCM1Sxig0mV7Z0DnvY0VXAtg8ZPqWGdbamd/SC98XUZetXu
5iZsqBM11kVcaeO33jSqxipZsf3G2ZML75kV2x5jwXTnCEPtyEVHj/mIGcJHoDjX4bxjSa9gjDeg
zWETe4PCy+2rU1uMPBLNxALE37hAbTNqOzz04h8aMXPelP7ECGpwGwyhTY3pxIC+dtc3HtENcCik
0WlcSNsDP8o5Gtas1LDyiwuWZofQMGhT7Nr5XA/qk4NGhhgWtT0bMG+0gQaEkYTlXdGu3JWZjfUZ
+MInOC3drk2M12oCYksuqNuyDnfv687Ld+RaZDCYMiUQyB8bfTs5dau0Ow3Lj74pebHwLr5kBJ03
S+nezQvIoGGAPBON+ke28O3alsEbxgdufwAMZmdbDFgdwYiRNJXBSKG3Vuf23r4yDT6enhl5vN4s
pu4oOgImYUfQQbETbJ2ClVCe6zW0GNdkB7K72sMliw6ZH7Sj4t1sROb9hLfwqdAGuQYCK+jUnV4T
kjiI7xLgJYxnlBH0jZc8SSbh7ajwURhaRdsC7sdpHO0b2yH6Ugm3OkuuaffZJPXeEbN+J1VjsH0p
5r2bzfV7umiuJNDM8nen0v0+ETalOxkW8e2AnxHJ3yvOqUXJQl6OJRK9/zw3PTQ6nYEwGhOoFtmc
fSfsQYY+6+UNOT0LG3AGNT2V+AnIsm6gTL1HQ/aEneREnQ1GP1qh/XOb98kOZkt/DMdJHB0ddlyD
R7fYSrNF96gstZFmM2+cvngeFM4Jvkx/0bk5fXEVQDS28W/sWYxN71cm15A5PdMw8EifWXMDcSV/
yHtFjchot7cewSdQdDVJM294VLQ7Hm27oMrSN6v00PvoQVkvIN9Xvl0+0P3YfxrTGmdqVqsdQYM1
CrJ652PT/dLmZAGMiDhhr7wgjjJMtlVPl0dpMZDTGPHaenN1Y1NQezGtwb0fXemfTEaYQ7EUaYAo
/LxIWsd7t73NIS1wLYgtMl19cYKYfp0Sov+jxrg/Y2K8dOwWVgtwvtXAqPBURJXa5yJvbjX0kU1X
Zcy9Tv9KunTGkG3wZiSP4ZPYdgb6ZwhmuX5hPDoYzAlkzNEuLwiSCyrn33CUzweA+0cRUl9Zamva
O06B/bn23ZvJd3yQCJooYd19WxYvQ8Gp7C1KQxSEWXtTzgRSPa5F8AZnplVumwp6FkkISs4Ui9Go
y4r94EjzJdV5siupC8bi0N1S8h0hXCXFzhqAa3j58LUZx8dxal89Wf/0O3Mcx3hQdE29zAoyLBf0
91yvpVkEAAOylyfXrG8zaRKvn1hasV1NtiYFVDse6e09lfKk4xfuF1YI34ei8Zoa1SwhrE46zC0m
sBWsjIoIL1JsYQpB1pj3zVQRt2EVHPTsXiH5djsWX22Qzep27KQOUnhq27Anezct5XdTTMZhpuug
wvNFBUxIGp34F6M/aCX96nOn2uu1V4jbWuphYUOUnF61XjcPaW18CRdr3umUNUesSKaG1OJe0Hzo
ClT+42J3HDOua1zWHjyWrCAXcn99IdwbDD7UJVgr+aRaQrYidTO+jZVNMs0V/qlf1rx6mN+HdT7x
DdpPYS8eiIHdOWZzVT7BCKwraotQ/JB0ZcyY4d5Osxs9OhPs5Whm/cEJ1g67dm1QMJrC+kGrBVuO
pDMBUxBNYIKqdqy0oCNHTnSWdOlsTHLYGBAqRxJeIRTpzBgaLMEdhiDA+NU1yuyukyhkVlm9ZIKM
WT6YtxXFtTExCoongdZ+xSKcraAXuW18rqRO3GX3okJoGTLjNh+dr+YKSaDDw8YlmKV71kDYdYbs
kCb6IR253GH2o63BjcXTENd304p3LyuHzGVmdmQtWlDPBX1KeTtPRwEBew+VA05IBtakT/JH0hzG
u0qc8kxqj+NCNRBkyIrGvdXszFwDJs1z+D0yHp61qM1u4zSsEhfOpj2NKORELbRgPDPnZqKJ0CAM
3tL9BjBm/oyWZ31ARXU20s4f6QZ+1dgIx4qqinYgejVE1HiXqUP0pkQwSSx1sND4QYavWksDOa46
OVH7kM93s2xYy0a8SRCeyjvXpXhmFDA7F2+J3zwfz3w273BYvBUZwPpkdaTZOstI/aTzoWrQ3VZL
cJpXXFTTcH5dQEYc9TSr8yCLT9gJAS81KmGfT9UKqgdX3PbOjyJxlhQ2BaYV633q5c9ez4aeZp4v
E1sVBoTUBFjgE0ZV8UfnuRB31rPRcRQ55zqHTxLOxCO4LOO/fxE8jEE3NCZtSM74pC0juc9t0tU8
vmwUEU70WFU48sgTPdt52j8pB+t9alLU6w3tCaa1GbAjAN/Rjy/4VXtStUP6kPoqvnPKabrhZr/8
P+bObDdyJNuyv5If0ExwNJJA4z64O32Sa55CeiEUIQVn0kjj/PW9TNnVVdmoC9x+uv1SQFRGaHCn
k8f22XvtwyjFAmp1RWmeyicnm8Rvv87qvQoYX8zWJCxOnOVu4GB9Kd3sKRM/0r765TYMPkVJDYMo
uYl4CQrnLLKTIhBy4HCBK1S3CAoaTzCVYQbzVxdDXZWvbyIkkIHJS8yYIAv7pFaH4hSg2ZFIuWBj
avGKIE6BPZu+3HhOF9WdbyJMpO27RSiaYoDiMhn3LRMkzv2lsyLO9N2FHeyE/dIkxdyRbLRnca41
mMHQiAbIfQ3+yvEwJTaBrVKjHJh4cuqrRHad5DhmoZ5dC4PLee3pFsD5020MmTK+IEJfZavzoZRt
76h4pFnThyNB6TsZT8v8mDRnggo69NCW3YGhKRQON2UeVP5DoQkVwoJVkTQWMrpnvluwLBLDBWqh
8Ra0sP3OEoAXk0ZftH1W3EhoGFJjMXKG0WdpqPhFTs6pX1lUcf1cAIpfe1nQbNIwjTepRm1YudA1
nf5EGhkQB0eRjyWDcDoHurHPldPe8Hk4FBaFX6UC5tFrrAefN3PXadTHODlvfJTob7a78LrTQJBl
Uf52HkznBj5Is29E25yxqJl7K8sfqb39PfVFHFmCqFOCDJy6tHyWBtHTUOXtziAY9oBbLrkfWlpt
Re7wQ/ETcULKHMDBNOFKiqUehK6SAuebPON3eSMIp3bKNde9O2bDqSuajEZALgNrNeXRqQSKOtS2
B5s6iwuyb7O1NGFlTHPKkcRYjBtHE1iKNHZBFTRC0C42wxEjIb0ZNbolK723RcXpvQt9h1ruOtnR
82FQemv5WOxSDQvb5/PqfZSaEEPWjvAhgfzIT+DH4An/Gr+RMkvIHF1qzgyjEVWmXfA8CjxQScJJ
rrc8DeQI7zpNqFk1q2aG4QgvloTgrG/SlkyaQ+s2BsckODe+Jt6IMcvQhY31KFHBJ65yzKM+s1ky
FeOxXj9BALY7VisfQibMxZRESPW7m2m7aIlCQoL4LMHwSHA89Cu010ITelDN5lNrGgulJ/B7oCRA
U0TWa/Dr3g3twJyheT9Ta/SH3B2fGfG6s9RUILaI2WUhuZhXEGISZqVC2awBpH5A9EmAPa83KPBG
iwyFEW+8IL4yCI0/WBP6GUaZ+tBrThFe19taephj3TWPD8yq3oZsG08nyEQLg27UeeHLqglIrUWH
WqmpSLXmI80YqZQEOm2DTpoqG+B8QMGc7GW/ZWenniYNW2KxYu79EQBTC4nJ4aSCpuxFrYY0ZXF7
NbTMuEvm2FeF7a1X3QjQCV3wZ4WFFUq/VUQjgwIoSLO6cXFXOfQlP3V9Xe1DjYoSXYHxSPvdpQZJ
Udl+kRot5VVdd6pCTMi2t0s1fmpZxXvc1i2BMy/y0kfZFc8MXL9rsFXW1Pi3vtX/zAZA1hlHXLy1
ujLybQ4N89mMbxXOJ+70oLCcdbwGtX1s1XBFuOQpY5e4Un6IAeIRaxHnoNX+UisdppsQVgqdq1YE
EfRFSlAYfLo2Y6a4I2N72grzZYRfvq5Ym33dAeEEFjHhuifIG98ClYIOIuufA/6WRxLfDU1mwYPU
KDDa5p+dimquwPkiTZWyOU2bn+uKH4WG9n3qJQi1cvisUItufDW3fNkMA+2Qogs25kPhxi+Da0Kn
yYvrzjNuOhcWgpWtdwU0Mxe4X5QYpnOeXBthwS7YvjXXUylvMSTPW4h/5lXrQdSYYB1GjiQYuALa
87qTSJjzuY8Q2l4GJxrNOT2yYo7qeiVjajp7xjTWUcJ4acan0OTaBUU7/pg1sI32TyxoaWnSEAHS
jaoIFRF7o9+wheVkuuT4ew2ByzUOrtJgOLtU6rZxAMoVGhvXa4Bc8c2SkwREbxqmURYUbXUDk5r+
7gL8nEzJYRjQ7fksm4BOJ//LwX10ZRl2dZBiXokqDgZNt6vc2ZpyxxICA9FEd2IhBbCidFUcodpf
w4IrtZmd25EcwCYlJbNhdsk2dP4Cn6nkq6/xeo4G7WUQ90gMsoE0aGNorVsF7urkffP5YkG2HW3C
JOu52Hsfjl9gU1dmT/eJDI/KnB/JIzg7P2F5TiqQQJXmAE4TUw7Xi4x6IIEjC1utYjPq+cFuVnyG
0xVeAzTyJALQzrTNgwbetoYP0nsn70G8sdfVaEJsHSPG2DY56e6OgwQ+c7CTwDmuhmPQrgLMDhpf
t6t9NqSp6ASvjb3sKdjrfmYLbmQVwHaY1DycWd2cORC+D8NSUM46UGaq3cneAAYupCUy8kaIi84C
grLWFMaMl+5QFdKJ6pxaZQZ7cI2dJje6c+c/MNc5p67DfW8krM/8hWMFVUVix9qXL0jP74778XVB
Y8+m0ZBI4krTLZ6BLGozRaBTdRe0k3UHrhSLQvXD0bjJ0PbvQGEsT7NpvQWtLc+WwVZIi4JZXbDE
BuxuyedagywDtyrvUARIo9Nbp0yGylAzLzPTpdZ7Tn75cfzUC2bqID86K4zMYRzRFWINzhyWmrR+
FzKnl+Yijzb06ZOLnHY34B475hrCCciPTsmEwdIwzVvLUNjG3K9hmika1gTPEDaht6H1YT6ui+Sm
3kv7RtBbdKPE1O98TQKF6PRkazYo/mGeEKvVvFgOd3Y3nOenZHB4W6ySZgsH0E3Q8BKCO8SAv6B+
Ze6BXhXyCtzXsKf9YJ65zsYCKIOmlxYOSc6hzDsopK2CqwblNNa4U5YY+66zmiMP7xc+GZiGCc7c
DirUkE+LR5jmp9oDZIBaM1VnTVdVGSiDqU/EXTHB2w9ESROM5rGOmsyKZz6PhJ83t75bDntiIeI3
i7DhKVG16W6Srk+vA+AbR3L72YfdgwmyaHmBOsE33agKhijJZ0rRfRS3X5MTcskFJggaWaQVsJb1
pkclZyPpihVxschqwCcBeNLGZtNfG7wtxJar9NZp2KlvKHBMt62XLORoLIxsREpq9ejJKvmNhkRG
CmTmC09sagbnuYIVRyh7JXIfU0/aVSkNtGPKKZFJrnyC4vVaCip6yrQA6S/j+kef9erkEp85I4fH
JyKz5SYPguGNt5ATfDt0F3tdk1NG/vLcuobYj47EPSCNVd0TE0HU4WzMN5iylQrCfOpeAcr8Dohn
3eApfvY9a6GcpOGpB932UtdjCQXXWg/SBipZUzqEL7XLHpzCllFnEDqiWMi8TjvvHe4RxS9z2G6F
YwxPVM4EH/SME87FdH1XkLLASMBTY9+smbObPYphR4dFMSQKHp25v/Ji1BwGT1ZTQnHALB2f6B/M
OCSPQRjFozHRNSFFs2NlgX+gXKX34c8UXTAFtR2PrxBZrCKlcTY9QsU4izFh51l3SNdJQSTip9q5
6Hc0hVBnBWPTezTnoLqsimIFPkXYV/BJu0ceZF0PV7ef7uiIEJcazXU3psV6bCxrvF5jGZ5iQhD7
jiKAfVV6JL8KiD+zUafTtkqlfEAE0m+tO/RXdkr+qK9q5zJjZ8adyxr3eZKBf5OB1ngLZWtzFyct
Rl7EerXkpBCrasrBqTHH89vbCdfb4PlvizQ7xMl1ch9MHEuXriqvQmTCgLbfov9MlbP+SsMP/NEZ
pnD6mjy+Cm4R1ajt/0gna1lccCCYiEMe/2CcbAoaSvBvgQ0AnZyAtx2SuDlrV8VJEZjZlvQnRN97
i/8eB+Z19guhuvnd/0/9/X81kt5UgAT/8fc/qr/+DCR999F//O0P0Xc9wf3w1S0PX2oo+ad/4dT1
3/yv/sc//kvbv7+8lBauvv985Xf3sag/Pr/+KD/+uDRZ97fN3z///V/rPvPPkL2wYKfHItGn0CD8
P25Mw/7To6sAwyDrQp4MnsN/+se6D6umEOzzTJsh1zL15usf6z7xpy1YBZt6V8hKUIj/p3WfXpH9
y7qPByZ7SIyiNgEybo96r/ivKzTbbQ3bmLExjTUOpsS1K+7o1vyGUcXeJFyJtBEBMN4JCkH2dgXf
OQSa9uRgK4CesLFFRU2Xl/2cMuc8K6TW3ij6S7cG3kbVFSfhf3ml/83KL/y/95O6hIKDn2v5BFaI
s+JG/dsPHNLax/YRq3Tugr+Y8lCyN8MG7hSWd8U45760xirY9PQ0AG2cKcQ1I7LXVqNTQhE0V3lm
n1YKLGFzZj/cJp5Z04BcMYLO2fvMluxYrDutSN/PrflcTvTfbJyl0NyWb4aLxB6yd/AP7looqncc
kYPIMXKalitjYaTz5fXYTIDNgMNkCYH4oRjCcj+27h5rZHxQEL4PEsTKfa9BM+tSmdc57JlmWIg2
xBVn0BXqmxLqZwmpBqUtQXcqqgvMDfT6tOToptE2S0kWqjZVtiWiTAOj06gdbZxwcLBRafApqLMB
B1lWo9o6sRoiqmJ/CnA6vubqBAb8iWlhewg8tUIqhcEDeeeN+2CyDzSfR2lSz1pV5q3EVoOvDI6P
1EQf25ztaErR01h5SSOyNfvH0BQgo4if5DcXKOjEgSd5vBkHsCy+4T1xMos3SU9mM9NsIVdThnKc
cdfMfrQgZw2Fwt/ukcYSr0BinCix7fax/cYWhZpg5BATjJHK4PlCNypMIGLDN/FIs4/IUfL+W+Cr
5nIRDxzP3uOpN06DJia53/AkU3OUgm+kktB0Jcx9/QvDAHHFNUNsK5g3J81jmjSZidg1d3xizr1M
38ocelMGxkn2CCeBJjvFJHzZ50J7yjT3yS9VvfM0C0rhvd8MsBk4k1xyE2TU5IfhNtHZNa9EdxXu
Uxsj9ftW/DIix9+Cmuui1HTjk6gII0JHmmEh8wynMmRCu4YXv2iEVeeo1wCkzdab4PVkfvJU2QkQ
irywD1k+bWTgehwXTM4gOLkjGtfguEA8fAbwthBbqsJ9j/37PjEKh8wYv8SocVt0y8a3DCxJRCKj
3E1oURflkPKZNarL5uN1FBrf9RdPsyrUfda7/Fq2D+hrHECeV31+DZM32dV1xmxZVOtvWM72dWDC
5K1Md4k4iei4sH1rpZ52FEAW8+rYPTSsl9jDhLxvmZW+Y2g6kEAaNpUFSkdpWJkRMEm4WPa8qex3
tFvVrFEynQetQtSl1NgXaNcYV432LdA4tApr735cs36b20Xy4Lma7ZzNANRmw76To/TZO4BXo3yC
xERYLNwSep1lITsEvyw7DFbx1BhTdgnkyjqPdAeqXOLe1yOnc0sj3b5t1DBhQ9YbYfC8LJzYzZ6T
crEk7wFu9C3HXRG1ScWBQXK+KbEwHFmAWOTjVwqzsVlZfUWr6pgmO6tYdr6fFpE5m4SEZ9l8DF3d
HIloANet2TcHtpgPqyAh1GJ3/h0YmOq63HwFc4vGb/A/uvRxxyYLblumrlZarLlNbtI0jvkBYAQU
sniKJxFcI/Cp/QRqauOMHu7dvjO3uaSwmuzYi51LS3tMj27H1wzIj19on/7F7t6CQeRcSK9LyN42
fi4201ynNxw/jH2wVhc0vW4ztDj3BpuipxbaLVMvf/L74ZHmSjzcjDJ+2qEKrUphg68g3lEUcG0U
9byryrKhWjw1ipfAIQQfqOmH4RUckPKGZBpM1g0xaPM8WoX9WTru+O474aVTk7wzMTbcCtWSuhWg
gZF58aUP7hGFHGJoQdf3uQIKl3Fh6IK/nHR+XOscjJ3Aklwxq276ys/A2K/ezvSzcstanZ1IBdIa
f+dxoTMM44Ag/5653ntlAeEnCfqimH/3Q0D0to0D9ZONsmC9RQejG1j9tmKDCisRpz0ONPOSrYZ9
xS6Zl4AUZCTnUL1zjZEGVZ8tjjxgqbJ8GBQwchUH2VVlzBao+/Bg9tP1lIz9WVrm2aqdZGuAquC+
3M4/lesbHyq1i9Pkm3zUVzu4NgN9ScypwlisvOCq8SeDlRr3twwrwTUQmxLVwC04KA3OCd/yTH/R
ekqm0HhbsGyDE8wS+xwYsX+m2Sd7aU1W5InrU4aI1rw1zEFp4+wUxYKmeZY1GX1fGe52RgWl4uxm
NfBdA47FHIAr1nqBRbRGuTMR4s1g1TQ4kLm2dGwIbwsOepJEQkeKGh0uIpU2nuIFJU8HjxK3/hX3
RJFMHUrKdDwJz6TgxkRkyaOl+pDrGFOuA00O76hrqTtEziqyYv+t/E4/cVzn7NM1BO91OCr7zkll
bGzpl/WjJU3sQ6njVI0rwwt3SLCVOmwFx4jMMRqcjmGh+oTnRUez8LOwUP3OawU6upVAPIpcHeey
K048lcm6Jf5Oe9nfya+i9Z1o+s6D2STDFlUWRyYuhDUBE/dnpiNkjg6TkQgP2JCuv2cdNDMWZ9w0
OnwW6BgagUMU13KqHlXWT49WNY8fZbKaB5duqGMCLhEmDy+bjrdNFWyqlsTboqNvSofgCh2HQz+/
dtu+YgXRNlA4hnkHeyo7OjlUR0CKv9IyuCmrkGoe2yq3/VITkFEAA/mOeychnJ8AUNmkwKLSYH73
l0pcNYm0bwWBQeSBInwZdcYPhXO4SzBjbh2dAMzRgc6T2cT8woa8d8iLb/Pga9EpQgZcAoXcuKsd
HdLVsdN5Q+wN5ZHdg0F20bvLc8c4tDqfSA94ehBG199Osv0cYKhGEDZvkWMOg4nnSZB0FMTdtjgi
3B+dzMvXdvA/5wSnUlWkj/NEVjK09AJD5ydNnaQcdKbS+Y5XBi7FkL3ZOGel05dJG4/h1rATiJuD
y+1c5zTddHgUvoPbZvHG8pVp5XNKXA1bZF2/Cg6B35nPEJdKMULT6tex3mN9OQFle04GQJRyZoQB
eHQyTfNtWOzHSedK+zQhYl+0n31hBMewXHqtMY4EbP2Aej6vtY9JErjnSidWIbwP5DRtL8qKTBzr
Nl13y+BidR/am84ehpOv868NywI2aa2bvfYFR+kZhsKmDNX8UskZ+1RskxdH3NyZdm99tDmwLZWT
TKl1+pbY/Rd9LORx6+zTtBK5IZQWRqtOhNQxU6GZTPl14OTpfRnynBT2uGzGguesgfuRLDJj2ROL
BqCbdj5cja4/3hTkmvnsD5SDJX02vDllTK/mDN0aI0jWb/wErEWWzOlDDYRWbvp8XN9lIN1H0hI9
Ji7MYqGAsqCgVW5qs3LOw0T43kEvvOtMt2TIZDT0k7K/ap0CkwF8EQD1bYu4JKARxLmv3keJ5wWS
3M0QBw80ReZ8H2TUdh3FqyfcEYJb9+hS3LbB2kgXFmJJFLKTPQP7uK9Zop1UkZh7yaseGaUynvuW
tLdhLdm2jFkIVgWMWy7XCiFMzWgDMWUaXpdiPkr891mJ+miC0Wdfu74TyJ8vvu2hoXUOh63Qta/C
1bFeexvYX2AEP4RdfbjYITYL+aPnQNujXHZY5F58GREKMS+BMGi7dWd1Qz89XS1hfBdP44XSizDK
W3RXkwhWb1r33oDHg26Z8jTJxr4JwDqwT4ItVzo5/z+cT1hAy6l0/JkfYvwN4WYBThq0UYd9m738
iBxq6uqasTzx5PZoA8CnCvPCEZHL5X6wPd1DYmYMFVD7Kk28zC4059g3LXc5b8PcLT6WgL+ZYbi6
YYM4EbloWNrmbXbBb7WcEQb9uyS3fdq5/SG7FJB0do7Rf1i1l+3s1VHHhW7ngyEZXRmEIA52MWfO
ZQQmZtndcJBhdRvkCOGhV8JTr/zkRBlJcY5X9FLoA4AHeJztzcDw7mx7xk9ZwWNg2cs9aFTzR9WI
d9DIMBM4hB2mIK0xq2BfqFd2iJUd5p8JdzYZ9OpQNYF3WCYcACu38kMuWsnawG5PTHfhHSu/Dn2a
GcAaYkQwT527IrU+cp8k8xQ25MWLaY2I+fOcAafOvrITlyEZ/LPsGvO4tnCY5ODyxoZTfyoK3yB/
vnon2O5j5E+mesZGJvfm7Bl3psJLhvtU4IkL7At2o4kl1dgBV9KfeEvCiLS5ex09b/GwVAK17DJW
MSTf3FNej8tdEYr+V0LZ0OtalYti6z9tO1Z+y4bdkrsLpyG48q0u29EYCnYD1lT2bhWjtKLGTEfv
WU3pVdMNScMpo5XVbm4hjR4WARjJacv2ra2URXihnl6CysB34U4T5jwwNLowJnwzRNs9OEIUd6Xg
s08wSO49a7iaoRRGSQ+QNyDl3Ucy7NeXrpcOJO3ZfwrbWp2BmHp3i0vhbcpvC3oopz2Cqa8mWWpB
6khjucjNYrnra8s+/6skmfBOaE6wU0PzgPidZYcpa8ND3Xroyy7xExo2CBVs6MOz9zhBaTrlhrNd
EvOHBSGeA1qg3pqEmZR2C2iY+TjwfUQcQ1QVHguqOLsgwoDwS4T9Mi7ufZU66alw1+QwKLHchQme
QY6F8RpJLCi44mROHYaNDiPdkfvIOIyCJ6uiEJ5W8WQ54SCeICM5YxBZQ1IeIBMuV/bsFT/DOGbc
NOolgwrkmfAyhoXvFwbXTboKtU9BEDvYh0Z8fjCi7yyAPFUUBFq1nAqWBox0sqO11/fu3LI13pQQ
TbEjhlbfxYomP3JxdfFbhOxXxnYNTinppzNYLA4JhX8eE2O4yc2YypxiNHjGoWt3j0WeswgNl8G4
b7qsYwLjMXtgSJ/v/xuVysNXc/NRfam/K5P/XwqVGId4HhEI+G4Q9ADzoR7+55rloYPL90ek+r/F
FP7d1/hLtwz+pHqV6AOCgU3qxNchiL9iCs6fJLSB77Gw9Cy6+wICAv8k81lEJrDku1YII8TjH/1D
tfT/dIHpBSiZ7Eldm2jDP0Tc/636of/+Jer+GxUQAqGW+f6pW/712zu6CpRp1DfJAfxdBgRu47h9
q2xsD2F9Z/dZCraEhoydWFOj3OZlYtPMZtZ36bz6H7Cy2/scUOu07TEp3tZDtlyZYSp2IZusQ8Lr
vFvXHJCOY6AvjCopP9ngOlsAbtQiNy0YepSnh6ZrkVkcuXiECZosf6I/S53YaiOYsjnF5WR7bzm6
147GbaojvNINKAebUysKJsO9940sxswQFr+llRjPY1Wv+7rLwMZwgBN79nXaZgtca4ILx0kCOtLW
qQz/oXLNmSZPJ/iRVG71I++L9mryjPCW1oXyK0xpeJct2yvt5ClcvF9ZvLegTJ/6zIk538bY/gdz
Xq7dekTXGZNwh8m7u61cOb+wHRy7ndVxHqREvaa1064kplyvIztn1Dg0cdQ6nvU6Brk6o5Ha141T
Ji8u8Jm4oDkJidjvnWugpS0QotS5YlAjy5f6r5MVzG+5cnzm305FXRMPv6Qp+h00WLZQuJmuIEAG
LabCH7iL4m5XdbZBZ0Lpda/4HnDFhpX1Gjile1iMoYRv1f2cbVLEPE25q5hLVDgDvYZ2gRm7kBUB
3qaAeIh/OnwEnkuRQpstPJxmzEc+eLidO4ninnvoUbJo3ADrDbhNp9kdqx77EIz8hq49WyCha3Xp
UYxKqCs+vn/Uh40zp8amRCU7w7aaDyn2zB22/JHQu8xeSaujUkgRnLUsrVi/gphKcafxcFjL9jS2
krab2IX51PsYhlg5vsVTBmHESe3XUQClohrnXMWs4Eeoa/sApxoM5klcFnMgPC8bES0BU+6MrX/X
uTGsx3H2Irfsvswmry9mUXOtl83DUHpIdxUnRQzs2DRaRqa7ZKL2IHHy8FSkXn01itq4qbAvvAtn
hhNN00B20KEoiC1NZEq4x5JK1K0VF1Qp1h7lR3lSkush9lD3JRQzp4fus3b7gY7MD5RiMNNL0Pwc
XPsrzsB3O7WNBuUgFZIiweNeUanZuJxVgM4izTi+N+9BA7ymTXqH4GfhnTMUIzXlkmbgcBoApx8M
/bEKWQ57aRXejsq+smLqRirlEQMgsb4f8kJihLDMmH8QI5HMdCpNzDn09EwfziK6i1h5pA5VQu64
FPfKTU9967+4uA/NtFEHVDIixh3rDKchJJugqVO+6x9DGyEytYRNi9Jcb5x0Mg4pPVGbdXWNXa0m
b4cTOdg3ZUWfTRf2UUms/Gv1ry2qEpFAVpq+6gVXDuYdCqIL6zAt8uKTHojiOADRZRJbsKdzGqrq
YFXBB0yML9svOyyCi0uA3XZvEVPTHZpAcZwELnlnmAA7KIkeNE7G09xmVjRxCDknrFWj0RjLM/64
9lBlM/gaezCRVHv/uk1TH2dDmL7mHn77NmUb6cj1Ki0cvKDt8pHKFDYnLjGs8OsSyc5962PiPXHS
f/AVAlohrDB4wS9a3Awa+pb0K+CC1nCiNFWUeqWLfWtUS/OU1nb7K64d8ymIsVm5SUZjfeq0Zzqq
5g3RWQDAqYoCH2b5IiESYojwWZ2uIbZOw9vB3FmumMo5hFuDcU6BkqVq7N6bKT1WE+3UychIhr0Y
1YPTxmfaTkDFJ24arec+t6ytsgSHY2E7T4vgR/QriqbclrjwkIzPdWM5UeH27oYYOJleu4+c+RbO
G/hk4IFYnOxd0fv3vUPZWeHEeLgyQkCVk74tnVI3PvM2LRJolauJlpBqEOVCpw00yhUHYs4llhUH
5Rbr/YDg+eS7aX6cW4SActLQJ7Ukxc1qA+aoh27F7dJiOXY6AB7OIrk1WumXUTDFDiN2FY6P9okQ
rHHdZ6M8eI4kriBygg6JmORZDiudUmHj7HonwOdTcKarV3Ue8ZC+gprDPVIOZ/jfGAYHK8Y0IZaT
O8QDeOXUeDFHw30Mp4TFOUC4LA8aKnbm9eIl/bCTfnkUvfvMe4ubtSaigDm7uA7ih4Bc+na2kcVC
c6ZQzrwTAAQOKxJxq5syVJKf0yWrIwdVXW5b2eFvj4ks48GbtkG1jPuaTNTWST3CD6H48nKzAGyy
gFSPi5TDXZMBHMSdjFSn3krAevtqmB6w7KNPKH8+CKu2H3yaL6olWXANvbRz8SFMCNhjbT/SVBtv
ZOcVJ7uknZMMu9h5SXFLftY8cOMrNuZkVEjS3WdNucSOiwEHvM1S0CqaCzXg1QLE0Q0wzHDfJ0xe
LoeRfMDGDGOTLKO53Mxe9u7lyCKIYM8dpMewwlhVLaX9I0/z/jgs/iPbITaGNFwxocjk3E32oyrC
n03n3feV6OnpFQ9hOVYH9BXd8EZKiEc5mo9Q0zYpV3hlTRn/mqcxvG2z+W2qAkaJOZnnU6d+GzxW
AdtT+l7ZNHCWNpdinc/MQCE6llF0vy3Kj3jPWOqOBM2GjahM2KBeGh/7NjxWXjIclesAv4X7vVCm
mFRRO2K4pxVHDKc6mMmGSZn/qIahp6zC60oIxlOBp6Ycf4IfnDduG3BQD5KBZo+y/hn3zWs5z8Fn
k60XhGyT36JsXpusNkFvGrLAhuXjvgJ6vCeCYd+AI1vOziwuxPuq6woczylc7FfhTVzlk4Xnax4K
9yfrrLfExoRazqg1Q8AeM6xcij2bFNJc1ey7Ite1HyGdcoZ5biTUw4Ck3bLY6RcN3+Zmluon+L2o
gON5nFA1KdBBsyxcNzvGYrpF1EWR9iYmBOiJxcXggHStcx9wn7v8I3EB8jklQR74Nq/jlNr4ZwPx
Js3pR9e5H62ZPyyreVViuAcUKb0joNF7qQLj4i8UvipFI8XKsnQtAjqnOZGt1a2l7NeEpFkEZpEt
guipa273iZGVxyIfuE/U+2nMr3U9FtajmYY34DjsraR5Srv1a/KX+5Bn7a7vsY81aw4Udcpv2qS8
dA0qR84ngcpTPouPnWL/O6XWKyoaWLVc5bdOQNrSBiaxQ9F/I0FOq1OhBcFsZFbphelsMdyIE1sg
2sHUdO3jqsa8GewSJYMDNuHk0BP7jOpBNVFA+/ViTPdiTMShXSf/WLsYqOmf99v4Ywqvv4OHiVvS
55GuMSsdyaHShjS/scoRUlLdYT/oSCqxyaj2Zp61h7YVEnhF9QFOSVx3IrMuAQuK1ErHW9Hj2pcc
zXdUtAEhkCLclTIuDv2KTzQjNnoOy4x8gE9mDt9hcczy2L/ys4WmKxYKi8J2q5iejmU1x1s2Ul9Q
e5IriXXtQHh7irK5WTZzMN6R4zq1DhDdcJpLtirxiSoidEhjLZ4FwEarWa6AO3wCeQtvnJD9gkto
bucVDLKIk7+l7b57IqwPudNiCgdD0qVFzw6jtK99CsMOvr2an4k0wns2fjN3y4H3ogu999miWEcK
3GnMFIeQvq4t1VfPlSMhxqRJ1n5UC/7AmIUAsq5zgbCPKNCVtCqxKomsfNJ81+bAxgFxx1Ufljf6
fPQNRQ61l5FnWeJtyfz4HfTKj9HqixuPQNBeNEazC3O68TI7dTZhYLyscxZcj3yimM+psNFx2Mxc
2J8a2CGxJ4w/MG+WBwWHho/gPG7aab0NYvrADZ1PScayvFvrIMSqRXdgQcnqPsSRy0Kj4t3z50LD
q6hDHMNrbJtcQnY5fZhOQv0RMjhFm37yqKZl2MgQgqWdFw96Vd2X0GeGqo04ihBeDWgZhMjRvBOz
RmEEHgHq881yptvQHO5pE+Bq+a7cnFb/Ic6T/r2k2eNkZ0jIUl+P61pw37csVn1tGdwZPUsZd6Yq
ZJymlu/flpfVyrOrdOyg0IxYJsE9oxNXHeolD3Dz2CnXo7+jeR5Ba2EoXtisM/a/1ziqKcqDQk3+
7jEI7ew42q461eHysyHDHvl+QfttiI9Ejr29HZX1O5xJMA397xgc+01cyvEzNvlZSs8qr9opf6hT
jVrqeybQZVgYhKsJbk/wFWj/Zx/CZc/N2bhyVnjtgRpQ8s1R1/gRglCKKzSlX/aM98DaIjqdBSN5
7YVfUo3Jzu7BY7XMNeBQGRqHsoSmSbMxTTlkEJYwz2Drhp+GK7tLmZserdZ9cw/OK73zhm7g7xZP
dSaeeEhzWwmxoEszDn43RWFfd6kN9lb6DT069J8K1QA+dGxe6rgLHvMptE7CbDyuXNu+sv8Xe+e1
XTmSXuknQi34AC51vOGhOWTS3WDRJbwL2MBzzRvMi+mL7CWpJU3PTN/roqpWV2ZnkYdAmP3v/e0x
dfnMQjJ80qiCL7PkFC+CEgv7AlF1nYVxfBfTr8M70lZbu2mfI2vI382oc24ELeQvEtluI2tv2sah
Hz7MPD8QWBXocGsuAYYb9brzWlpHLeN5rG3eMzPoLiaEmGNfZB943q8pQ405CcqnRLCgiiC4893y
ebKX37R2M7Gi34Y5oHqR1fIh0sXZJDMTDUfU9+w6xgUP09Vb9Gpg6yAfJqqtShHbF98F7pmBck/Y
pj1Ff3kO8B9jz/fQyH4/OEPw2meYjmzqUPcJVmTIm/WXEhx2m4URr9FLiC92jnNJ1c0GkFl+dBcP
B2kIuWU0UaSNCrQ451Icz0FwTNP6rWmrN8c03ihkwLHqd4d8rL+kWBDOEzoB+gEjIm7oGzn37WEq
+2A/dQVhymoiZ240qJPScbcYe+vboIJbzQv+mECwbjF1x3LXx20Dq/LPFt3DOMocPcLVDbhiYhbE
LgXe1wMlTHUpfLd2LxfuOjz51O/B/d2GzA3vSNzgSvcjNkHDWdAycpJvTBpZV3yf8EcyVFdi/O3V
xK2/diT0f6CaRGI9kVxoy6HZj7ZU4uyZugUz6+1UNw4IxPSAO2XunCxoCO+cvvDAY3Gxge/uhsEN
71XLKWlCaeCQJb4XLOUPJIaLYxJbLgWliaT+MAwf8DSMG7I/HA4Avq2A/ScfrhPveEaMXdxl0atH
3tddFQExU07k854371j/yeowpR4KY1t0vXhaGAj9MsAE/YojU2zlaKS3xLLVBcCyPmtiaZnHiNC5
ax7sxFA/YUWER2HgrVt3fMhEbYH4NhinBnUrtsirvElUnK4a9n44RqK4ZVXn44sJcOb+1Q+1qdWl
8NoCLHaal+K97seSKq58uo5AVKd1Ih5xg+ysnBgX8fQNmIqeIlVY+YGFQDIH+esShO+0cl7oIebd
s2p3i8UcPpEoMeWmo30InY6pdkS23yZclifBN1be4obElKBMgu+sDgrq+nrWzyXJObt5zHH9mvhe
2YELWl5H8kx1xoWkChp71c/iIyppA/Ldd1N1MxPBRNxRXfFMHOyLlmaUPvmcdi+YGzEH9Sxtw0IG
fOwwh/W56PbwoW7nsr41HXuAxmQWu7hI75hVvBAYv3Fx2f+oZqo2yxQtD4VKim9ZTMVbCR/55FsM
doQ7QxaU6U0fJd/IAryNwOMfZjk8Vg1E+qn367V04R90ITkXwgedTZ9k4jL7YFXs6U70rnSGIyZ6
dkatUjBhcRp/CTtPd/NC1UEEbTnJq2f66x+KgpQgstcX7531SYEmJ+YGewtLPWNMCyNYQIdpNsfL
HonAe5VjVa2S0ak/lA0sbGM7pAMhmHFMm72s/21Rj4ZoQo0CzVIbjCTwkRUzC6OiywuzPu3pLec3
z7Wr9WAf8DWqFTyTMye1mFFrVR/BYfigKXkKuPZDumN73vIDXh6ilo76qK6LDdJZxs04ZROfLOwW
bTMupwVRaV3aTDtUg4GttvPsiMGftEJku6/sp8mdtJo92YUauGDQcmkmSeqZ4c6mraOzCgYmGIFI
5YPx4Ce0mtoahWhkI5r65OzUaQBQONrZIUWOdOQWRzJRzLMBbnEL8rorlnRsoEbZ7gfPYjCRpWl0
kxIzxSMUjsbeYTJ3mNTSf5mF5g+Qskfw43SDklqQJQJTjI+e21XncWYPdb+Q9+b7MtxPCW73WmRw
PVmsPSwMA9s197iNaxMRZZoK7Vc6sEC8otxLpwGvX1M5bdaoybzzvyqo6WvV6ANWxr+PR7M7lUv9
aM2IxtjB6qMIcnw5eE08G8x8JRaa3nKqPWBy2/1i74CE/3QZhJ4u5ghuT2ZBdGfZdW12rnxb/PZV
tRwQUcvnpAyi7UJb89pv+eKwyG7mBJ47kQl5IMuJ+WYMz9ZUsXxVhX3w7TTHFRFb3sqXCHYmCIAh
CHZhNuvA5p3d0txWh9POH4P4V1bAy+BhF+GB27T4QB+an/CtGqeGyqiNyDiFCMcYL3XMYsL0EFxc
akPDUzJY9q2K52OAuWkEWosChh0j7Bt5Jo76bnrUqufE8LfkswJIMeU8EEybmKpn+FetkJ4sl6WW
zXyCpyZM8kWmxWk4A+QSsNOjcqNm0Wi3nsz2yfTnYTvIFoCcqh9rlHcNNfwNYwBlom6XJ14nCu9m
3KD0xqkXchtiYyaRZjCgfljT/CsO8gkBIA2ZFXg8ZJX96kLpt0mzTrME3UCEzPWCdM2HucrrhOKZ
ofrKax4uBV110w4e2AR9JUQVep8lHp85h21Wj7zM5fiw1PS1FdyE1o7gNhQN8feScIImkpVt8eI4
eAyYwytUzmJxU+4JWH1ErEsU/CvxwvtgHs+ir18tlV8VKaHQrp4jRSMKIQ6uLykA2MYDAWFJH6+W
K76r1CYuG1Sf3IlelsHxzp2cPxhg/Pa5XuBkGr0bg2n9TegqcAghPEmzHJxfZr8s1ww+ZUisJKBa
2hyaJzs3X0Yi0s//M+H7E2j4f4DIrL/RoP+vUYQ1oQb5Yzx/FDqQ8A/SCJpR/LepnvOX5cB/DknA
WUzxgJz921TP/IsIAi5kDR9jqsg5V/zHXM8N/gqdkLMt4z7HC5Hl/2Ou5wOHDjj3QLdygUdb/1wa
gU33v871HDIRNtxqxxGaD61//e/4yXTMLoJhB7U13vAxuAO3nzgpHiKCMXtesnndxozy3NHxNqoc
M7bKs1VYYic6GpkszsV1w1OOEyXC+UjdedOeZ2I5OFMbA5IAZ7Jy9rtfdI9+OL2bPBQUMa4rW3wa
CS+SCRSYjP2ImqZr1k2aMrYgtZMNLNkT+8z8VJXkoRcHYVBWfneiUHY8QOvAYknKnFAPKCwzHc5K
F7y7uup9tFobV5Lh/1i6CL6YqYQfQhQIZnbLBczhYgNnmey1CW/m5A+Y5HtdLU/wg5b5ShfOe2qg
ex5+rXGA/wzuw8ggGtdmv7eiyYx3i66uD+ASoaf2ZGhxQ3q4M13rRmKjPzVGe1bUkO1m3yzOQSgw
ttSBw+V0TB5iq8FwETeem26dgssOzbseTk0xwuZR85lzpP87CamkqZeTKUt/U07EGyBTOJy7OZ4h
yQbOQ5ljXgWoU0TDCowB5kV3RNTJ8jtO7kgXEdOIukmuhAAPymnvnVY2+5i/besePgBgoubKdfqr
mYY9Jwpxa2ad9Z13TcIOTk3HKpmdz4YQxEwi7zhgIzqSeb6dA7vYLHG7g/Jwl9TUPpEHyM6hlctt
2qb13mBMd4++nDDQcYPz1LGnhMbgI/ZLij1yScg9Nu4p8aCBCzX3RFvtaY5qgyWe+0kejL/i+J1Q
LZXntutvEbK/bMd9mhHN1rgs2yNKprn3UtXsM0yQBNqR81TOZduOcQqvYodnMhoszKn5bDGe1txT
GpnwqUzJtOFGEvI58FmalFXcgHCrN3bmcXOArbFtqpFPslCHUfoNRTIxk8W8Jjk6J+1NlszBKxyn
9kIjUER1elTA22DCN0fZvPM6rk74kpcPKqE8cONuf9KNATe2O0Fk9oCHhdhJ+/4logUGEDecEyha
1ZtZYOKce7rS0n4xfgwqVwA5OS3eItMZuQOp8mmeRbCFQVVdMLEPnzM510ra/S4M4u7NcSb1gXBq
6HvePG3bVnBVt2mOrXqHzZwI8JbjJogy8oUXrxfmY4aBiciKgIjhULB2Nxg5ZZNNYJFYjOVHWbRE
HHUpvK9u7LQxdiE798zYjnuKGD0GMCizK5vkHIe1yLnig01PKud2UHohxXbaG57y6rxSCdd9Ynxu
D+Tkn4g1utxHnIFx5sjos8+Tg0G3CnKnpELH2Hn6uDD0U8BZ14JkbmCLBWpsEnulsZfbYmTlN3FW
vHoNv9GLOTHNZnTAxfmd4qo4T5LgIVl6533h+XcGQYJDgawtCk4aIrlLkZC4HrjRzhXtR0+VCsbR
+MWIyVxGoKO2iInMjCynKp4waiy40oZma3egphbL+3bcGJKHyYaO8YeXugW6SwFKe7JDXGluUX+5
gEj5M6csO+ZZTZjADBsClVDdymiuqSIDGTXURs8knRThFoW0f7bT4CkHM3+VCcnemhnS3pX8AWpa
1C6YcN75Ce16vKTIlUwHmFKjJrcFXwuvV31sVVTfwzWRP4SrcM7m4/LCtSJ8j81e0UmGSBoZBHMg
rfjHrk28pwHD48vU5jxTEyU7EVMZoCrjYz4hYIAU4MrAOdJnzpq2d74TF9QRi1lsGMGQwCXCtKUK
ivoP1US0apg5PyXnF8kkyVTxz41z5FRYKNINNmgeaoEp/uVUW5aCwrUedbaBxfhi8WGXq94iexUp
ftmsRHeejKbFjBBGLxHpKUpBHP+Y6ZM9WIzh1xKU7ya4dlT1yXijIMh6GjH0cblRXEZTb9zkwoM5
RI0cGI4LSXlpO/W+RvKxDej1BEVOXjVfsEfjBkPPx+ZGhfcUEEJL5upkGgSb4sT8iHM+bBWjRszZ
9DPk0UfCBB+1gtApLj2fKDrpahM32hb/BubVHuQXSQ8PBFw8n91eRZu6GZAZuE4RHEqcnawlqQvO
tvs4RyCb4nS6NYSP41tERgtzLDCfJ0LSTCLZtmDo83g47cDtWX1EQfbNfCbdJEN48kdwhQbDzp+i
cMfd1LlQy0u+XiTcbyaA19EJ+fadjBpMT7F4g2xErCnr4zCBkmgrg8iODC7xUDrbjjPKyrU5/UIY
JAFOEmlYvmOGXC+z5hlFfZWtewddsF7kTxr7z3NUyT1198GhSDqux31dJ/gjUGBwb4ePUVXFb01T
X2YO3wfPZz5LlGONoBkdpUj2c0cRMfjC4lN6o3pMxfAYLTh/y94Mn/G8fZchn5ih7M+5gRPpJ3B0
IrF0oJPgC2a0AjKuR3r2yfzgsEwORBl2bZWm64mFA9cQJZHk2JKLD6Ntn1nYxYuwOjGwe+qVdwPE
BINxEHvrMK1+ARivts2SnGoR6i31rPR2n8npcTQsG2tMe4Tin60mSPV0QUW8+SpFZXV71OBYJskD
Wrl7my1xsEOUC+hBcN/LWYlD1Cn/I/WZ9NE7Ef/Cd5PAduXjZ6m5NK1cNi0xwE8Cy97jPKT3RCb9
ra+mdMeuBp+52/tDcDPJgGFFeJgK0FaAmIJtBKiQRY8vhIML5ZLkyNeDyRkGEyuwWKWITCBDfUWa
5ZmHTXITG727rQ0v+6AukAbQAjasAo/ecZR4qKlSW00YYRRI7jXxkG6NGREP1ALNYI59uis8A/Io
ybZV6pvHOg0f24YPuw+Qo4panerQHh+6pVJ3SRLGqKFlcmjzBY48HT1A9IyNZ3gvGFXbE+/a8DuS
BHb4EMsLxCiAhrgnV5AruGkWrGrMm9hSdJWmo0BRB4vtPgW6aJOU+40NdvzA/XJc81HwNqZCEnbD
QMJMJqZ3sJP7thn8F1j+3SnUpZ5Zi6BB54TD2RUchlqwNxtz2XzYud0dWl0NysWyPHYhYGyP2lDL
aSlIY5TMQkRsyUOyZs5K0WhZzZK1iqhF7fKqJ0wlOQI70yE28P0AdsNYSnJyb9gKERIEZyo4TQbQ
5PdE+6sVZYHN2kk9BsBmgCI76ErUkfJ3esH4OOl7Hm9NXZ3q53PwpJTPGjfC3xvUFO2hZOjxIcJr
K9uLNMxpbwWZDyqdk+8Q83tDXdiKhp8/GbjMOEmY+Wuii11xNHQw9tBHyM15h5RqT7N6EqPJF11T
DMtPbpPpqliPzthZl8eS0J9oPICgpotly4Xtvlh026yBy/ZCGSbE2KylJbOKH422Yd4BAfiZ0QBi
yDQhW1jU2EbdBARMYtgudMntmPwsuvS2tLsBlA5FuFS0yfM4c070wMxSjrQ8GwvsMWqmsrWiSxfF
PD3UxQSMS5KYaxfu+hyusQ3Swmtl4IlKSE/ISeiZtUlZ70BU9siCMKBQOshBZgzaN62hP6LTN1P7
NBn4MhrHrq5zAtmdXkusOu3CxBJYhqUeJXnZQ0WDcDdSJex0WOaBlex9cxo2MX3D2Z/mYUI5lBBz
kL4bdTFx6wg6IHXMigBTuSbaTSGBDmGpP3kspaNZUoe0Wh3XAjp/7HSAC4YsiWAd6pIt2FjeCYJe
Dms4z7T7CrIgee4Q/E+ycVBFx0KnxEbmsT3JMQrKZxq7MA8SL+fHMuk3d2i9SzvooIaOnwGr1TEn
nUnLZ2QgKJjBZcoHc5cbfX6ULjE2UwfaYlyleyj/QN+y5eS2JY205N+UIfi30tpJHY0jTZ+xkRGX
oxiB4BwJujoctwzJuvcqykIOSBKoUatHSDp65+dpuSt0HI+bbL+2Iy5kvg7rqXzoPkudICW3FrAj
Gs9RQAtdQsrPpcs2W806+jfrEGCs44DjUHNu4/ubkF43TWNQwabjg1E8Yv8w2dSAA/KeaqfllmQS
8YK8JtfATBW7W9KULjBqcno6pkgErd2Z+EnvOh1iDEgzAu8a3yXwim+lo45Chx4L5JVDkmi9xuhf
hcMCohKVP1d/8pJxQXSSYeZl0WFKsEnkKgMOlFuy0Vvs9dU29arhcdZBzDZOO95J866cOIFLHdfs
IkB+02TsYMSGtxaZTsotmeI4zTE1rJtBxz7dWXwJHQT9m4BHNpSMtbVhXEM/gT8fQ4wla1GYOBR0
qJSalm4XkQq8ZCRObZs3pGAesJLMik1SqW7syfPkxG+LDqzWJk9DnvK3NjNfhI61toUvf1eUwW6F
TeiVT5b2QD0fth0IpmUqqo8uLKtXqkaBn1jzxlRAyTwrBVwZGcWmm+dTkJvQ0nTklsS+5pKlE7Vm
ng+miywXYOD3RYd1Zx3bVbwAvzJHyudC/1fSYoj2desk9EHczkPw1bWI7k0lMsx1RUrqBceeBXMp
SCBWif46qqY74lKkMyi9crkj04uZALh0El66oM3WS8N7ydQ8uc1K6EmWx5l/EU28EU6qY+8ou84Y
HZgCqWU1ltzfRc/AIG/c7RzhXlHUz+BVEVdNAt60/cS5kEnzyrIV7dQt16J5BNzkxu3R1mQxQxoj
hl+4sZ2OanpSIorHnbOVFkm/OUiYncMcWiOpz19VQ7onbNz0Vnp2fA3pyhAro1z8F9PAJVBLF41F
tayqfNTTWtHPu/ataDmGxCwe3AZjgVEE8WUEKniThkSpzIqZa5NkF5Gkxg7f9XQw8BwTWTNWehx3
MOy03kTRHDLNdqab3hrAH7j1vTFPuHDGZmhu55EWybostpnl+/ilc/W1iKo4LWTh8CcKYxsyM1wT
AxYPiNAFXmbdbDwXpMID21qLNsz3Vd/ckVpnZExWcGWVzLgzhiMoCTNpsCSijC+EqcM+1YmJtksu
haPXS3h23Rp/dPNGI/X8EvLukWobipu+cb/UEP6GnMv0Ls4EBdBV/SJ6g80+HXAHFQ7RENtlWcSs
Q9Qfj4NRu+4Tru/6mEbAv0rJVXYlnJZJuiVwaBEx7L7ZCGh0aPPPOC6a91bSE5K7Rn/WgO23JJDW
jz+zwOib3osxiWHXKmzkvfa5dYp8H/s+G4kipJ9Nx8TEEIRrhrQXOv4x8AZ312e+c2V8P1xLI/+N
E8QLKDTE0NQ7DhhZ2AbbQgOtGFzlG4+MyW6sI+dhaUrNVxJGtf8fSff/R9IF9AJOm3BEYOGi4+Sh
wxP/OLTxL8P4I+Pqx7gm//t/8Y9/KZqf7j8FOP5Pf97fpF7xlwUkBj3XpxBCM5H+PcBh/2XSH0HA
1HZNx9adBP8e4HD9vwIT+RfgA/8PEh5/h51x/7KIeyAP61YIzwmtfyrA4bt8p38f4PhvX/l/4bik
XpPnSex1cOsEsd985ioZS9M4c0lRu2VZwEwnTX1jc9QlueqgGMwTOxgXDgKTCGAr6gIFBrb0M0lg
dXNqr3SrnGbZZPKEW9DC5OVQOBMozIWJARyTsb5lRJAF5/GE8X66bRnG0V3uv5ud5WzarIcK04ob
rhaccvMl+mD69WBQfncti3q/eJ+TFL8VgvDZACaysWcD0pMHaEGwU45LiC7k4qmpFIOicomfesrk
VmWbmm9J0WRvvWhYBJ2KYikcbRi6/OBmGHUT6azT0H59n/sDtNQBPS8oZEu5bOTcGSbjSMBC2J2z
xnw1l5Z8cBIuKLFdfAcBynFWY0+R5xIwn5lYzbaD0dJYZtT3YReFj5T5eKts4Y/jL5/TmP9OWhoG
OXvOkzk3/C5C91kYPSdWg5SdGWF0rtx53LmYN8FzEpjw6CzeUrCWHpJ6ZsuqIPzZM/8hYa6oRWVB
j9SOouAEdYgTpDu75bqbYgvIXNPLbWu7w9kWf6L7IJdZ2RyUIX/YeBBRURx8a8PueqKtcVuhJ5NX
wDDizthyErNCAk2TfT0jyoCO9XdGOzdoGlReZdjNEcdOcOhRvCeIZ6umB3Y8TfC0pfBpgVURg21V
X9j9mo0zoIjUYjoZrvoY7Lxmqmr+uUitQTu6N2FhLy+pA/ocKiUJy4kBOtGGaEnvlMHjpRaWSnvm
e06VhDTMldWtfTQaR+DnWiJOgWFsbopI178t4p655cmWaXGBucwxxHe3oqsReFpdsEjsbypT42Mw
y4qGp1Fc8TCgqeSEFA1p+/dBatHANxZb1pFpE1E0shNFjxtR1dQcDcSISUFMawEi/dCr/pU73Gvb
OjfKYiTLudGmKdqq+BNq9YB3ZXryKktPjg3IDhAkt1SHoJWEmJ1XkhJHxBV/Jk6JpUiECi1zoZG9
8RqTxglk8ybNlktgLPW5zKvlIQ6hPwYh6nbnlVDSe38b2CZxZWvYY6rzLor2xO9ZtO6hN7xxDU3b
Ow/gDE95ZB7B16OwFZwk6OqDrhv40qA3jpPnWs7ZuU7z9oB/cxPYztaCeJ6tKjfJ71J8z/eQofxf
4Ld3ClfwwPwd/DgCeuaPPefIuIGilHbpU2l6PaUQKLBjl2yUVZoPnusEv9S45KeAxrp3ipSYn085
VYGKCoPZWLCzoKvt6nROdhG42LtkQNpwIYKugwK3UO6WyZc/2RdwMIw/wqrCP6dvXK0frsYxkNcx
mgExDNLhmFmVz/BoQNO0RnqMLISGcQaKg+s3vM4oib9j3Wu9tPgQ824ukEas+AK5pNmp1jJ+6iCk
70pwgyv92LmZiVszLPbNYF3VEY13rsI/ENRD/rvuFt6pyMmJcpe1eM3H3D1CxcnvBypatD1QFEe7
Rh2MSZSuqUAB6pnK5UpNLMYuvKWZuUy7LM8fM9dsNjNz5gvRv+ZQQFK5H+GF7Hn8sQUFk0V7l9FD
we3cMvtNXpRptgDfHWlmZURR+brN8n6Lphs9zNloPpEQh3homstdKwwH1WQOH5q+n14bXHI0S/C9
XewuEbtuaOP7oLLSPV8IzR9G1HdbjmT2A1TFflPi5DkITvBrd6i95zYkJ7DuZCcutkVWArzyQlco
hcjQTuya1yMLDlnCKG090OF5UkOr9jMyGotn0ECN7cCWbbjFuEenMtV+GHmC0S2KR8Cn3TopuDel
XOzWxODq2zrFdtspfj6ZJUcyB2ZOk1BSGPfAK5OjBcATWT/JOVjyoh1mskKATZR/A5WXFRe68pWY
SgIGSbv9k8j2HwIZU9ogYZQTY4n8c2oaIwintlpwiZWjf08FkAWgaV7uTSLVK5XHNb/STulxIF/x
6cSdOxAic/1d4dHOuSlZmAnO2zXqny/QINZjK1wAqU7w0XKB4NcsXGlrLKdYXWcMn89BOPlvIlnM
G/La/iN8hzHZp3CuVxmCyejbmw6b0prfNW1HnNF4Hf0jjzPsJ1zqm2SsYaZawzYYnNcxmI68X091
RAS94EIuqjHakMvZo27tW2F9lcVybczwp7Oaq1WHWz+3PxUeTlp3dsbgPnRFQMg9SeW9Mzu3vZjG
Dzfi5+WCyA3S9Cb0wnvTMi5Lap+IhgRrpaV8xMebKEt+6kiVa9iDDrzUKzHHcQvZe/mFvQlA9yLq
LW6F7OCxr60WSOVkNhYBdzbNfqLGSra+HX8OaTljp0Mn70r1gaSV3sXUVu2a0i43mROz1k1JDqdF
jGe8PP5WMsNd+bixVqmclitFnh7Aj0Xu86mvHykRzWmjcfZRZKRnJ5vinBM3RRljyXMF+Cu8zZu2
3c91PeBTZcxLc0abZ2c/jdLdmEflK0UTYk1r63R1ynZ8tSBTSMI/9NgS75TLntFfTKqSC047k7hS
orO3JlT0FI243wzEMPDmyfhSks2OtrOLuLCqcur5YPzBsqA45SATjhxZJ9MdpK/5PHhoDbErR94w
thonxGHTF7Emb8fDCfiG2le5FACD4vrFsaWzLYoZ2+fgT851YO6gkzj1/VgptQUJcnbgSJRll68l
EPJN5Q63AwW8eGX4oUNFHNc0lV5cZn/HydPcj7A3yrVcEvujLlm6BlbMxziBDlzTq3GbOwbZBNFA
pi2YKHPOutRp1xBJQwav++jSlnO2j0xcx3Nb1xv0bPFWJyH7oTU9g5VPgbQkyXnyO/s2hadwmzIP
AIMeWI/4cr+Hts0Opc0sy5QNaJ0sMGk70zU4ES5z0lGKfgQwzOFA+MHmA++zlsDm+OjX9nhvSjdA
LMe8aBfxXeWrs2f1byD9jKdp8O9rz/ry0mV8yqlpOvRZ0x+tynBSwh4dF8JWaZUmgrKhaW84SPUJ
B9pheiOoWVktAwfL0SNh0tOK5MtoI5gsMmewuvREbSbfo+LU9bQgGq8LT3dJLPZAUaPr3BoMw0AO
mfb05sd4/j13Zs1nl/zqwA3QDTa7d2GUiINyAe4qNrrJgrjsS7IFMoRJQG+KNWOg0KRSGy9mymOx
x4NanTKdw438Ll7ZEcZmYc+Yu5iEGhzlIm9Sa7uE5eMYPKx950JsJ21BCApCmHPqDcVAINATO/yK
oFqnDTcaTgnmg2L5XkN45EuIHd+C659CPY/EsOaEhWPLxd72BzOcDYF9L7NLXyLVOW3ibOqqLB+S
NI1vvbFrj6LEEDn51vhIkC/Zsqsur3CpAbMNWPcGn12kdyQ50jL95MDavuQwhprSkk/+EgMmtDO6
lQxOCvjW/TXjw2nn2kt5gj6C8M70dMcpyMFJCtLZyghWinl4ybg/s6lylOLsJiA/wKlHE62vkZ56
2jZNA7kNYSThaIGgNlVPjWo9UJEdUzZECmN0skvZT/XZ9XA0q6DLbrOA9aPMELGlxcBmIVP7Zrn0
6q6MuOAMI9vqsydBAI9maCXU2DDkNJdwA4rC20olWGqLZt9V8fPsOs+mFdwZjkbQAezEW9lCO0l5
MYNUdi+RdjYAyUMlonHB7mfzrkuyCFrKGLBd+Yg6ljmJY9KMjFz9vjzLujTf45xEo8dXngi5N4pE
ns22/iCWRXLJdpt9rhgCUmEoPux5RGXvUJgJsPUwnxeatSZVcib0FQ9K+iSz/j2lCeqI+zK+jZUd
b1QSyT3hYmfvyHTaA3aO12mz+Lu5o2x8sUe+8xY6YdiX8rUzqSXwpI+m6eD8i4bop2Awv7JIz+U+
Hp2VCIvuTHpjId0TLjs/j/TYIcOEA1FuHQE1f2wNcEQdh1L0GPOmm2sT8HjAYjKniv8Zv3XRJC6N
jalvM4biY6CKjTAXEPgCtPma+X68b0c3oMq4a/bhUCYkjiN56G2fPtKEJqGC6+kKCcm4nQLavkh4
EhSLZ2LKfhHCHQmpyR6FV1+ygklEbJZcz6BCPv4RqkdIQ/QZ4bzI3XGgn67hLByYMdFhzx7XtpM/
zh3jUb6i+PDHQICSD9IrJ7QaC5yO7oLI187IoOAG6nPU0ooxQhA4DlbwLmbXPMtBH1t12r9quumZ
dEPz2Q0h2cYixo+Z0iRAzKvmAiPBoKwg0Rer0hzdT9cbFiAuCYEnJno6RYpQt4g1lTwZM4OctKh2
t+RI+PgBFu0BxvtiaRdM7DAPhLES7C3tkbFz38Pz1FKXGHKiKEWGzk4wr18NzgQ6nHOptccuFu5y
7cCxmALtPe3KYQAPjaddsF5g2UE3/JpG/BuedvMkGExz9YvUBM+m9vuYTqYb2vzTUudMY0Fi3kMT
Q/enNSzSjqFRe4fYuANOasyJsqaZ7zHmVntMIBJQKNeWWDuQINXcIXvuuPDgIpbdrd0CgVXat9Ri
YEoxMoES90lO6m7xRfucCOb6tzXWpwALFPap+lppVxSBC1TwHmtRa3foowygKuOBiiM2Au2qIvl+
V7n4rIbZHEkW4L3qyRljxZLakpWGPncs/VkOQlR0kWn3FlsutUXeBq+fh8lzOWOVs3AZs5CsidE0
2ziCCreljJkHpYOt/jD+8YoFJLyU9o+hu6ecs2EdkZBGZhmtm6kavK0AlbWhCfvka/fMkpZsbtIq
XtwMMiF7Fopjbr4BStQXy9KHEw4EL12G26WZHqTRf8vAvpUFRZnCmbM7mA2MTDC+lTu+3ztVV/Zn
aGIWWzUWK16ckcBOIpMyZnf8HUMtWCUy+AHzuKMDQrPj6/a1aOJ0hYQN4Zt3gvc1F2d3MbgqZu27
cExT7xJ8JD2aAlKnc20AMZEeIaWWBck2qOM7eubyjdGlB4Iqv1m0KE5z7xZCGF3NKDmNwuhu9j3j
IgK+Zr5amlBjm7w45TX01hf9o1WTnlr48ixD3pJjRN1JCkbM5OHJTspXh7bmOssdzNyYg2snuFEN
bAe3B81XqpL+pRE0gxezQfmZlWzqEJBvvJTdhtX5Dpv7g29KEFI6zKAYw2xctpR97vgM8ejRmn3f
ZI1MmFFN3FDr7MfgVr/G/WbyoiSPkUvDIU7CrdmWh9jrX4m+fufxHN6C4n3FUXE0TapCPK4iP4bi
mOkxlNoA1uQRGYL8XAXYGbnaXsTsLBTPYWbPmHJusJR724Ub8CfaEgyKlKyp4eIdwqgBSNckQ7dQ
Kync0QQhVsiTTsDWsSoPaRsn93DRGZlGAe4T3zOfCIyWayARDARE1d5JVdwaMt9x8y4fe8d7JxE3
vSRuC8oAgMa2GU1rraopW48is4/KHJOzonMOJz5sVGf6V/bOJElyLMuuW6kZJ0TyA/joJiVC7dX6
zs3MfQJxN3dH3/fYEefcQW2M52llJCM8syKrOOagSiQkI6xTVQD/vXvP6a5phxA4M2aGPwhSgohA
3HLl8rSx7Zm0855BE8c1Dq9MQeAI1ZGfplThyJqdoF25P3AbLG8OVsN7Ns7ZfRSP486GW8u1GRRD
SJ5zq/gM4qMO6vMcqe88iFuH0SKG06a5eVs0pX/fd2Z4S/EmPlN7p9CwOOtx6uEaorepSWXTxKm8
8WQ2IThUHjRJgC4BCL3K/6ZZ1W6I9xB984f0aGMgIFhOo44cWfPdt01v4+oYniochXs0REyo2May
Ey7th9nArZR6yTGf1D3KIzqYJY/LU1evP6KpYaq4uuc8sUX9RSp4G1GkpN4V+ncxfZsTAbPyowe2
QhPwMKIoqjXPsSmX/6c8XDnvmE3wWaEJW8QXllam2vdWs0+VV2/Si1assIa7yMwgMCg/2dPuyjcd
89OzOYmSzBE72XLxlImxzHEY5y1YtLaX/A+tVR/AMgaKYFyS89onJx+qyyaVpikEbG6oOv1ouvcM
VRpNBba/uY4fVvGotWJUs/nxD1aCZW1q0hfykRx12bztbHGxVcBDblLxs6UqVk9wIrtdts6fwBpN
n9jVkiFA7NbljovSC9fb0E7D84Kl+CWWxB1BrOwKHqF1O9R8xg3iWw8O9bVnA7TKpjUTe78q48HJ
uYzq0K131Qr4DVAb6ZrEffJxsyXoxWAK851MF4O8k7bfgHgjsfOKl4zR1sFk3rnLWNVfAaOoMtV/
2CLBS+C5EeFhRDVhyItFlceog+NuRZKha4VwwDI6ALfOHLFl2oE94JnyHxUVLvf3hRu8sW9k8dds
jSxO3/TieQcSKOHRtpu7HE/ZFUk5rH6Wf2dj+Zvqs9/HT9YEdwITBmXe2Q+OXm89Y1hZNhQdeVFb
eNOTEdhbyBenoBhetVU8VQPlqFFkgxHWQX9YwNGKiLDBSJi7PvXQjsl9ToNiYZ9+oN9HNM4NxGWY
jC/RxW/oGx7463nkIRcrElWQ9g4zFbdeUSP6IkksYlrCok103BrrsYUGLMzc+eSzkNvAXjOuy5wR
8VSvrDddNIwDPsZIxIxTycDY59O/T7E2emN+zFvy46MIHXnQtQh8IF4YXPPDDIbnyx7ZFhFkI0rI
gLwfuj00kVGY2B9MJLuVdqfz2ayGx0y0ks7UfhocRJOeKCfNPpzIE6Oh1LHNyYU96K4kbb3tGmex
6WxFBqN+kViGMXdREVtODZ0tcprILlvdImy1zZ+tqDAjT6yYfPqCmwpHKoapInlKTf+WXnpyBSnl
EVghhlBRbDqqvQ+FLTg5j4jAn4eFrFASkNtscNaxLfTP2mQb69p6eqtE4zlnPLzIDHjZEsvwWMv4
r0WK/kv5+YcrKlDDm/NtGBlPpWhCgwlhKFl9795IST4FohM1RSxqGE1w1YpsNBvWfhutLDic+AS3
M+JBEjVpL5JSKyiqU7gQnltgkNYsTURnitfUortCmZrcatTSci6wn/JX6tGgIkRFCc2pjipUJ7LU
xJ6XQywC1bRb7KMLpJXpkLmn1PLUdz7sRv+hZr9LvanYKVGxOiJlZW+DjxXg+8MqylZL5K0OuqRd
5iB0Tfrudjb7szfQ08sjnvvRCWU7QBuveevcOU1740zpz9jD9+Q6pJJpeL6O/fBUlpAHRCk7ilzW
o9UZN9p/KRHPpmKg9dbC/BSJldasg+co8LNN7bEk4uHxezYONl2iAtFRoNst55abTEy3CXf97Yhh
9ClHg0sFF/yvmHFp4bg3tsaWW0Z4cy0x6E5tdLLEqWuJXTcXzy7IzXgPD5vQk4+FVyF+2ED3otAA
ivkQX3S9fCSXw6KH105cvoaJ1bdw/ObWjzH9GqZIf/ld2fW0jFZmcQKPYgfm/a6viLfeA0U9Iz0V
hXBDbLoO29vS7OtdV7svsNbBZxViP+Qzc1Z95j4MqWldt95S3zR84l67wMNbzJZ7yxWF2plYjcN4
ePRH37keiY9x4sVeMLtiQR6mQA6jkLXmavhc+diSs0HEyXTIsw1Tr+yI+4b0WziJYzmcn+iZzkTG
y2HjDqRompVgMznQ+gmAQHdDIeBpMLmm9+JwpiPAh3Ho3pyAN0jU5vM3DiIE3sT+TI3ipS+g4GY1
Zui8XdcDVT4yOVVPnIzDgX2KQTCeGD6ke0QA/tWQiWy6TNiAmrSj2XHBhs+AiAPSxVBtMoF5svLB
ueGbjOcKLTAHplKf5nLodzqvMxLqNC9R6ly5c/ix+uuTufBfd/w2j0HhDp/x4axXnYrrO7hf3sFs
+m+911GjMdrgZtRW9zRPfvY6tiLIbMz0WHrjY2izHBzy4plDNFI3uAmfUSl9wud9BArHAqJTkdVt
YLqQKAc3AaWZ35pTFAgtpw3JeahuuLEHY33K8t6AJWb6aEiHkve7R2vGD2bcld2Zx8KBrmb+QVju
eeJuc4o5Xm8J3GuuHWNwNhhUHXxHvZlwrpPOi6J94xGnyUkm8pq424miz5m68bBt+ywhjWePxtmm
wX4zabwRgRsyn7HmDG5EkzVXXIr8u3mlb52OnIYbc112iUFW0W4JayvyR7tQO5Dj/ru2IYOB7u82
qVlwVGJ66H0iKpjQcE6d89KSDq3n7L1qGJdouyterZrtEgrsZbhhu8jDtBr4KOoSUZ81MUXd1lZ8
Q5URtjYJ221QFSDOfYyGgTQ59RDcrJgtb9U6PtiFl10BVbwFIFty+U7A1iSwU6OAMTYSoe8EV1oS
/UVF+obH/SRtnO3/T2f8Z9IZmnoogYf/OI/x0Fbjj/Ljr0EMY/tv/7v/8S/f/9v/XIf296mMv36d
33IYnknKLfC0xU1JOdbf/D8aj48kNHyfcqyLNIDv/Zv+x6Gop2jVaduiCac0/9FvIE3rL4FvBSiB
HNdy/isZDPsfJDD48BH2cG1Xun/qj1W7//s2b9zB2VaMKXZZMFeP3biw3+7Hr9zdmhPGMW8zdO0C
Or8cnoyYJKAhGbRlfhjd1b6t5P3byDs5U6wbfGe5LmZtbJUJjiyPoxv78hGAXpcdfNdmZrdwhN/T
+BqIv3NkZTrDZ2hSqcUSI3sn1s7DvnzS2IQyrndX71Ny+SD+7rX7RxBR/oi/JFC8QGt6j9p3He2q
X9RHo5tBnotgV2TKviltDWrR4qBssppFvgb3qTJgd2f5tlz13cDyQbHm2jRjfFPEpEjMWhHlUgG7
JuNC3S03f/4Dyvf/HeKUvIevXKJClmlRyrOCX34+z2dPSXqngT8JHhzvmrBoGu/w59+Fd9nffReP
d5NDnNJ2GAf88V0wrpafT23QkMYb4Etp8piq+Fgs78lJp+6f/Eq/UFsvv5KnNBcz3tda/druHIXb
MoZeszEm1JyRQ5/fb5gz+aAQqoJn8WRiYUVy9J99X8/89df0bai0trzObNZt+bD9vleqV6iI8Glb
ECsahMrKjeGaimX9WlSxA+MDIGpuZO5XPZYBJ9Paau5z5ZvfIkr+7DfIzZ3SPsJKmhPGT5YAHHam
37TRgCnx4shn/jlY+9Wu3fuK56O3UKVSYsmi5bhEI40HdnTUpOsof7z87pqo7lZNbfiF3SKrm9rv
GX2NbOqZJSHf88qYRpnbR0dSXKzgwBH4n0nHm/cWY+Sv9NI72h2m+ZKGfUMAwouOgU7sR7/woBIQ
LWxucyZApIBUr6/9MEuiTe067rVLJMhgYthrZihu+pCsaOPXQVnvaZcU12pczS/tMC/0JON2+FrX
FQzTBJYFiCVrVzO4BpjoqVsOqf0XxjTMUdY+53HHqaRyW5sP5YiraEMpUBHm8OzpnTIshSJFqtUa
wui5L8EKKShHe9Uqk2VIvJxVajbw2SrGKPBKjw0r63Xo0RV5S3dUdhdch/RhOOkBqo2D0Nlp6kt3
JR3ZU6+YJrZQ6NdigRxkZcZ+mh0W3HxSoTCN59nufxSNl288l5I+0Dx0FShEt/QHqmuPk7k3dM1z
SOm3L01jn6XEdAw1N2czLE7IEoyjN3FJWju1b1v/C0jfbBOI+a9KDEgjefDBHRo4N6eFrSYrvgVC
k+3Umhy02x+KtaAAYfAG6a2fdcKGe+JJHhYWBI+8Jm9pDAnB2ry8L/0mvNLhwP6s9vqfEZqCTTst
40PfnqcKTFjsolDGIMBXYea7YAJOUwymI/5qdwh4DmcBTpJgovDiI2FQ6lwOHjmryHb2RexfeKDB
wxTrstk0Vl++rWOD/rDrvJQZN6v9Z6ue8wcQku17xqjA3zjGyLaj0Wt3w/DH2/qMVfjrFRWDVYgm
0KPaIHHww4/0/py6PrqZN19NRfitQGAMucCoIDMWcrbKpoZJ6KT4QdNiCc+1Sll3+2MEKg/u74HB
YHCHe1UTMnYcrhAu6Xz2a80wIK9AGdyO4fJ9Tdti17qwIlvaZjt7hAvbdtV3Z5kbkHJjfLITa/xg
/A87byrzZw5TnJEow5dsbtPpxRRiHcfP5Tx6Sc2RXx7oW9K7ds8pN+dGs6tmHW/jrscx3WOXZKtq
sc8h5bxnPOuh5Kyc8Ai6GOtOn9XXISn5u7kJ+08MwszDXMCJ4YqW+sBQOvODLhaptD4JrTezjMnm
AkyzHpZyTIQa156Q6BpfOpaHW6ZHoD58dmKm8n7w0U9fataWd9ZUASY0mAhsHd6b90O4Yunrurx4
qejkmht+quSKuy3PwBmRSHR28N3Wrn62PDl8hHPzOZvt7MoaiX1nlcp25A1CdvCq6h6mRnQL5pJa
1qYmY6L2KqKdTNqG69EKHuWqTQC7KArZxwS4xFGtffOQcIG4b2fe7C4SbY5FpXdukr66gZFZuJuy
43hCDOC6dnC8blBp/rB01zCBbC2ESEHwc5IkVBG3FqMO0lGscyyOym4OYZaNJXDn6gp2pn6xqvaR
chKDzmj66MPRPNgSvXLIYKUSxsJGXJJKIaCFGTnfFpflrcS37CDERCz1eG82U0CrPZd1/l67mZzr
Z+qN2ZUrcbBVgmHrFO0miYoN/dyfCzevXqwOhEjGBAdXEThDllpUxLMERp1rhW9QfOiVZ3Z6D4nH
Tje+Fe8nu9xPHBVPeNBJsEmWjSuOwca5HU/ZgtqVSCaxNwqx56L2SvhrROLmySQcJzG5WQJzTVs7
t7aE6NZ+/dpEJdc28nUdEx8Y+sJbkvCdHzTVdSOBPCXRPD566r7p8w4O5sjqXSJ8hUURwm5rqrQT
3QjrkvWri5JNTWF5V65EAXkEnV4Y4syPhjeVsmWmGbPEBAlWuuhW+h7n7TsPeS5+XUbEg0lVb9G0
gC8pRCuhKxMspIK8IcNaNZEES1v3weQr/DAlyoj/2nvi+lxup4kw7WTKnUfCj6Off1laBUrM4Ip/
CUi27ABITDosmnalhCgLGuVHmmb+aSQuv4389TGW0OUFnuB2XPRdJ5yukbjco6/9aJjIzRLajCW+
OdvV+sbMTt/UnozG53ajQPjgBAveUwmAriP1eImEDm7BunrmHsjZE/TviJ8mnvKzMUmaNM5XRDsS
MbW9Zz3Z3Oyqqr6eJYYKaBpvU8mdd5KQKhOq1yUCiZ6SrKcsMtHAhtCIbSHiIyViokn4QiRIBBS6
NSUMCx9yuMaW1+7JgZGVdSQ222AiZlBClDas+GPbHlCYJf+pY/+GF3Wf8mbsh3plU1KRiabOdNcW
OKN61n37mjwHpSryu8klypsR6g0l3VvPMOgMmXZPc3SKOq6RipLYJfwioeBE4sFMxbjlKNN6DjFl
s5YmRRwbjcmkyCRV7TXziRPLam9Kblp3SmOFXCWNvEouOYy0T3ANzIbvl0/eJb4cSJKZ3w8LiqSb
J9cwvvYj95Wa5HNWhjz75yw64zCigpf1HHMlJs1YXX3uJDqdk6H2Kt4jQ1aY21XhylkzWlojlRir
BzwfSgx7lkA2V+2fdvONWtQxlMD2uM6PCp/c11jC3JDxbpIJ6ed6CXoH9pdaot/wZUekV8TBeTRm
JTVqzFI6vO7JjGcxw3Br4odK2it9yZW7C2+45JI2t8idAxrzuVvEbBUklE5btgMULc5JyncR6yWj
5HpY+k+la9C9N0dD6JfE3Od8/c7LwA6NDy2BLIpyBL+YQGiZRbioErdJM9DclEnFIjOLac6Du0bm
GEPItCq8DDcIqzTPWiYeLOCNc3cZg9RNxXiCwcFZNwNee8YlCUlNZqAyQgE3egwYqnhm6VGOtQMa
+ExcEpm9TBOJST3biIMiGmhhsI+X/uwnilY0k5uGC8ppDQmMpqBZuK057VbLnGeQiQ95JIIKsYbM
nTNR2WRyiN14ZTBvO7s3geE3miEgSbJj1tSfeGqaP9PkxyNq1uVzPX6rm/D7AiI2aVloTTKTYj6b
vU4yp4qoVNwMMruyGGJh2/FwGjHXUtC8z7b7Xpcd874AoFSJk5l8f+1vPIZiC8a/qwrww44Vdb9r
WjHGOvG8z5b8hzdRBNtMUc7ipChBLk7+Sw4C40xm2oc5BX4h063aZ1HGT2VbAoC1nP6QV1HxTsWa
hGriGc17E5TLAXIGISewVe/Z7EQHndXeQ2W7Ndc0GkgUOG8KXTfnEBvYdgzo4+Z9TZSpGdNnt+ni
T1xF4JAuRXPX930O3XEIslluv+NLvrTGswv94YFNQLJvM4AMtQfCwfLTOxYGzSEvWBOU5UTCRSB2
0KvaExHdmU1N60Irv/B3rd4dvENKiTfChBc0HeuypN8HiDIwxjvVfDRN0iubuUPFyeJfFKbkrOmT
Ktio6b2q3DvHrOKN63Uw+tuq2+uwS3nX80QHhwW4m2yKvbbJvvszUT/uIeC3+tJ9IP4InH2GIIvr
7XXK+NfskmpTPaZkRwkrVfshjB0yjItv6cd2XppvwTr47dYlukSTgtk5+O5ouZlR1VqbgJgqW7tk
PIL7zNQmCwjhcgDre5f+dT/xQmURhzyYs1zCo9CZWxg53fjJWSIy8UvlyrWTB0Y7ka2COesnN624
EPfOXHAJYktwLOfxm+P06sS5A/DGQh7hre+76MoYsJ6Na5UyjV4iqge+Jx9XJ0ivdGySFpxyIFm2
dpZjnQ0AvQmBurd1OZSs04nrEK/kQDnOslbwqpVHSdEOPaaUPnb8/jxS22bPY2wUhduw4hkk0CMM
6GFuiQiChUR1gLzt2HmgLBtSRYR8rfVA8vh5SVdx2nsE4LlX5Ok2toHLZuME2pFwG/xB7Ht36Tg3
jzgAhx0ZkuzY8Ix7CFZFEXjgbFVbRcalYrVuVstlWz+q5dnuskdrGFAT0pi/JZGERz0Yv/uq5poX
M+NeuAQezZoZ8LakhMOxrtU2gxuQ3ID9zPTE/oVXzZ+NFugv+djjUmW6I7MTcl2a7eATBXODcevQ
aCJ041vh9O4EfqgBBO+BhGefnguoHUJe0nomWdNh+VlG5Hc1yVCyFVVcnViuzy+0OPrb2fZw5eYJ
7lwO1enPyfFDSr0paZh4FnpQ4O11u3oIMtZofvBGcq5OzDE6jykb51bEgl5V7a3NLGtjM0LiASsu
cV4D5XZ4a1/b/sqFsfIemgCaT2lM0amraxdZBTezzCz7Kz55BMDnFbBb4Dp08ScOWqFmGlA4eG6J
uXn56xQkwR35HesdFVzwpgosNJ3H3cofZvanvevGj/PSh2/+SuoXb7xL0xg4DBvFjCh5RWcAKaMJ
ynzEeH3qczJMqDGhNG7mPDLAWNfoVVJ0wKU2qruu9qydYzGwCEvvg1L6P5Nzyyzzj7MkhizMVwL+
j6lmYP8ysQJav+Q2UU9+045+YpzcIzVZDqZZdqd6iG+IBNqI7eefpBnqa5+DKe0v+8E3wW0XBnBM
FkpMOqBeO+YLFMR4n+qR7nvB5m6Nv6Y+zxFzme4Tfo4NNjbS30vwEAbttEsXYiZ/Phn7u2EVsDNS
kIrRrGUGlvfLyMiCRdNS1eGejmO7L+0fTmwEm7ZeP7WiCtZ5/OxNkKP//Lua/+CP6CjqgeSPXB0w
VfnjpGpgZlwEBh2qzOkyJGmK5Tq4s23Xu9xWp/yolvqLWVun1dOnmHRannf6uVRxcsPplZt9fdeq
9oR2a+d2ZX7+8x+PGfPfvcYOY0mH1gAjSSbXf/zxQJ6m7copmhKSezvR+toV6EwWz0TNuizHaqms
jR0sTFVnigxAYsrXvljP5F77vZO4BBuIPpXB8NGqxD4T7QNinoFe68Fhv3auvy8TkusryzLWaOEt
lkgmkuv8/ue/xt//kTWAOdgIPiNP35W5/+/HgcRJQwWshCepIqpup2Xp7honW69wf18rjfnnv/7t
NFd2l8+GY6pfX9MitnruX3w7gJDXUe7AcEYzSh2I6crSNN9ssw4Pl2/5P/4gyfp3adZHRa0hieL+
l3/815eKEUDxq82Mr/C3/+Jfb5MPbtXVz/7/7d+SH+dvX4xv/9cfb/e1//qHf9hfFjCPw492efrR
DXn/m+1L/s3/7P/4L9AOk375J9xEhtl8YOUK5DI5B2nm8eL/x0sddsZtVEnL9oAj7QO9yrYq+n/7
X7/f6PzDL/nbfsfUfBzggNi8o3z79z1bFjs+FEeRpdngjvkk/bbf8f/C1JYou01VzeT/Ma3+bb/j
/sV0bNqc6NJsqMZUcH/7Uz38+3LgT0VpzC7++Hn9uz8GPeDfv9P9hLrCBOx3QyYwJ+ZSk968ZNCT
vH6iWEfqQUUevFlUN51Xn0e4/+gj2u+WZNktO/5ieSPsoEvQXQIZPIkWV2NlEYOXQHzEOp/jWVPQ
9a/ds6ni7oXr5v0oUXowct+mgoe8jHYYNzSy9q5SjF5NCg0V49/3JBjivTbi6XnEp72thqY4R5Ld
LyXFz+jD3hGE+mYadOkRmDwAdx+3WtL/nXyhBvoIP7aH0LBVC5NFb5+EY/ZIRfSTkex7NYQEhUJv
W3jLY1wztS9rSBVTe7Sl1RFZhbru4uaeKKZz70fFJ4yk+noQWKRBHn3rcYxPqBkG/QjAr3wxpeMQ
2UUKvZruJCOKe6Ryn7RF4RdhbHe8gKplM08kMGCfRnsCmBP+ysyiNkSzwoaavOuNzjgxOIwPXeCQ
0Im95MOVTkYy1MaXxMxmWlkulQ0ofvYdWhYfqLC7LlvD8Bilh/wkDDdFDinlj7IAJUEriEpItTRM
7USWRlvEldrITMgOCiZjeiCMjMAu/ZJaqibtpXVSB4IpiRvmXumllrIYxKxG/THTWAmkuhJk0+d2
UNeEwO/rAKD1KjUXRqzjw+D0z7NUYNpxeanbkBg082G+woKYlXDAYpL5mHigYrpCnSbsMp4LpWIT
07WZpXTjhvS4YinijC6VHCfV0fUkNZ2Fvs4UkPRepMID+xkwIqCyLYq39BjTm/mhrenNCSuKC/1P
Ay4kch+m3aXHps6IKAwx8zefsUPwVysm66ujUrqwl44RRSx97hkRmxXNVEeqSBaUl03B1efBNSSM
Ed0OTqL2DkPMh8Gf8q+QTOwnnrdbAMzSeoqYhb6tyAXPNEPXI5kW2lHSk7J4G2xq6U4Zdju+9tKn
MqVZlUjHqpG2lR8pdMXSwMIXTDB7DKhl9WM8UWOIpuqRQmN020t5qwqGne9g+drMUu1acIi9dFL3
KrCVkDOgVTNlOXONuNS4AtvAHt8rv5yf6mhmXRjZp6KxP3o9+Z96rymPDO4hlDoVDPGx56fYGGvw
pYbdxz7TIGKW4ByKI4JQkfGjbOdQ3Rg14+N6KZvXxlMe9rt4Jtkc+sYzdd3oQP3EP+rW5YhRjuZn
ClMzYyUSZDxN20XunDJuijvPb9r+FLEue2il1ZWUVCI3NjXHWyqX3YtiuncFKD4+KrNc77xhnU8q
a/zviIYzsD2Iw+qklWZEE+gvE0TicA85iMejQWec5nkyZqoJ9IXCJ+C5wAyjq6LEDllFVXLFOYjL
BTazbYQwdd6YYMiZmnexPq7OGN6EgaAWK44LcPzcgyzkrllUenfOpCkceWrM9WawBE9qc4hIoFVB
4+O1voHrM5/7fByf3Giq73g4Dm8p5XdSdGbPkfbWe4DAjWRm03Fk1Yp4rdxEiMp4pLYBOl1V9ppe
axK4V5oxde3N1u3IkZFCePiDtNBXNUBlbiLzLfPLb5Xwmocp/MqhlZwotV62pSRc/Fn9LJySJZNV
vrotvWPsKZVJI63sjtrlcrXk+onFHNztziPEyac0WQ0M2sXGdYbqKu4MxRkov1exKFtcH2gAbh0W
IyFPc3pAtzTTBJDVHIsv1BHjhtXOF19g1okK8q0bm7QdHDDrQa5eTC6kLMW2hPc2jhCxe53sDJNP
lg0s2wGa7ZQWJAMo2lbOdmPKG3oeILZTYW1bEYJib52y20lI3DqbX2PYOTvQluvLPEDXIXrzERmz
fWTV/ERMXCrgc36KfOJcShnVieFtvy1rJApObqEm4PJwGBFB8OkEG24KQDxDJ4AQgfxQ49DTl+QW
uw/TgOEEICjswZBbAiSfCG+QNu6vWoGVI75hzKRGWD2TwMx1y/OpL4BzX1DnLGm49C/8aTPY8Ug9
wO7l5P9PaCb4Wvzdok817HS4bnS56wdQreWZCpt/4K208eCt68h0aNEJgz3qAvNkCZjdE0S7sqL7
UaDtveYiVMNxd1vKACWR4G3vm+G+cHjlwbwsp9YrvJ89LPhcAQoAIbDrBRPvc9SlbdD/CHOkhlkN
TJ4Z24snePmhw1eD02RDNX5rCYLeEhh9yZlbJjZXYUq2H7+UDckfeH3Ei5XZ3IsbAdtTkUJzKrD7
gmw/POOEvyLRrH0uUHySiNGBCwCilguRo2KTt3GxoR279jOeVHogLlqsUk989yArCUixBOAMDKeu
j5ebVfD80ZT1H1qQ/VVnG0c3aDLoWoL0F+QUwx4B/TPJXaBpDN3TKhqAHPkF03zUAEM1z4ewCQ5a
tAFwHeJrGFNXyuyyl67rGrDm44EBVkSVe7wLep9/yE1C+CbRYNslldtXx1mcBUNe63eP2/KV5s56
bsaadZflLg9KfAfuVKxXdtPcg7Gtv+c0cTexyn9WIkgIRJVgTQNQriFcHj0RKagJwzjXDmmUZi5d
N6M8z6JesHEw+Bk7K1fMDD5PQ6SgmT5GdIVPyRDUOzocsI3E6rC2Kz4tRA+LGB+AJvvHYQlj0FOW
KCFyyHpfO/FE9GDL3u2K0RRIRItsNvcIp+d1IaV4H82d3na1q741U/RRe+ZEznx5ZILyGmk++OTU
D744K7Jk+cRCezoO4rPw24miG4oLIEP9xqR5KF1ZvSFB8uCP/TtEapLVuVVt0fdMBAdhiy2d+1j0
4JkZ+31Hw5TcGMF411hGcizFu9FdDBzi4lAy0KTFUO60bqYfipYL8cU3I0vuDbfPDzxcU6ZB75HN
JiVgrzsy2rR3ozhAIir/PIbxeJp2b6VXvTIU38Z9/ZH76rURjwgWt/mL1Fk5cW/d1vrayngxsumc
w0NlOr+++0HXHTIEJWXJlkahLCFxzlG35S6Wis8koQ+CwMpLbqKo/u6K9aQZyuaKgMY3N7CsE1l1
SHsB4QAiUHpviTklR6GiUKksfvZOSiZ+6C28G9piyRf24Y7lKn0uVCxR/YyCKhKP0ogB0TN5ykbc
Yl0MLuJyocPIs2Wkn9aIvilWgF0AsfuuEQeMFhsMkAguyWKI8S6yGDv01ZN2u/FxpsXk8NyO1xS7
jJNE5mlCONMpCKegIwi9dNV62414aShaeXs+8d0nrkHeJxok3ktBGaHs1QaBsMETjHnOW1w3hVhv
cq6+CFDEhUNZEowyepx1juKvTosxJ10B84Zi0ZEEHINPzDpBnOufVtbnZ/rQSFBq/b2ibEaGAydP
P+jgAZsU+CzcY7vVd4+O6ULlFptPYyhvi698eDBaTx8csf64GvYBE16MueEcg4fgkYT7wbrxCzyJ
E0TTJx7DyiduAOkNU9Bx48KzuWGvrHfVRTzkd5PBrA0bETmJaB+5DT1ZcRWFYi26bPnMhGIKra/h
fslKfWgu1qOEPay/0HvbWHEDPzCbq4cK6MJRR4U6TQHV44AFx0FROrrqPLxLUZj6e66F6+3CpPAe
5HrwTKMs57HDYovbukVZ8SQ1kmUlxeZygZn9a5X4+gRQrNrqghh6swJGiJVfPSVM708wCeydLhpa
kxp4Ok/drmtturHQ51D53W2RGyb1TGbDqmM/gqh3eO5EklUN4wIpbcy8e79iyt0ZcXVeE+L3lLDU
S8h7TbHcQ8A1jBY/UJjwJO/zd0ZL1KschnBb32mxeVGhcZCmmlbH1SDmm+hisG4XhqwvVrymR9YF
3cEd+Essa7hCTUqVcxc5GMUUajG/tab7Fk0Kv0j8wI4ETKyq230xaeva6ji6FJy7X4aqoZjlgxEk
17k+caYEIsxbcp/oYTlohQk1W+3kGk+Aflf24r83iVl9kHCufkYGyjXfw1KdmfX0o+q85oEU5/gC
eqF7Kdk6M1+1ulvuOvlT3FDwZN3YHFDnuTcLvYL9ymH2tagbA5dy0j0MNDVomRuj9ciGVB+qzFjf
ocKqc58W8tSPvqDnv0Y+qsPvgRCuvTqIdlXe+0d7IIeRQAV/qeVkHggdm9Wr2kd+tlxZws62hKJd
YcfbmkLWhsUNYkFo2/1sQh11q/ouCDAv0iKcXiqXflQn9O4lK7zPzWh1r1yBpz1FAFDfqVC/Q7OH
ZenLYmfwknM7uvUbqSM2bElEWNoqp8MqUPFa8OJpErD5hzhuCnpcTdTTdMEa2hIw+WDbrI2sGeYm
t9pml2Xh62z4HCJgmicCN1882q4K3rmvo5459hJTTnR3o61gRJvWl1Ew6Q2w1muyCN+ZxYUnMJFc
WQgDIcR811TUb/LWRRXJlW9Tj7CeMrYjmTrAkfEfNZt7gvZgLGmeAgCdbkm9RqdCoO6l4N1ZY+hN
4TovYEqbE5/w7lvMVvB98HhNc0HENzFXC1YNCR+HxX4CXKyZ1QlVPoyl1EkWDfgN1Pkhh2pYiJFM
ePQqarjst18r3o+3vSHUeos7//0qKPtEdZy6tQDus1lbt+w0MESnVbmHOW2pvYH88lRDxycTP+3t
CzHfsoHn+4LRl/jDYYKsrwSxD0mjvJ0Eu78IgL9SoPhrUv6b8MLnJ71v/OgJ6mw7dEgEjwD59+2o
gAKAUGYx9jbH9XMG9d8U/H+T0Nr1Bp5pKRg6x1o0AXnQ6x1pqelQiEQAfXR+FVzEAqHV3CYiG0hj
Xd+MIiAIHNu78jjjvpC6MY79pdN9qXdziqfqrS+1b9Sma80fK9TfCArSC3c8proGlXTaaPTG48Ek
vH8pk/PwUX9Le2d6ba2FrnnK1NuV/jnJyy+eAzM3kG76Ki31eqavXumy3vMIEG8mlrCbVurKl/dk
L133SVrvoVc8I8sat13SxLz+wL+2WWgNR6YB/YGSElMhRomHTPr01Uo6KZOOPfvM+QSK+RniWXl0
pIUPn80lbi/VfA6p2ZGFonGXSXMfTgmTeWnzr9Lr96XhnxVgFmpp/cfS/wdvxfO5MAGo+bOIbJyv
1QUY4DuFB1Ar+UxwZ7kh1Af9YGDmkAproOD5cdsExmMB3/nZUf+HuXPbaRsIAuivVLxj+RLfHkDq
NaSowAN9jtwkog4haWwnQD6iP9Uf6xnf8GIHBbaq7AckQvB6x7OzuzOzZzjgORA2AaVFt8NAeAVr
IRdQ1S09N29WAH9NwAZwSgOUdTyDM78hxgX9gKJk5pdAiAgJOAwil4JJuAeYwGllcliEobCjANow
E67CgxAWwO1QXF6oCx677RFUPPLT4us0xL0/EEbDrdAadlsKs8/xGLJZSGndhuoAPDQ8e7AhPZBa
sB7ugD+MhQJx4yfDdJzNv62AUKdCiiCv+u4cmM2YGhcrf2TG8/uzzY464EmOmdhwKuhyDXoC/xZl
neQcvy9cim2OqNiuqRwo1Io52bkfdoAs7gFa3I7D7yL5OyFdZCAvOMu2/kg7469jVqWffyUcBqLG
srv8QalrKBY5OuNRKBpr4WlstnOPgh8wNtbkdV04wt1AbLvRA8lYmPfbcwKsZDCA6MDL5o489Oka
CHIZYflvjnsNl3zDe9/yydduZ/HYX1G1ObsGmST++IZX/6AvVf7s7hspTv7JakOBI0IGN/Fq2fTI
SwRF8ennT5Q/yUs3WEQ88GY6OzkCdenZYDCJ6x29W6yWN+XntjEAOeiTZol7Pr+aYZfuR25HNPbJ
5xVdj6aExj7FKVZ7kjW7TkSBhE5Bcx4igGe3aQggMDicYLsUgqo7qsiBICTRMdMnT1guu29yoN4U
J2DCARE1/KGmOzAJbeiJxDVsOm07jtslEtPAhg1CNiX11TeZlLrh6ArCJghlBXbgl2+fl9/QjdAg
W88igFVohmkSc0LwDevxNv0/ZBwpo/uZchfhwdH05AjdIHTvuD7xVp/B7LZigHvsxbM7NoYLnUY5
QsLFiixMsLimLWer+iUBQpaChHUsC/ekD3jY0VaK0Ai9kHAqBcvz67nhhNFgk/pRj4/eiYTjRw5a
bbvgYHwPgJC2wXCwobbnW3KkKb8U3WAUAVXyRCjF1TsbWtgLq3iuIrOgnuLak+n+weEbhLrNIHCC
oqPoWsNeHJtGYHkS8O6doSgN5r8QANF+P6xmDnVsWIYXSDQ/j/mXetI7c+HiSSZRQX5yGFDfYAZ0
mlqT1IUshoYqEtcg8QHp1yOnGIs9mkO6jgO/etZwDBGm6btMEI0R4cFgNz0OBFeLr94NDGYMmAvk
VQfWHlT9q2XhGi6TBwz5qtOKSAaGS/p0viSv9aVfY4RUPA7H8kwahjIwSCj0WUaWcyjvvaEWx7YB
X5/EpXpl1bsZozMVSk8mvkGWlh2QEq0IY0AtAswm4Z/yIknqUIU4wIzUW9WPP+PFNN/JxrO0ay+7
7wuVIrT/Xi5SZSXKRlX5niSvFU0Xq1X5/VSZWPN1dOOP1bo6b6b897J/7ZaVtqpOVR+exbMkSibC
0Jd9e/mUF9Ed++EPSZxl0fKxudMsFP7pUU6OlAdtjIWX7vxKasL+FL9ay15q7fCKyLoNrRLwuFFT
Xk+7L12Z/fm9mB1Py5TEWUcbbEJ027iKHlOpGr2I9hWOlnWhbisXq+QuWk4Vvercnek3RLWUBWJ7
v97EWRQvFbF1Ogt0mzyLNlna/Zo6t1+67b09VVVT14dkxk7ffU4VPxRdbC8Zdbt4OZnw8pax8vJk
LdLauOm29P5txXVelGSXWa79Im1jXfk7uv5NnYjkG5PFLEpO/wIAAP//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90000"/>
                <a:lumOff val="1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0" i="0">
              <a:solidFill>
                <a:srgbClr val="656874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>
            <a:latin typeface="Aptos" panose="020B0004020202020204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EEC1-9E56-2963-5702-A9CA8F8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B024-1EC8-568B-4756-644F508C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99FB-938A-58A9-6058-086C1EF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87D7-5641-813F-F7FB-26534543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65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74AF-0438-03D0-9CE3-188983CD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882B-F11B-AD9D-F998-DF32E66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30A3-CCF9-6687-7D3D-BCC6C6DD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91AE-9797-EF14-7558-7AC10B45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7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39ED-6029-E304-25A7-A5B6D6B9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2BDB4-0551-A1A2-CB92-764865DCB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4C98D-FB95-89D8-405F-5CFF40DE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3C11-6C8A-4768-6793-5669EFA7F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CAA7-2356-8309-8E1B-EE0B7AE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5B4E3-484C-D4FB-9026-285E1C7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9761B-613C-D8CA-A920-0962ED82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0F93-8D5F-CF76-73AA-8D84CC76F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8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8F12-7879-701C-99D1-AA38AAB3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0342B-497B-AC1B-2227-326952FD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1FC43-9383-EE84-830D-97ADBFD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E04-2768-E2DC-03B0-D6AEA011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9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8963-E0D3-4DB1-7945-04119EDA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9C55A-7AA3-391E-2804-C46D51BCF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0DE9E-8BCD-76F8-5F59-FD182394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75A1-93D5-86A3-B0B0-112781314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8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503A-C518-6F22-D867-6E3513EA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17EA3-B005-BE4E-2E16-05E584532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5AD5F-07C3-EDE5-101B-6562C469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6CA3E-213C-157D-4007-BB7536BE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7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72B-768E-2B6F-D59E-47C1F756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0219-35A7-F974-C359-6E2B385D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5D7C-3829-03D1-AD70-3696F2E9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C253-30AC-ECBE-58C4-288F83BC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945F-89E0-E692-69D4-6132CDA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CC02-E4E3-AFD0-8F94-BBF82F1C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93E2-052A-F0BD-7CF9-45AC4E25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0F1A-4E21-ABA1-CFB0-195FF0D09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5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D5E1-0530-2C74-499B-AB2DF74E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9B45A-155A-61D5-89D0-8B931C86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0987E-5847-B184-B78C-32382FC99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46B2-60EE-83F5-255B-D254720C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9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691-5CFD-2476-A78C-C53EFEE2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E3EB0-7F97-FFF3-8414-994A195C0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F1A5-EF92-7850-622C-FB14A640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6493-C50D-EEF6-9634-286534DA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4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FC5-7737-83A5-C427-1413BD8A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D94D-6B3A-E412-80E0-5708F242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39D3-8F07-8EB3-275C-957B495B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6041-6B17-8362-7228-BDF2D414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1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0F6-A9E5-E1CC-4421-53366B33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B7F78-FA22-DC6A-1CC8-FD058B8C3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E3DE2-54D2-1274-9B46-95215743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62E-CAA0-F373-C60A-9E41ACBFD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3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3B01-3FE1-976D-5786-F3D458FC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591E3-4DBD-D9D1-813C-AAE40E124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4641E-260E-B5F5-768C-DB9D4C40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7F032-9235-5A9A-3AE2-1122AD3D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2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14A8-E0C5-05F2-7DE6-831CA886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50932-98C9-7577-C698-41222CF3E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4AD7-2D1A-5786-242C-E6FA6940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9BD7-735F-535C-E39A-AF1559FED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5CAF-8E17-7337-70AE-DC7C6B7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D7A93-70EC-DA81-6FC9-4D005AEB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C903-7A57-3505-8C7C-80505B7B3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A1-68D1-7F9A-9475-C28F88D8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6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48F-E5A7-0CF8-F15A-BC797FC8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1128-B1F2-F743-EDD8-5F357625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9406-F725-F4B8-250F-60A2A504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87EC-58FF-2086-8A47-195BE7C6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D87-1B63-7528-B1BD-A709694B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DC5DD-6C65-A9EB-6B45-2F03A8D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2E44A-04D2-FE3B-F2D1-B5F41119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46ACD-45AA-2EB0-F250-C4506636D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79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E7BE-FE69-197A-6022-AEA8C815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6DB4B-5ECD-3905-94DB-FD1B7C709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913ED-1570-8D8B-436D-16B1E7DC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16C4-AB14-CE88-B1A7-A75CE91DA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43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26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4D68-196D-9364-B1BF-DD30E5CF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6F1FA-4D76-1A03-C330-8B839028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085AE-6D97-1B60-8DC7-51A5E32C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0752-0F5D-43ED-2ECC-1F8D5B49B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42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06D-379B-7F91-B176-4A1DE10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6DDA-47A6-D9E6-3D4C-9EF6A465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8814C-221E-4619-6F56-50190DD41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349C-4B12-1F1C-2A6B-EB24DCA10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64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3616-32A5-1674-5DAC-BA83DC92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B2817-2250-127A-1341-1C5D5B05A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8C6E-D7F8-5B03-1605-85EE3D6E1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66BF-5A04-EDC5-C6C5-11960433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35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1136-0DCE-949A-A601-6AFD0CFC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B7AA-73E6-DB49-BB53-4035A3EE7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31B93-1EA3-D729-7169-CFBE83F3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704FF-09D8-1766-9E75-87B72F4D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196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44E7-6FAE-6219-C09D-5A100645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7CAA9-C883-FE62-4570-8084FB57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EE38-BE71-7E73-1536-40ED06388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9D51A-496F-FD1B-6C5A-5E4797B3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581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C31-1A16-5A43-9264-934C5666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AD68-B426-AEA5-BB9E-25D5B9B32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49AA2-8136-DF7F-3F17-4FFD0F4D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2247-4309-7127-EAF0-38F8D415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6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0FF-32DA-E0C4-CAF1-E4E0DD99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11368-D55D-3978-DB4F-FFC03E0E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91D2-E0FD-1B87-A626-0540FFF9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F7C0-6E4B-9195-263E-866B4973E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77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9D-7DA4-B629-003C-C4F0644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722C-B58B-841A-8B09-E67DF787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AA813-AA9E-28A8-483D-BA5E69E7A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314A-9AB0-5C2E-8752-77C8B51B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150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CEED-8921-4142-5511-4A5EB41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422D-ACA8-76AF-6B0B-22E7222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30C14-996B-4BB4-7973-B22FF8A1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7A19-5A6D-32FE-634D-F68D9F670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0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065C-AF0A-23F1-9CED-06608D6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84086-4AF4-F99B-62AA-60452ADA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10EC6-FB2F-FAC4-2683-52298277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6FC5-C6E0-C989-704E-9C667F3E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54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ABCE-60AB-F452-CDB6-7E2F7921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BF254-BEB0-D96A-6E6C-CF5073D79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4DFD4-D1C3-C685-CC7F-56E831E45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3F9-0EB5-6168-D908-BBCB0643D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33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986E-1ECB-A654-6408-6F9B8D62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8A6AA-DF63-E3D5-17C0-2A58D248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9994E-9FC6-EF86-C0C8-3CB6E010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8A92-9204-FABE-22F0-FD0956CB0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91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263C-F6B9-B0DC-2692-18E82AC2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0EF16-8436-6761-37A0-62BAE79EA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1D16E-EC80-FE15-D99B-C987ACC3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EE39-AA94-D2E2-BACD-A10BB31F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9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94D1-ED91-A74F-4C8B-468EF0E9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2944-E502-7569-A69D-FB90DBC4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6A88B-6849-C1CF-89BB-E2BF6057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7678B-6458-47C7-F3D7-5FDF36827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91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72A6-968C-E9CD-8991-6BCCF0BB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6216-0AD9-C1C0-9856-6CC23F580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34D4-ADF0-D01E-B566-7F5A248C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0EE2-8608-0338-0D71-66D656DF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50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D46C-7D95-F250-66F4-BA7C1158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AE9CF-819E-8F29-04CD-BD687643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045-DC0B-3980-63EC-76616800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5F7D-454F-67BC-8573-CAA90FEE1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69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DF9E-787E-E835-5ACE-14A662D0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ED321-D464-3EDB-BEE9-A880AB60E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E76D5-3D82-8926-AC30-3910BA9C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51C6-C1E8-4968-A0FF-8671BE22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2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E937-F3ED-C8EF-1216-4E1ED6D2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DD27-DC0C-DE80-137F-53C6B86F6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FCFF-1175-B9EA-395F-7DA6606D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42C1-5FDE-8EDE-DF30-05A90A40E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76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C9DF-3EE3-EADE-5855-653EB1FB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452E5-B056-9403-43F4-DD3FEE2F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579B-A9DF-C7BF-0408-4C5CFDB23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5489F-94C5-B681-201C-EA344F5E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975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6D2C-C7A0-0751-2B85-A861FBE6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BBCA0-4913-EC79-7FC3-1B7733BE9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6749-FC64-4CA0-63EC-94ACAC95F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D841-D623-432E-7E71-5347C337A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97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B9C-34F4-3F7D-B07A-C3AE7B5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83184-2828-B170-BDF2-261F905D9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D9BCF-A7EE-97EF-9E05-10445868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E16E-C0DC-D0C0-A3B7-F8A1D151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184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FD49-4313-465B-9F3E-644E1B02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67F6-626D-3AAC-1A19-367FBCFAD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88EB9-D2A9-921A-C579-5E538AAE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1826-D39C-3F8A-E585-780EACA1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7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D6E4-BEB5-96B9-C1D6-E3043373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B1250-DAED-C225-F82F-CA5C0C18B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5FD9-4BDD-3331-44AC-22CB863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F3B-627D-DF28-1422-9826E3289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706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C28A-B228-E232-7327-C607726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CC82-BA8E-1745-60BD-FA3CD3BF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90531-58C5-37CB-7C38-DB768F93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CB89-C8EC-D95F-EA53-91DBB7D8A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0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A4F6-0051-7929-DDB2-06F29D4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60D2-CC35-D2DD-0C70-8ABDBB52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158C-BD17-08A2-5AC6-3143D7EB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080F2-1F0D-BCB8-1139-E67955B6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64A-139E-D120-C2E0-1179D1CC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D90BE-A07C-20FF-B5A0-C165A56F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145C-CE27-14BF-2A99-BA7ACCF9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CAE28-0713-C4F8-67E5-2FFF55699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34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687F-410E-2801-5A04-C3F0F3E9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83172-2C78-A1EF-94BC-0B006FD96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5EB6-F75A-E948-DFCA-FB623D0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D499-EA66-7243-C663-582B8AF38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89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7A7F-AD64-B3F2-926C-A2BF73AB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F7E2-9619-3452-DC3E-5FFF11AF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5DAE-242C-8B24-D81F-31C55281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E59B-F3BD-8A54-2E68-A9A4C46BD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0086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DD77D-DC43-7F11-79F3-B6B81CF1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429-E1B6-1BAE-DDF5-7A83CF80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10D48-E335-9764-D1F8-4E3BAE2F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A68-5836-768B-484E-78E198AAA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88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D114-DCCE-D269-2B9C-303DE21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FE82A-D636-2B36-03C4-F9BAD3E8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33831-C6FD-D06D-2F52-B0DDC610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DFF8-3C86-E5D9-4578-2EFA0F3A3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634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3167-CCCA-A273-68E9-26D158A9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3DDC-9564-9A68-46CD-D5B23D4CF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E544-20D2-F352-CB78-E1497B42F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B5B6-F84E-59B4-092E-E9DC6283B5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731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978-F15A-F0DE-66E6-67868B2B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B1456-05C1-0532-DF0B-A155F8DD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409-16CB-02EA-F4D2-3320EAD2F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163F4-BFED-AE73-01A6-5B20512D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83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A5BB-C5F4-249F-8E91-89155FB6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DD5C6-2CA5-098A-A1A0-96EB960A4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BF6DB-092A-2982-7DA7-53798E1F7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8EDCD-A616-C23F-0ED6-EBC602BE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085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55A9-1825-FD36-7850-84CE8B71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FFEDE-EDA2-72D0-6788-682054C2A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B0FD-3A14-E0A1-2FC4-EB679C79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1B8F-0D53-4211-1CC1-3FA35DEA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27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99B8-71A8-E641-451B-B55BEDE4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6A473-B60A-ED56-45EF-36D87401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A92A-EF58-4849-3F21-05A02B26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AD6D1-6604-0E1F-13E1-1DEBC58C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63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3B-D544-3530-8C62-0FEE7B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20E26-49BE-04D1-E57B-0D750843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CAA05-22FE-8136-AEB6-773AAFB4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DF1-7778-67DF-940A-83400DC89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38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6852-E3EB-066A-69C6-596961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3410-4E6A-E38F-C180-846C50649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2060-AD9E-EA09-DC5E-17FA1953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4690-6D66-EBE2-3393-B6FFD215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3C2A-CD3F-1EC5-7ABF-7C23C730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698E-584A-1040-318E-08078308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6AA0-3B1F-5BFD-B33C-488752CA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E8BB-AB21-484F-C2E8-662B32F20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8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chart" Target="../charts/chart10.xml"/><Relationship Id="rId4" Type="http://schemas.openxmlformats.org/officeDocument/2006/relationships/image" Target="../media/image50.svg"/><Relationship Id="rId9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4/relationships/chartEx" Target="../charts/chartEx2.xml"/><Relationship Id="rId3" Type="http://schemas.openxmlformats.org/officeDocument/2006/relationships/image" Target="../media/image48.png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hart" Target="../charts/chart28.xml"/><Relationship Id="rId3" Type="http://schemas.openxmlformats.org/officeDocument/2006/relationships/tags" Target="../tags/tag3.xml"/><Relationship Id="rId7" Type="http://schemas.openxmlformats.org/officeDocument/2006/relationships/image" Target="../media/image64.emf"/><Relationship Id="rId12" Type="http://schemas.openxmlformats.org/officeDocument/2006/relationships/chart" Target="../charts/chart2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8.svg"/><Relationship Id="rId5" Type="http://schemas.openxmlformats.org/officeDocument/2006/relationships/image" Target="../media/image63.jpg"/><Relationship Id="rId15" Type="http://schemas.openxmlformats.org/officeDocument/2006/relationships/image" Target="../media/image69.png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6.svg"/><Relationship Id="rId14" Type="http://schemas.microsoft.com/office/2014/relationships/chartEx" Target="../charts/chartEx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13" Type="http://schemas.openxmlformats.org/officeDocument/2006/relationships/image" Target="../media/image76.svg"/><Relationship Id="rId3" Type="http://schemas.openxmlformats.org/officeDocument/2006/relationships/image" Target="../media/image48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4.svg"/><Relationship Id="rId5" Type="http://schemas.microsoft.com/office/2007/relationships/hdphoto" Target="../media/hdphoto1.wdp"/><Relationship Id="rId10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chart" Target="../charts/char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4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chart" Target="../charts/chart41.xml"/><Relationship Id="rId3" Type="http://schemas.openxmlformats.org/officeDocument/2006/relationships/chart" Target="../charts/chart38.xml"/><Relationship Id="rId7" Type="http://schemas.openxmlformats.org/officeDocument/2006/relationships/image" Target="../media/image78.png"/><Relationship Id="rId12" Type="http://schemas.openxmlformats.org/officeDocument/2006/relationships/chart" Target="../charts/chart4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chart" Target="../charts/chart39.xml"/><Relationship Id="rId9" Type="http://schemas.openxmlformats.org/officeDocument/2006/relationships/image" Target="../media/image15.png"/><Relationship Id="rId14" Type="http://schemas.openxmlformats.org/officeDocument/2006/relationships/chart" Target="../charts/char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5.xml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0.xml"/><Relationship Id="rId5" Type="http://schemas.openxmlformats.org/officeDocument/2006/relationships/chart" Target="../charts/chart49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4.xml"/><Relationship Id="rId4" Type="http://schemas.openxmlformats.org/officeDocument/2006/relationships/chart" Target="../charts/chart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microsoft.com/office/2014/relationships/chartEx" Target="../charts/chartEx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3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7.xml"/><Relationship Id="rId4" Type="http://schemas.openxmlformats.org/officeDocument/2006/relationships/chart" Target="../charts/chart6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0.xml"/><Relationship Id="rId5" Type="http://schemas.openxmlformats.org/officeDocument/2006/relationships/chart" Target="../charts/chart69.xml"/><Relationship Id="rId4" Type="http://schemas.openxmlformats.org/officeDocument/2006/relationships/chart" Target="../charts/chart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1.xml"/><Relationship Id="rId5" Type="http://schemas.openxmlformats.org/officeDocument/2006/relationships/image" Target="../media/image85.png"/><Relationship Id="rId4" Type="http://schemas.microsoft.com/office/2014/relationships/chartEx" Target="../charts/chartEx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4.xml"/><Relationship Id="rId5" Type="http://schemas.openxmlformats.org/officeDocument/2006/relationships/chart" Target="../charts/chart73.xml"/><Relationship Id="rId4" Type="http://schemas.openxmlformats.org/officeDocument/2006/relationships/chart" Target="../charts/char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6.xml"/><Relationship Id="rId4" Type="http://schemas.openxmlformats.org/officeDocument/2006/relationships/chart" Target="../charts/chart7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0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3.xml"/><Relationship Id="rId5" Type="http://schemas.openxmlformats.org/officeDocument/2006/relationships/image" Target="../media/image86.png"/><Relationship Id="rId4" Type="http://schemas.microsoft.com/office/2014/relationships/chartEx" Target="../charts/chartEx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5.xml"/><Relationship Id="rId4" Type="http://schemas.openxmlformats.org/officeDocument/2006/relationships/chart" Target="../charts/chart8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7.xml"/><Relationship Id="rId4" Type="http://schemas.openxmlformats.org/officeDocument/2006/relationships/chart" Target="../charts/chart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jpg"/><Relationship Id="rId21" Type="http://schemas.openxmlformats.org/officeDocument/2006/relationships/image" Target="../media/image43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Initiatives de la semaine du [Date].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[Marque] chez [Distributeur]</a:t>
            </a: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B084D-B29D-C6DD-1729-7E7B9ADFE8A1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BC2C4-F5B9-CCEA-E5B7-F27EC53A6B22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96AF6-D3AB-1B64-1764-12CBE605F8D0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70EB04-912E-162D-9D6D-A378C6902560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4DF112-2C64-825E-AB3E-04BFFACEA6D8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Présentation du contexte de marché chez [Distributeur].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04245-058E-2B14-FBC6-B31941DC62C1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76CCB-DDD4-539A-3A16-2007C6AEDA1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 est la stratégie de [Distributeur] 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A5FB9-5683-B28C-0625-A1633727D834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D9A1B-E8B2-20A2-2535-4684163C98C3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127AB-B013-69B4-79CB-EFF40FF5BE56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 évolué l’environnement concurrentiel 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E9649-B2A6-D351-E914-63F07832190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6547C-1D5B-235E-B7ED-EEFBC83057C2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90BC9-7D01-DD1B-C9AC-68CE9C76DE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 est la performance globale de [Marque] dans cet environnement de marché 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7F331-3794-4AB9-793E-30D7609A77A1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0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9E42-DDBA-EB6A-E7D0-C04DB9DB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48E4F0-C752-CE7F-F2C6-0AB456A838C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21D19-FF5F-E4F7-F347-CB9C035DE5AC}"/>
              </a:ext>
            </a:extLst>
          </p:cNvPr>
          <p:cNvSpPr/>
          <p:nvPr/>
        </p:nvSpPr>
        <p:spPr>
          <a:xfrm>
            <a:off x="532930" y="1403928"/>
            <a:ext cx="61417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4F7FD7-64C9-77E3-D7CE-AA7B139D8C7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1B3A97-4AB9-296D-7013-355407BCBAF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A001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A229-E9E1-5176-FF16-89A1F270540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Contexte distributeur chez [Distributeur]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63F7F-9CBD-84A0-24EB-65D1AEF7A4B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évolue le poids de la catégorie [Catégorie] dans le rayon [Rayon] sur le dernier trimestre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636E4-7414-D3DF-04D9-7C94C141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F52AECA-7E83-1C17-D2F7-21655395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0C27-F6E8-4161-4285-880A09F4530D}"/>
              </a:ext>
            </a:extLst>
          </p:cNvPr>
          <p:cNvGrpSpPr/>
          <p:nvPr/>
        </p:nvGrpSpPr>
        <p:grpSpPr>
          <a:xfrm>
            <a:off x="6935720" y="1563201"/>
            <a:ext cx="4864394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D72A8-75D0-906C-8783-92F5686E311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du nombre de spiritueux et de [Catégorie]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7D0DB-F8C6-9028-3376-E149CDE5B33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21EDB7-4C2E-8895-D7E7-508D54099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465922"/>
              </p:ext>
            </p:extLst>
          </p:nvPr>
        </p:nvGraphicFramePr>
        <p:xfrm>
          <a:off x="612400" y="2114077"/>
          <a:ext cx="5671528" cy="4132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641075"/>
              </p:ext>
            </p:extLst>
          </p:nvPr>
        </p:nvGraphicFramePr>
        <p:xfrm>
          <a:off x="6834120" y="4283222"/>
          <a:ext cx="4546601" cy="196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30511"/>
              </p:ext>
            </p:extLst>
          </p:nvPr>
        </p:nvGraphicFramePr>
        <p:xfrm>
          <a:off x="6834120" y="2149702"/>
          <a:ext cx="4546601" cy="196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2E2B1-2488-47DB-162B-ABE8E9573E31}"/>
              </a:ext>
            </a:extLst>
          </p:cNvPr>
          <p:cNvGrpSpPr/>
          <p:nvPr/>
        </p:nvGrpSpPr>
        <p:grpSpPr>
          <a:xfrm>
            <a:off x="898071" y="1563201"/>
            <a:ext cx="5779927" cy="534498"/>
            <a:chOff x="898070" y="1563201"/>
            <a:chExt cx="8137944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F4A12-F580-DF25-9C09-6CE1C54C9003}"/>
                </a:ext>
              </a:extLst>
            </p:cNvPr>
            <p:cNvSpPr txBox="1"/>
            <p:nvPr/>
          </p:nvSpPr>
          <p:spPr>
            <a:xfrm>
              <a:off x="898070" y="1563201"/>
              <a:ext cx="794904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 la catégorie dans le rayon en nombre de références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E6357-9615-75BD-08F4-8079B67D3B96}"/>
                </a:ext>
              </a:extLst>
            </p:cNvPr>
            <p:cNvSpPr txBox="1"/>
            <p:nvPr/>
          </p:nvSpPr>
          <p:spPr>
            <a:xfrm>
              <a:off x="898071" y="1787741"/>
              <a:ext cx="8137943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Part des produits de la catégorie dans le rayon au [Date]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9E0ABC-3AF2-5A65-C3C1-31C9D97F8DD8}"/>
              </a:ext>
            </a:extLst>
          </p:cNvPr>
          <p:cNvSpPr/>
          <p:nvPr/>
        </p:nvSpPr>
        <p:spPr>
          <a:xfrm>
            <a:off x="10965887" y="197190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FE47A-8421-DC54-0E53-01141ED5361A}"/>
              </a:ext>
            </a:extLst>
          </p:cNvPr>
          <p:cNvSpPr/>
          <p:nvPr/>
        </p:nvSpPr>
        <p:spPr>
          <a:xfrm>
            <a:off x="10965887" y="410542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[Catégorie]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9C6B4B-CB42-5714-FA88-A9809F66012E}"/>
              </a:ext>
            </a:extLst>
          </p:cNvPr>
          <p:cNvSpPr/>
          <p:nvPr/>
        </p:nvSpPr>
        <p:spPr>
          <a:xfrm>
            <a:off x="11209422" y="2492970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[</a:t>
            </a:r>
            <a:r>
              <a:rPr lang="fr-F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Evol_rayon</a:t>
            </a:r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]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A1F03-C26D-DA54-7E63-DF3D137DC2E2}"/>
              </a:ext>
            </a:extLst>
          </p:cNvPr>
          <p:cNvSpPr/>
          <p:nvPr/>
        </p:nvSpPr>
        <p:spPr>
          <a:xfrm>
            <a:off x="11209422" y="4626491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[</a:t>
            </a:r>
            <a:r>
              <a:rPr lang="fr-FR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Evol_segment</a:t>
            </a:r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72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5D08-65D6-E167-B103-766ACAAE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3C02AF5-4470-F116-3228-246239F2AF66}"/>
              </a:ext>
            </a:extLst>
          </p:cNvPr>
          <p:cNvSpPr/>
          <p:nvPr/>
        </p:nvSpPr>
        <p:spPr>
          <a:xfrm>
            <a:off x="-1" y="1419694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2FDF5-B419-D550-8B00-4C3916B416C8}"/>
              </a:ext>
            </a:extLst>
          </p:cNvPr>
          <p:cNvSpPr/>
          <p:nvPr/>
        </p:nvSpPr>
        <p:spPr>
          <a:xfrm>
            <a:off x="532930" y="1419694"/>
            <a:ext cx="8581291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85868F-4554-414D-94A1-ADF0CD96EBA1}"/>
              </a:ext>
            </a:extLst>
          </p:cNvPr>
          <p:cNvGrpSpPr/>
          <p:nvPr/>
        </p:nvGrpSpPr>
        <p:grpSpPr>
          <a:xfrm>
            <a:off x="1572101" y="2288081"/>
            <a:ext cx="7133097" cy="3243964"/>
            <a:chOff x="1572101" y="2288081"/>
            <a:chExt cx="7133097" cy="3243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B8477A-EAB8-8D59-881E-6DAA2E110329}"/>
                </a:ext>
              </a:extLst>
            </p:cNvPr>
            <p:cNvSpPr/>
            <p:nvPr/>
          </p:nvSpPr>
          <p:spPr>
            <a:xfrm>
              <a:off x="1572101" y="2288081"/>
              <a:ext cx="3562004" cy="3243964"/>
            </a:xfrm>
            <a:prstGeom prst="rect">
              <a:avLst/>
            </a:prstGeom>
            <a:solidFill>
              <a:srgbClr val="F7D4D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19DDC6-235C-7BB9-7F4A-DF6B97D748CA}"/>
                </a:ext>
              </a:extLst>
            </p:cNvPr>
            <p:cNvSpPr/>
            <p:nvPr/>
          </p:nvSpPr>
          <p:spPr>
            <a:xfrm>
              <a:off x="5143194" y="2288081"/>
              <a:ext cx="3562004" cy="3243964"/>
            </a:xfrm>
            <a:prstGeom prst="rect">
              <a:avLst/>
            </a:prstGeom>
            <a:solidFill>
              <a:srgbClr val="E2F0D9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F33EB-F950-B6CF-18FE-8B88A2093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649" y="2288263"/>
              <a:ext cx="0" cy="324360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16FB696F-6685-36BC-47FC-F6238653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V="1">
            <a:off x="6562367" y="2312056"/>
            <a:ext cx="723658" cy="72365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16BCEC2B-2A49-C73F-8F41-58A8853F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991274" y="2309985"/>
            <a:ext cx="723658" cy="73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F046691-5190-49B5-4465-38F595CD231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A002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F6B27-A1AB-F45F-A4C7-31A363727054}"/>
              </a:ext>
            </a:extLst>
          </p:cNvPr>
          <p:cNvSpPr txBox="1"/>
          <p:nvPr/>
        </p:nvSpPr>
        <p:spPr>
          <a:xfrm>
            <a:off x="898070" y="1563201"/>
            <a:ext cx="79490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Répartition de l’évolution des prix par litre et par marque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CC8F0-3256-7FF8-9B28-8BE89DCB32D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A426-CD7A-AACD-6639-B3153291973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Contexte distributeur chez [Distributeur]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D451-9CF0-32B7-86A0-F58E718B8E88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stratégie prix globale a adopté [Distributeur] entre le [Start] et le [Date] sur le rayon [Rayon] et la catégorie [Catégorie]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2FA85-489A-76F9-94E4-77834ED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EF3CAB54-4101-DFCC-4DD3-C9595914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6BEC9-2EBA-F7E8-6ED0-4F0F2F929916}"/>
              </a:ext>
            </a:extLst>
          </p:cNvPr>
          <p:cNvSpPr txBox="1"/>
          <p:nvPr/>
        </p:nvSpPr>
        <p:spPr>
          <a:xfrm>
            <a:off x="898071" y="1787741"/>
            <a:ext cx="6328230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dirty="0">
                <a:latin typeface="Aptos" panose="020B0004020202020204" pitchFamily="34" charset="0"/>
              </a:rPr>
              <a:t>Comparaison des prix entre le [Start] et le  [Date] chez [Distributeur]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CC83EF-C59F-B8E2-E55F-410EBED563BD}"/>
              </a:ext>
            </a:extLst>
          </p:cNvPr>
          <p:cNvSpPr/>
          <p:nvPr/>
        </p:nvSpPr>
        <p:spPr>
          <a:xfrm>
            <a:off x="11054787" y="169255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78EC3-BFC6-0870-C9FB-7C27903FDC3A}"/>
              </a:ext>
            </a:extLst>
          </p:cNvPr>
          <p:cNvSpPr/>
          <p:nvPr/>
        </p:nvSpPr>
        <p:spPr>
          <a:xfrm>
            <a:off x="11054787" y="4059284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[Catégorie]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2C648-2222-555F-57EC-FE22E77016F5}"/>
              </a:ext>
            </a:extLst>
          </p:cNvPr>
          <p:cNvSpPr txBox="1"/>
          <p:nvPr/>
        </p:nvSpPr>
        <p:spPr>
          <a:xfrm>
            <a:off x="9352496" y="1670923"/>
            <a:ext cx="2353707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Synthèse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F4E1A02-33F2-97AF-68C6-10722CB72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966933"/>
              </p:ext>
            </p:extLst>
          </p:nvPr>
        </p:nvGraphicFramePr>
        <p:xfrm>
          <a:off x="9117737" y="4431563"/>
          <a:ext cx="3076022" cy="1775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311F31-B63E-D1DE-09E1-408279D8A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948978"/>
              </p:ext>
            </p:extLst>
          </p:nvPr>
        </p:nvGraphicFramePr>
        <p:xfrm>
          <a:off x="9117737" y="2104999"/>
          <a:ext cx="3076022" cy="177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F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598453"/>
              </p:ext>
            </p:extLst>
          </p:nvPr>
        </p:nvGraphicFramePr>
        <p:xfrm>
          <a:off x="898070" y="2322239"/>
          <a:ext cx="7958022" cy="395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19794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3DBB-9F97-6743-966E-01AC1E9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D8B9F9-1DAD-EF67-762C-143058C8541E}"/>
              </a:ext>
            </a:extLst>
          </p:cNvPr>
          <p:cNvSpPr/>
          <p:nvPr/>
        </p:nvSpPr>
        <p:spPr>
          <a:xfrm>
            <a:off x="-1" y="1420306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D98C-630F-3FC2-0DAB-C59499BB730A}"/>
              </a:ext>
            </a:extLst>
          </p:cNvPr>
          <p:cNvSpPr/>
          <p:nvPr/>
        </p:nvSpPr>
        <p:spPr>
          <a:xfrm>
            <a:off x="532931" y="1419694"/>
            <a:ext cx="4651318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B4DCB0-D751-B67B-8C6C-E835B68F96A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3949B3-2DF3-EEC7-C02C-814B6736623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A004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491E0-73FE-5301-2D8D-0266A406DEC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Contexte distributeur chez [Distributeur]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191A-9AEF-CFD0-0B67-CAA15C49021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Quelles sont les catégories les plus favorables à la distribution de [Catégorie], en termes de poids et de dynamisme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5F7BEC-D01E-3249-7015-0A7B4EE3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13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6A8DDF07-257E-24A9-80FF-8485A8B6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D7DC95-C78F-2676-4CFF-2005DD556A13}"/>
              </a:ext>
            </a:extLst>
          </p:cNvPr>
          <p:cNvGrpSpPr/>
          <p:nvPr/>
        </p:nvGrpSpPr>
        <p:grpSpPr>
          <a:xfrm>
            <a:off x="898071" y="1563201"/>
            <a:ext cx="3986307" cy="534498"/>
            <a:chOff x="898069" y="1563201"/>
            <a:chExt cx="9098881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12DAE-D300-93C4-0E4F-DC24F3199E7F}"/>
                </a:ext>
              </a:extLst>
            </p:cNvPr>
            <p:cNvSpPr txBox="1"/>
            <p:nvPr/>
          </p:nvSpPr>
          <p:spPr>
            <a:xfrm>
              <a:off x="898069" y="1563201"/>
              <a:ext cx="9098879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de [Catégorie] proposés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41D35-B181-E565-A6F5-FD223BC55CD3}"/>
                </a:ext>
              </a:extLst>
            </p:cNvPr>
            <p:cNvSpPr txBox="1"/>
            <p:nvPr/>
          </p:nvSpPr>
          <p:spPr>
            <a:xfrm>
              <a:off x="898071" y="1787741"/>
              <a:ext cx="9098879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F7D85C5-5CBE-C034-57B2-61CC0E93A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94573"/>
              </p:ext>
            </p:extLst>
          </p:nvPr>
        </p:nvGraphicFramePr>
        <p:xfrm>
          <a:off x="4875228" y="1870700"/>
          <a:ext cx="37188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9C1D19-030A-DB8D-17B6-18E4BE0A6A82}"/>
              </a:ext>
            </a:extLst>
          </p:cNvPr>
          <p:cNvSpPr txBox="1"/>
          <p:nvPr/>
        </p:nvSpPr>
        <p:spPr>
          <a:xfrm>
            <a:off x="8252659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[Rayon] </a:t>
            </a:r>
          </a:p>
          <a:p>
            <a:r>
              <a:rPr lang="fr-FR" sz="1200" b="1" dirty="0">
                <a:latin typeface="Aptos" panose="020B0004020202020204" pitchFamily="34" charset="0"/>
              </a:rPr>
              <a:t>par magasin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C0B41-FA85-B5DB-3B88-945070E790F0}"/>
              </a:ext>
            </a:extLst>
          </p:cNvPr>
          <p:cNvSpPr txBox="1"/>
          <p:nvPr/>
        </p:nvSpPr>
        <p:spPr>
          <a:xfrm>
            <a:off x="9374118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</a:t>
            </a:r>
          </a:p>
          <a:p>
            <a:r>
              <a:rPr lang="fr-FR" sz="1200" b="1" dirty="0">
                <a:latin typeface="Aptos" panose="020B0004020202020204" pitchFamily="34" charset="0"/>
              </a:rPr>
              <a:t>[Catégorie]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C2256-1354-735B-57F6-27D07F1E7DB6}"/>
              </a:ext>
            </a:extLst>
          </p:cNvPr>
          <p:cNvSpPr txBox="1"/>
          <p:nvPr/>
        </p:nvSpPr>
        <p:spPr>
          <a:xfrm>
            <a:off x="7131200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magasins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C1187-C464-2DD6-0C89-65908F5FCCD6}"/>
              </a:ext>
            </a:extLst>
          </p:cNvPr>
          <p:cNvSpPr txBox="1"/>
          <p:nvPr/>
        </p:nvSpPr>
        <p:spPr>
          <a:xfrm>
            <a:off x="10409851" y="1547812"/>
            <a:ext cx="1207185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Evol. [Catégorie] vs. [Start]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AC6F6-A3BF-7221-4ABF-CF20E4F9347E}"/>
              </a:ext>
            </a:extLst>
          </p:cNvPr>
          <p:cNvGrpSpPr/>
          <p:nvPr/>
        </p:nvGrpSpPr>
        <p:grpSpPr>
          <a:xfrm>
            <a:off x="5288745" y="2020782"/>
            <a:ext cx="6294746" cy="3960000"/>
            <a:chOff x="5288745" y="2049966"/>
            <a:chExt cx="6294746" cy="39461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5660DB-6FA2-4F41-2BEB-3186D62EBBA8}"/>
                </a:ext>
              </a:extLst>
            </p:cNvPr>
            <p:cNvCxnSpPr/>
            <p:nvPr/>
          </p:nvCxnSpPr>
          <p:spPr>
            <a:xfrm>
              <a:off x="5288745" y="235351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54C158-05AD-A085-394E-61D0DB126622}"/>
                </a:ext>
              </a:extLst>
            </p:cNvPr>
            <p:cNvCxnSpPr/>
            <p:nvPr/>
          </p:nvCxnSpPr>
          <p:spPr>
            <a:xfrm>
              <a:off x="5288745" y="204996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B7D0-B85B-12C4-EE55-E433584A81EE}"/>
                </a:ext>
              </a:extLst>
            </p:cNvPr>
            <p:cNvCxnSpPr/>
            <p:nvPr/>
          </p:nvCxnSpPr>
          <p:spPr>
            <a:xfrm>
              <a:off x="5288745" y="265706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0EE058-A117-D16A-C8C1-D5910F9A4BCE}"/>
                </a:ext>
              </a:extLst>
            </p:cNvPr>
            <p:cNvCxnSpPr/>
            <p:nvPr/>
          </p:nvCxnSpPr>
          <p:spPr>
            <a:xfrm>
              <a:off x="5288745" y="2960619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A9F7B0-D248-0610-CCA0-D020B0EEFF27}"/>
                </a:ext>
              </a:extLst>
            </p:cNvPr>
            <p:cNvCxnSpPr/>
            <p:nvPr/>
          </p:nvCxnSpPr>
          <p:spPr>
            <a:xfrm>
              <a:off x="5288745" y="326417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FC2069-5975-0D33-828D-1451A7C37F69}"/>
                </a:ext>
              </a:extLst>
            </p:cNvPr>
            <p:cNvCxnSpPr/>
            <p:nvPr/>
          </p:nvCxnSpPr>
          <p:spPr>
            <a:xfrm>
              <a:off x="5288745" y="3567721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89E9D7-673E-EE1B-F696-5D65301B1231}"/>
                </a:ext>
              </a:extLst>
            </p:cNvPr>
            <p:cNvCxnSpPr/>
            <p:nvPr/>
          </p:nvCxnSpPr>
          <p:spPr>
            <a:xfrm>
              <a:off x="5288745" y="3871272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767AD-0F0F-0F69-E108-8453B7335FA3}"/>
                </a:ext>
              </a:extLst>
            </p:cNvPr>
            <p:cNvCxnSpPr/>
            <p:nvPr/>
          </p:nvCxnSpPr>
          <p:spPr>
            <a:xfrm>
              <a:off x="5288745" y="4174823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7595F2-C6AE-F4EC-7644-0E95A3C0FACE}"/>
                </a:ext>
              </a:extLst>
            </p:cNvPr>
            <p:cNvCxnSpPr/>
            <p:nvPr/>
          </p:nvCxnSpPr>
          <p:spPr>
            <a:xfrm>
              <a:off x="5288745" y="4478374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4E44A-83CE-4A78-AC28-20D13ED41924}"/>
                </a:ext>
              </a:extLst>
            </p:cNvPr>
            <p:cNvCxnSpPr/>
            <p:nvPr/>
          </p:nvCxnSpPr>
          <p:spPr>
            <a:xfrm>
              <a:off x="5288745" y="4781925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6D211C-8903-0118-7D5F-126DC024A1CA}"/>
                </a:ext>
              </a:extLst>
            </p:cNvPr>
            <p:cNvCxnSpPr/>
            <p:nvPr/>
          </p:nvCxnSpPr>
          <p:spPr>
            <a:xfrm>
              <a:off x="5288745" y="538902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6B36F3-FC36-D097-D006-2A7E40056D17}"/>
                </a:ext>
              </a:extLst>
            </p:cNvPr>
            <p:cNvCxnSpPr/>
            <p:nvPr/>
          </p:nvCxnSpPr>
          <p:spPr>
            <a:xfrm>
              <a:off x="5288745" y="569257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419F0A-0B53-E42F-454B-F6EE06C1F027}"/>
                </a:ext>
              </a:extLst>
            </p:cNvPr>
            <p:cNvCxnSpPr/>
            <p:nvPr/>
          </p:nvCxnSpPr>
          <p:spPr>
            <a:xfrm>
              <a:off x="5288745" y="599613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B60363-87AF-80B5-CF98-A4A77DB6AECC}"/>
                </a:ext>
              </a:extLst>
            </p:cNvPr>
            <p:cNvCxnSpPr/>
            <p:nvPr/>
          </p:nvCxnSpPr>
          <p:spPr>
            <a:xfrm>
              <a:off x="5288745" y="508547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2D47DB2A-4210-4E32-AF63-B14CD62AD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941090"/>
              </p:ext>
            </p:extLst>
          </p:nvPr>
        </p:nvGraphicFramePr>
        <p:xfrm>
          <a:off x="8271701" y="1870700"/>
          <a:ext cx="17532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D0E80DC-4665-4F74-BF4E-0EA829E86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928640"/>
              </p:ext>
            </p:extLst>
          </p:nvPr>
        </p:nvGraphicFramePr>
        <p:xfrm>
          <a:off x="9393267" y="1870700"/>
          <a:ext cx="1207185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C878089A-6AEB-772C-10A4-E2EC266C6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852256"/>
              </p:ext>
            </p:extLst>
          </p:nvPr>
        </p:nvGraphicFramePr>
        <p:xfrm>
          <a:off x="10458071" y="1916349"/>
          <a:ext cx="831423" cy="422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6505518"/>
                  </p:ext>
                </p:extLst>
              </p:nvPr>
            </p:nvGraphicFramePr>
            <p:xfrm>
              <a:off x="531248" y="2029270"/>
              <a:ext cx="4642985" cy="43904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48" y="2029270"/>
                <a:ext cx="4642985" cy="4390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68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9B48-5687-2650-1B38-67A5518F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87B5A67-8C8E-CFBB-1D77-05BCFE80AB1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A51EB-9DFF-93F5-3E9A-0DCAE1BFF4ED}"/>
              </a:ext>
            </a:extLst>
          </p:cNvPr>
          <p:cNvSpPr/>
          <p:nvPr/>
        </p:nvSpPr>
        <p:spPr>
          <a:xfrm>
            <a:off x="532930" y="1403928"/>
            <a:ext cx="1119075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E85EB4-27E2-6426-D411-C6892020F7B5}"/>
              </a:ext>
            </a:extLst>
          </p:cNvPr>
          <p:cNvSpPr txBox="1"/>
          <p:nvPr/>
        </p:nvSpPr>
        <p:spPr>
          <a:xfrm>
            <a:off x="898070" y="1563201"/>
            <a:ext cx="1070172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Prix par litre avant promotion moyen sur les marques de [Catégorie] chez [Distributeur] au [Date].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8A04E-DB8E-BCBF-0D0F-AA05013561A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10152F-CCCA-AC85-8AC6-5F3F8DEEED0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D4E66-DED5-839F-B946-CFBB6A08BB2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C605-7CB6-C29D-03EC-6A12362AF40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se positionne [Marque] sur sa catégorie et quelle est sa performance par rapport à ses principaux concurrents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3316E-FCFA-6C75-2BF0-5628C9EB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77822435-1F4C-FF80-44F1-0BB15B24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3539-3033-BDD7-117A-70CD10E288DA}"/>
              </a:ext>
            </a:extLst>
          </p:cNvPr>
          <p:cNvSpPr txBox="1"/>
          <p:nvPr/>
        </p:nvSpPr>
        <p:spPr>
          <a:xfrm>
            <a:off x="898070" y="1787741"/>
            <a:ext cx="10701729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dirty="0">
                <a:latin typeface="Aptos" panose="020B0004020202020204" pitchFamily="34" charset="0"/>
              </a:rPr>
              <a:t>Top [</a:t>
            </a:r>
            <a:r>
              <a:rPr lang="fr-FR" sz="1400" dirty="0" err="1">
                <a:latin typeface="Aptos" panose="020B0004020202020204" pitchFamily="34" charset="0"/>
              </a:rPr>
              <a:t>Top_marque</a:t>
            </a:r>
            <a:r>
              <a:rPr lang="fr-FR" sz="1400" dirty="0">
                <a:latin typeface="Aptos" panose="020B0004020202020204" pitchFamily="34" charset="0"/>
              </a:rPr>
              <a:t>] des marques de [Catégorie] en termes de distribution numérique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8CE80-B7DE-7AFD-4984-D59A87B2E77C}"/>
              </a:ext>
            </a:extLst>
          </p:cNvPr>
          <p:cNvSpPr/>
          <p:nvPr/>
        </p:nvSpPr>
        <p:spPr>
          <a:xfrm>
            <a:off x="10246567" y="5994873"/>
            <a:ext cx="1361288" cy="386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i="1" dirty="0">
                <a:solidFill>
                  <a:schemeClr val="tx1"/>
                </a:solidFill>
                <a:latin typeface="+mj-lt"/>
              </a:rPr>
              <a:t>Evol. DN VS [Start]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CB548-A92F-2FA0-1D6D-B56C226D3FE4}"/>
              </a:ext>
            </a:extLst>
          </p:cNvPr>
          <p:cNvGrpSpPr/>
          <p:nvPr/>
        </p:nvGrpSpPr>
        <p:grpSpPr>
          <a:xfrm>
            <a:off x="1232573" y="2157445"/>
            <a:ext cx="10367226" cy="381872"/>
            <a:chOff x="898070" y="2157447"/>
            <a:chExt cx="10825618" cy="3818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9C2A39-91BD-1A5C-24D0-2FA09AED86F6}"/>
                </a:ext>
              </a:extLst>
            </p:cNvPr>
            <p:cNvGrpSpPr/>
            <p:nvPr/>
          </p:nvGrpSpPr>
          <p:grpSpPr>
            <a:xfrm>
              <a:off x="898070" y="2471085"/>
              <a:ext cx="10825618" cy="68234"/>
              <a:chOff x="1064302" y="2366155"/>
              <a:chExt cx="13233816" cy="6823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99699D-9E51-8D41-F915-70C923A1D864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rgbClr val="E6A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EE310D-8050-D184-4831-2973688298EC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6FA17A6-C60C-9809-6B13-75382FCF238A}"/>
                  </a:ext>
                </a:extLst>
              </p:cNvPr>
              <p:cNvSpPr/>
              <p:nvPr/>
            </p:nvSpPr>
            <p:spPr>
              <a:xfrm>
                <a:off x="1008588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7592C9-36B5-18C9-3446-C40048916499}"/>
                </a:ext>
              </a:extLst>
            </p:cNvPr>
            <p:cNvGrpSpPr/>
            <p:nvPr/>
          </p:nvGrpSpPr>
          <p:grpSpPr>
            <a:xfrm>
              <a:off x="898070" y="2157447"/>
              <a:ext cx="10825618" cy="275029"/>
              <a:chOff x="1064302" y="2366155"/>
              <a:chExt cx="13233816" cy="682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B300B7A-63CD-42EF-4DBF-5312607BBB5E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rgbClr val="E6AF00"/>
                    </a:solidFill>
                  </a:rPr>
                  <a:t>Haut de gamme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21F64C64-42D5-4A6D-85E8-CE6426C095C8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accent4"/>
                    </a:solidFill>
                  </a:rPr>
                  <a:t>Milieu de gamme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FDDE50-5A5F-92A1-5D47-8C6D84EE8F03}"/>
                  </a:ext>
                </a:extLst>
              </p:cNvPr>
              <p:cNvSpPr/>
              <p:nvPr/>
            </p:nvSpPr>
            <p:spPr>
              <a:xfrm>
                <a:off x="10085883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Entrée de gamme</a:t>
                </a:r>
              </a:p>
            </p:txBody>
          </p:sp>
        </p:grp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D4A96A-5636-5A69-5563-EC674690B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293427"/>
              </p:ext>
            </p:extLst>
          </p:nvPr>
        </p:nvGraphicFramePr>
        <p:xfrm>
          <a:off x="532931" y="2654330"/>
          <a:ext cx="11079040" cy="306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C0899A-0D56-B611-3D89-20D2C6712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222474"/>
              </p:ext>
            </p:extLst>
          </p:nvPr>
        </p:nvGraphicFramePr>
        <p:xfrm>
          <a:off x="869165" y="5614576"/>
          <a:ext cx="10854523" cy="56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665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579F-7D5A-9B6F-A43E-88CEB4EF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500572D-0E15-A149-112E-F066B25F8C30}"/>
              </a:ext>
            </a:extLst>
          </p:cNvPr>
          <p:cNvSpPr/>
          <p:nvPr/>
        </p:nvSpPr>
        <p:spPr>
          <a:xfrm>
            <a:off x="0" y="1420305"/>
            <a:ext cx="8630480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C7F5E-4AC8-D859-D3AD-C441043E514A}"/>
              </a:ext>
            </a:extLst>
          </p:cNvPr>
          <p:cNvSpPr/>
          <p:nvPr/>
        </p:nvSpPr>
        <p:spPr>
          <a:xfrm>
            <a:off x="532930" y="1420305"/>
            <a:ext cx="759753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34B0C-717C-AAE5-035B-3B246404004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25" name="Picture 24" descr="Chess pieces">
              <a:extLst>
                <a:ext uri="{FF2B5EF4-FFF2-40B4-BE49-F238E27FC236}">
                  <a16:creationId xmlns:a16="http://schemas.microsoft.com/office/drawing/2014/main" id="{40279A33-A9FF-1BB5-EF4C-AF9A86BE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7A8477-BE78-4C64-35B9-CA8AFE6B2F02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037EC-1F3B-00EA-ED51-C78BAF61661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AD4860-CF6F-5B6A-D6C6-03CFDD3CD3B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DD111-A10B-82F2-3E4D-9EA448383CF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B585E-7D9E-25A0-72AC-9D9988AED24D}"/>
              </a:ext>
            </a:extLst>
          </p:cNvPr>
          <p:cNvSpPr txBox="1"/>
          <p:nvPr/>
        </p:nvSpPr>
        <p:spPr>
          <a:xfrm>
            <a:off x="898070" y="492774"/>
            <a:ext cx="75975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a évolué le positionnement et la distribution des concurrents de [Marque]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EEA32-9D70-4835-4BCA-206E11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AAEFA-1E39-D608-1FA7-F3BABB5EC99D}"/>
              </a:ext>
            </a:extLst>
          </p:cNvPr>
          <p:cNvGrpSpPr/>
          <p:nvPr/>
        </p:nvGrpSpPr>
        <p:grpSpPr>
          <a:xfrm>
            <a:off x="898070" y="1563201"/>
            <a:ext cx="6418981" cy="534498"/>
            <a:chOff x="898071" y="1563201"/>
            <a:chExt cx="5478796" cy="534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A32E1-5A1D-15BF-586D-048E435DD146}"/>
                </a:ext>
              </a:extLst>
            </p:cNvPr>
            <p:cNvSpPr txBox="1"/>
            <p:nvPr/>
          </p:nvSpPr>
          <p:spPr>
            <a:xfrm>
              <a:off x="898071" y="1563201"/>
              <a:ext cx="5478796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marques du groupe [Groupe]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E9EBF-B3AF-3E3D-05A8-861739EFD57E}"/>
                </a:ext>
              </a:extLst>
            </p:cNvPr>
            <p:cNvSpPr txBox="1"/>
            <p:nvPr/>
          </p:nvSpPr>
          <p:spPr>
            <a:xfrm>
              <a:off x="898071" y="1787741"/>
              <a:ext cx="5478796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Situation au [Date] chez [Distributeur] et évolution depuis [Start]</a:t>
              </a: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8CF7EB-A204-8EE1-2177-18BBA579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75606"/>
              </p:ext>
            </p:extLst>
          </p:nvPr>
        </p:nvGraphicFramePr>
        <p:xfrm>
          <a:off x="8791575" y="4851853"/>
          <a:ext cx="3312000" cy="154656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3112293948"/>
                    </a:ext>
                  </a:extLst>
                </a:gridCol>
                <a:gridCol w="249251">
                  <a:extLst>
                    <a:ext uri="{9D8B030D-6E8A-4147-A177-3AD203B41FA5}">
                      <a16:colId xmlns:a16="http://schemas.microsoft.com/office/drawing/2014/main" val="2923283188"/>
                    </a:ext>
                  </a:extLst>
                </a:gridCol>
                <a:gridCol w="1118749">
                  <a:extLst>
                    <a:ext uri="{9D8B030D-6E8A-4147-A177-3AD203B41FA5}">
                      <a16:colId xmlns:a16="http://schemas.microsoft.com/office/drawing/2014/main" val="38466026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935460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7893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444113"/>
                    </a:ext>
                  </a:extLst>
                </a:gridCol>
              </a:tblGrid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659776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23819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1729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75144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728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16E61DA-C454-2E7E-5D0A-A48FC901FA3C}"/>
              </a:ext>
            </a:extLst>
          </p:cNvPr>
          <p:cNvSpPr txBox="1"/>
          <p:nvPr/>
        </p:nvSpPr>
        <p:spPr>
          <a:xfrm>
            <a:off x="9086850" y="4492551"/>
            <a:ext cx="2886076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ptos" panose="020B0004020202020204" pitchFamily="34" charset="0"/>
              </a:rPr>
              <a:t>Légende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CD0C1694-54CC-E9F2-B0F0-DE2BEC41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1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534357"/>
              </p:ext>
            </p:extLst>
          </p:nvPr>
        </p:nvGraphicFramePr>
        <p:xfrm>
          <a:off x="898070" y="2167189"/>
          <a:ext cx="7059682" cy="413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274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922-2584-D667-26B5-26421766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8146870-FF14-FF50-D60D-183E193BF82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5EC3B-3434-7020-AC07-691238BF5AFF}"/>
              </a:ext>
            </a:extLst>
          </p:cNvPr>
          <p:cNvSpPr/>
          <p:nvPr/>
        </p:nvSpPr>
        <p:spPr>
          <a:xfrm>
            <a:off x="532930" y="1403928"/>
            <a:ext cx="5036227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FF4386-FE9D-3DC6-073C-7D974DEA274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38D14-7713-21DF-D7F8-F7204209FC3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A103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BE2A-D4CA-05AB-9BFA-83E2B2A8FC6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2C59-8989-5057-7BE3-2ECB3232481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territoires prix les plus occupés sur la catégorie [Catégorie] et comment se positionne [Marque] sur son propre territoire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0277AF-64F7-CACF-6F84-6ABA69DA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16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B9CCB9E2-E47B-09A4-32E1-A1D13095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A19D51-D277-82EA-7C20-DF96154CDB0B}"/>
              </a:ext>
            </a:extLst>
          </p:cNvPr>
          <p:cNvGrpSpPr/>
          <p:nvPr/>
        </p:nvGrpSpPr>
        <p:grpSpPr>
          <a:xfrm>
            <a:off x="898070" y="1563201"/>
            <a:ext cx="4326467" cy="534498"/>
            <a:chOff x="1050129" y="1563201"/>
            <a:chExt cx="4326467" cy="5344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1F04D5-5343-2B15-2513-FFBF695FA4D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Territoire prix des marques du groupe [Groupe]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0493C-2E4F-B5B8-3CE0-6855E2A4CF6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Prix P5, moyen</a:t>
              </a:r>
              <a:r>
                <a:rPr lang="fr-FR" sz="1400">
                  <a:latin typeface="Aptos" panose="020B0004020202020204" pitchFamily="34" charset="0"/>
                </a:rPr>
                <a:t>, et P95 au </a:t>
              </a:r>
              <a:r>
                <a:rPr lang="fr-FR" sz="1400" dirty="0">
                  <a:latin typeface="Aptos" panose="020B0004020202020204" pitchFamily="34" charset="0"/>
                </a:rPr>
                <a:t>[Date]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D601F7-B01C-D10E-D18F-8E2CAEC73443}"/>
              </a:ext>
            </a:extLst>
          </p:cNvPr>
          <p:cNvGrpSpPr/>
          <p:nvPr/>
        </p:nvGrpSpPr>
        <p:grpSpPr>
          <a:xfrm>
            <a:off x="5874425" y="1563201"/>
            <a:ext cx="5925689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98909-7DEE-A870-395C-CBCABD9F5A7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Territoire prix détaillé de [Marque].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8DE500-4110-79EB-057C-8DDC96D2698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Distribution des occurrences prix par litre avant promo au [Date]</a:t>
              </a: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4E7C22F-DFEF-F31E-5CFB-C0E17C13CD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862193"/>
              </p:ext>
            </p:extLst>
          </p:nvPr>
        </p:nvGraphicFramePr>
        <p:xfrm>
          <a:off x="3693221" y="1991949"/>
          <a:ext cx="2202465" cy="418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AB47A2C-38FA-9D0C-F5C4-C74D5C141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534631"/>
              </p:ext>
            </p:extLst>
          </p:nvPr>
        </p:nvGraphicFramePr>
        <p:xfrm>
          <a:off x="5808320" y="2069925"/>
          <a:ext cx="5991794" cy="415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584237-E808-50C6-B946-779A94ACC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45427"/>
              </p:ext>
            </p:extLst>
          </p:nvPr>
        </p:nvGraphicFramePr>
        <p:xfrm>
          <a:off x="532930" y="2033516"/>
          <a:ext cx="4018352" cy="408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6E6FB69-7376-5BE5-16C6-C546471E25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576015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57FFF8-40E1-A2DC-C115-E9FEB9012A81}"/>
              </a:ext>
            </a:extLst>
          </p:cNvPr>
          <p:cNvSpPr txBox="1"/>
          <p:nvPr/>
        </p:nvSpPr>
        <p:spPr>
          <a:xfrm>
            <a:off x="10716166" y="2441935"/>
            <a:ext cx="1019980" cy="586957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[</a:t>
            </a:r>
            <a:r>
              <a:rPr lang="fr-F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S_poids_territoire</a:t>
            </a:r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20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1698-B250-C635-C793-BC69BC24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7C586E-7F92-D91F-37F2-8E6ACEEE5AB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9EE90-D3FB-E4ED-6DC2-859B5D2066D6}"/>
              </a:ext>
            </a:extLst>
          </p:cNvPr>
          <p:cNvSpPr/>
          <p:nvPr/>
        </p:nvSpPr>
        <p:spPr>
          <a:xfrm>
            <a:off x="532930" y="1403928"/>
            <a:ext cx="622797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5C0680-B775-666A-3D8A-5F67B7948F5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04821-AEB8-192F-7D26-9C0B3F0B1D9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A105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EF745E7-0C5E-D87A-CA28-7F2D7839094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E846B85-73FC-D99F-01B9-5D3E095B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DE99-4C49-5557-1B9E-46BA9A202B2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Qui sont les principaux concurrents de [Marque] sur son propre territoire prix et quelles sont les dynamiques concurrentielles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07BDC-8655-CE81-74E6-C9AACA07E7EF}"/>
              </a:ext>
            </a:extLst>
          </p:cNvPr>
          <p:cNvGrpSpPr/>
          <p:nvPr/>
        </p:nvGrpSpPr>
        <p:grpSpPr>
          <a:xfrm>
            <a:off x="7334217" y="1563201"/>
            <a:ext cx="4326467" cy="534498"/>
            <a:chOff x="1050129" y="1563201"/>
            <a:chExt cx="4326467" cy="534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CE87CA-DAAC-60DE-223A-1BC07DE30EA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principaux concurrents.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22584-9A0A-0A0D-29E5-CA9059F2762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Évolution entre [Start] et [Date]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856C1-0392-430F-A7E5-3DACC12EB8CD}"/>
              </a:ext>
            </a:extLst>
          </p:cNvPr>
          <p:cNvGrpSpPr/>
          <p:nvPr/>
        </p:nvGrpSpPr>
        <p:grpSpPr>
          <a:xfrm>
            <a:off x="898070" y="1563201"/>
            <a:ext cx="5414885" cy="534498"/>
            <a:chOff x="1050129" y="1563201"/>
            <a:chExt cx="4326467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9402C-5B36-AA5B-083B-4DE0A24BC53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des marques sur le territoire de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FBFA8-500F-9329-5BD3-D564DF7ED30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Répartition des produits proposées entre [</a:t>
              </a:r>
              <a:r>
                <a:rPr lang="fr-FR" sz="1400" dirty="0" err="1">
                  <a:latin typeface="Aptos" panose="020B0004020202020204" pitchFamily="34" charset="0"/>
                </a:rPr>
                <a:t>Prix_bas</a:t>
              </a:r>
              <a:r>
                <a:rPr lang="fr-FR" sz="1400" dirty="0">
                  <a:latin typeface="Aptos" panose="020B0004020202020204" pitchFamily="34" charset="0"/>
                </a:rPr>
                <a:t>] et [</a:t>
              </a:r>
              <a:r>
                <a:rPr lang="fr-FR" sz="1400" dirty="0" err="1">
                  <a:latin typeface="Aptos" panose="020B0004020202020204" pitchFamily="34" charset="0"/>
                </a:rPr>
                <a:t>Prix_haut</a:t>
              </a:r>
              <a:r>
                <a:rPr lang="fr-FR" sz="1400" dirty="0">
                  <a:latin typeface="Aptos" panose="020B0004020202020204" pitchFamily="34" charset="0"/>
                </a:rPr>
                <a:t>]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C6FEB0B-E5F6-90E4-D795-61D2124CF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318564"/>
              </p:ext>
            </p:extLst>
          </p:nvPr>
        </p:nvGraphicFramePr>
        <p:xfrm>
          <a:off x="532933" y="2393004"/>
          <a:ext cx="4318468" cy="384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5B920D-7A55-92C8-51CD-9B1935260F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88180"/>
              </p:ext>
            </p:extLst>
          </p:nvPr>
        </p:nvGraphicFramePr>
        <p:xfrm>
          <a:off x="5030897" y="2401433"/>
          <a:ext cx="1282058" cy="3833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9FB626-60E7-91B6-8D14-133BEF3D50E4}"/>
              </a:ext>
            </a:extLst>
          </p:cNvPr>
          <p:cNvSpPr txBox="1"/>
          <p:nvPr/>
        </p:nvSpPr>
        <p:spPr>
          <a:xfrm>
            <a:off x="5156073" y="2104349"/>
            <a:ext cx="1128866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i="1" dirty="0">
                <a:latin typeface="Aptos" panose="020B0004020202020204" pitchFamily="34" charset="0"/>
              </a:rPr>
              <a:t>% références sur le territoire.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9815D4-368B-3060-CDBD-E15F0C2AF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139325"/>
              </p:ext>
            </p:extLst>
          </p:nvPr>
        </p:nvGraphicFramePr>
        <p:xfrm>
          <a:off x="7192169" y="2114077"/>
          <a:ext cx="4568571" cy="398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D2B39CE-8BF1-D702-455E-FCF8AC29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C54B-1903-DF8E-D94F-D1CEEF6D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471E0-ADDD-A1D2-44D0-8B3C17F42F4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403A13BB-BEA0-4CD9-4B93-53FE96DC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572" r="14514" b="2054"/>
          <a:stretch>
            <a:fillRect/>
          </a:stretch>
        </p:blipFill>
        <p:spPr>
          <a:xfrm>
            <a:off x="6777115" y="1403928"/>
            <a:ext cx="5414885" cy="4985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4AA6A-30AB-CF46-9E0B-3B8EE4EBB082}"/>
              </a:ext>
            </a:extLst>
          </p:cNvPr>
          <p:cNvSpPr/>
          <p:nvPr/>
        </p:nvSpPr>
        <p:spPr>
          <a:xfrm>
            <a:off x="532929" y="1403928"/>
            <a:ext cx="6244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CCE0C-1E8C-AE06-2F73-8FC1642E3CA2}"/>
              </a:ext>
            </a:extLst>
          </p:cNvPr>
          <p:cNvSpPr/>
          <p:nvPr/>
        </p:nvSpPr>
        <p:spPr>
          <a:xfrm>
            <a:off x="6777116" y="1403928"/>
            <a:ext cx="5414885" cy="4985388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BE3163-EBC2-9267-573C-A5818115980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AED-4653-AA92-F1EA-F8DB32FAC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553722E-6781-B14D-BCC7-BF6411DA8AC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1BB69AA-0420-0BD1-70CC-2CA85491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891C-D586-D8B0-3B74-120EE452251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enjeux stratégiques du concurrent direct « [</a:t>
            </a:r>
            <a:r>
              <a:rPr lang="fr-FR" sz="2400" b="1" dirty="0" err="1">
                <a:latin typeface="Aptos Black" panose="020B0004020202020204" pitchFamily="34" charset="0"/>
              </a:rPr>
              <a:t>S_marque</a:t>
            </a:r>
            <a:r>
              <a:rPr lang="fr-FR" sz="2400" b="1" dirty="0">
                <a:latin typeface="Aptos Black" panose="020B0004020202020204" pitchFamily="34" charset="0"/>
              </a:rPr>
              <a:t>] » chez [Distributeur] au cours des 3 derniers mois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BF3A-0761-9758-6EFC-8FAFEEF107A9}"/>
              </a:ext>
            </a:extLst>
          </p:cNvPr>
          <p:cNvSpPr txBox="1"/>
          <p:nvPr/>
        </p:nvSpPr>
        <p:spPr>
          <a:xfrm>
            <a:off x="7131548" y="1563201"/>
            <a:ext cx="432646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Récapitulatif de la performance de [</a:t>
            </a:r>
            <a:r>
              <a:rPr lang="fr-FR" sz="1400" b="1" dirty="0" err="1">
                <a:solidFill>
                  <a:schemeClr val="bg1"/>
                </a:solidFill>
                <a:latin typeface="Aptos" panose="020B0004020202020204" pitchFamily="34" charset="0"/>
              </a:rPr>
              <a:t>S_marque</a:t>
            </a:r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]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53DF2-9BE1-7151-9E66-12765147ACAA}"/>
              </a:ext>
            </a:extLst>
          </p:cNvPr>
          <p:cNvSpPr txBox="1"/>
          <p:nvPr/>
        </p:nvSpPr>
        <p:spPr>
          <a:xfrm>
            <a:off x="898070" y="1563201"/>
            <a:ext cx="5414885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Évolution de la DN et du prix moyen de [</a:t>
            </a:r>
            <a:r>
              <a:rPr lang="fr-FR" sz="1400" b="1" dirty="0" err="1">
                <a:latin typeface="Aptos" panose="020B0004020202020204" pitchFamily="34" charset="0"/>
              </a:rPr>
              <a:t>S_marque</a:t>
            </a:r>
            <a:r>
              <a:rPr lang="fr-FR" sz="1400" b="1" dirty="0">
                <a:latin typeface="Aptos" panose="020B0004020202020204" pitchFamily="34" charset="0"/>
              </a:rPr>
              <a:t>]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3E9729D-A0F0-1BB1-581E-16AB03516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184777"/>
              </p:ext>
            </p:extLst>
          </p:nvPr>
        </p:nvGraphicFramePr>
        <p:xfrm>
          <a:off x="898069" y="4113746"/>
          <a:ext cx="5609606" cy="2137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1ACDBF2-0B1E-3E4F-1FFE-ABAD645F2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221199"/>
              </p:ext>
            </p:extLst>
          </p:nvPr>
        </p:nvGraphicFramePr>
        <p:xfrm>
          <a:off x="898070" y="1963887"/>
          <a:ext cx="5609607" cy="186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5D39A-FF07-CC38-A720-A88428FA7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0545"/>
              </p:ext>
            </p:extLst>
          </p:nvPr>
        </p:nvGraphicFramePr>
        <p:xfrm>
          <a:off x="7131548" y="2088602"/>
          <a:ext cx="4706020" cy="4027989"/>
        </p:xfrm>
        <a:graphic>
          <a:graphicData uri="http://schemas.openxmlformats.org/drawingml/2006/table">
            <a:tbl>
              <a:tblPr/>
              <a:tblGrid>
                <a:gridCol w="183246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</a:tblGrid>
              <a:tr h="2717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54123F-E639-5590-A664-2EBE3B9EE7F7}"/>
              </a:ext>
            </a:extLst>
          </p:cNvPr>
          <p:cNvSpPr txBox="1"/>
          <p:nvPr/>
        </p:nvSpPr>
        <p:spPr>
          <a:xfrm>
            <a:off x="898070" y="3757033"/>
            <a:ext cx="5414885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Territoire prix de [</a:t>
            </a:r>
            <a:r>
              <a:rPr lang="fr-FR" sz="1400" b="1" dirty="0" err="1">
                <a:latin typeface="Aptos" panose="020B0004020202020204" pitchFamily="34" charset="0"/>
              </a:rPr>
              <a:t>S_marque</a:t>
            </a:r>
            <a:r>
              <a:rPr lang="fr-FR" sz="1400" b="1" dirty="0">
                <a:latin typeface="Aptos" panose="020B0004020202020204" pitchFamily="34" charset="0"/>
              </a:rPr>
              <a:t>]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7EA9FE1-FA6D-C1F5-5B7A-FAA0AD1D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60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D4D5120-FDD3-1848-2FC6-CA31E79413DE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blipFill>
            <a:blip r:embed="rId5"/>
            <a:stretch>
              <a:fillRect t="-48594" b="-5874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A97160F-2E8F-8025-B42D-BE72F17B2E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4" progId="TCLayout.ActiveDocument.1">
                  <p:embed/>
                </p:oleObj>
              </mc:Choice>
              <mc:Fallback>
                <p:oleObj name="think-cell Slide" r:id="rId6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97160F-2E8F-8025-B42D-BE72F17B2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46EBC02-DDE4-3D6D-254A-19179D73ECB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957509" y="3839721"/>
            <a:ext cx="996456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[DN]</a:t>
            </a:r>
            <a:endParaRPr lang="fr-FR" b="1" noProof="0" dirty="0">
              <a:solidFill>
                <a:schemeClr val="accent4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5F81FF-73C4-2471-D625-7733FE1EB9D7}"/>
              </a:ext>
            </a:extLst>
          </p:cNvPr>
          <p:cNvSpPr/>
          <p:nvPr/>
        </p:nvSpPr>
        <p:spPr>
          <a:xfrm>
            <a:off x="701675" y="5035138"/>
            <a:ext cx="1810809" cy="1279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et évolution entre [Start] et [Date] chez [Distributeur].</a:t>
            </a:r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F6A6F-3D98-7875-9607-D854821D3D23}"/>
              </a:ext>
            </a:extLst>
          </p:cNvPr>
          <p:cNvSpPr/>
          <p:nvPr/>
        </p:nvSpPr>
        <p:spPr>
          <a:xfrm>
            <a:off x="2967355" y="2991519"/>
            <a:ext cx="4799699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par produit [Marque]</a:t>
            </a:r>
          </a:p>
          <a:p>
            <a:pPr algn="l"/>
            <a:r>
              <a:rPr lang="fr-FR" sz="14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Chez [Distributeur] au [Date]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68ACA-C290-BE84-B959-12995FA55991}"/>
              </a:ext>
            </a:extLst>
          </p:cNvPr>
          <p:cNvSpPr/>
          <p:nvPr/>
        </p:nvSpPr>
        <p:spPr>
          <a:xfrm>
            <a:off x="0" y="0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F44A59-321B-8C1F-AB50-1DEE3E9EDFB5}"/>
              </a:ext>
            </a:extLst>
          </p:cNvPr>
          <p:cNvSpPr/>
          <p:nvPr/>
        </p:nvSpPr>
        <p:spPr>
          <a:xfrm>
            <a:off x="8153400" y="804333"/>
            <a:ext cx="3614107" cy="5689600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FE893-89A6-9350-E8F4-4503A0487AB1}"/>
              </a:ext>
            </a:extLst>
          </p:cNvPr>
          <p:cNvGrpSpPr/>
          <p:nvPr/>
        </p:nvGrpSpPr>
        <p:grpSpPr>
          <a:xfrm>
            <a:off x="532932" y="246278"/>
            <a:ext cx="7530413" cy="710342"/>
            <a:chOff x="532932" y="246278"/>
            <a:chExt cx="7157805" cy="7103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867D82-4402-295B-0834-352EADEBD2A6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30FA44-E48C-F85F-3EF4-E6EE595B1C8D}"/>
                </a:ext>
              </a:extLst>
            </p:cNvPr>
            <p:cNvSpPr txBox="1"/>
            <p:nvPr/>
          </p:nvSpPr>
          <p:spPr>
            <a:xfrm>
              <a:off x="898070" y="246278"/>
              <a:ext cx="4976355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</a:rPr>
                <a:t>C. Situation actuelle de [Marque]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3C6F3-7CF9-7D17-7307-33CF797C4730}"/>
                </a:ext>
              </a:extLst>
            </p:cNvPr>
            <p:cNvSpPr txBox="1"/>
            <p:nvPr/>
          </p:nvSpPr>
          <p:spPr>
            <a:xfrm>
              <a:off x="898070" y="492774"/>
              <a:ext cx="6792667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noProof="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XXX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5FD683-5C51-071E-2B4F-A7D1E7BC4E32}"/>
              </a:ext>
            </a:extLst>
          </p:cNvPr>
          <p:cNvGrpSpPr/>
          <p:nvPr/>
        </p:nvGrpSpPr>
        <p:grpSpPr>
          <a:xfrm>
            <a:off x="8593666" y="5164307"/>
            <a:ext cx="2797655" cy="914400"/>
            <a:chOff x="8593666" y="5164307"/>
            <a:chExt cx="2896659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F380E5-9614-380B-897F-CE75FD724133}"/>
                </a:ext>
              </a:extLst>
            </p:cNvPr>
            <p:cNvSpPr/>
            <p:nvPr/>
          </p:nvSpPr>
          <p:spPr>
            <a:xfrm>
              <a:off x="8593666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FF5091-C50C-27F0-5508-4F7CBF6FAAF8}"/>
                </a:ext>
              </a:extLst>
            </p:cNvPr>
            <p:cNvSpPr/>
            <p:nvPr/>
          </p:nvSpPr>
          <p:spPr>
            <a:xfrm>
              <a:off x="10117032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2" name="Graphic 21" descr="Beer with solid fill">
            <a:extLst>
              <a:ext uri="{FF2B5EF4-FFF2-40B4-BE49-F238E27FC236}">
                <a16:creationId xmlns:a16="http://schemas.microsoft.com/office/drawing/2014/main" id="{AC6F13D0-EB9D-3736-F826-F6CD2D451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547" y="5265727"/>
            <a:ext cx="711560" cy="711560"/>
          </a:xfrm>
          <a:prstGeom prst="rect">
            <a:avLst/>
          </a:prstGeom>
        </p:spPr>
      </p:pic>
      <p:pic>
        <p:nvPicPr>
          <p:cNvPr id="24" name="Graphic 23" descr="Bottle with solid fill">
            <a:extLst>
              <a:ext uri="{FF2B5EF4-FFF2-40B4-BE49-F238E27FC236}">
                <a16:creationId xmlns:a16="http://schemas.microsoft.com/office/drawing/2014/main" id="{825C296B-5B74-52A1-24FC-4CD9539D7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5284" y="5265727"/>
            <a:ext cx="711560" cy="7115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338FB5-48D1-CCEB-0A95-C8600B9A01CA}"/>
              </a:ext>
            </a:extLst>
          </p:cNvPr>
          <p:cNvSpPr/>
          <p:nvPr/>
        </p:nvSpPr>
        <p:spPr>
          <a:xfrm>
            <a:off x="8686800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Prix/L moyen avant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2D322-E966-84CE-7F36-05595CA1F700}"/>
              </a:ext>
            </a:extLst>
          </p:cNvPr>
          <p:cNvSpPr/>
          <p:nvPr/>
        </p:nvSpPr>
        <p:spPr>
          <a:xfrm>
            <a:off x="10158099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Fréquence promotionnelle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795D5-439A-E83E-D80A-1B67FD35466C}"/>
              </a:ext>
            </a:extLst>
          </p:cNvPr>
          <p:cNvSpPr/>
          <p:nvPr/>
        </p:nvSpPr>
        <p:spPr>
          <a:xfrm>
            <a:off x="8686800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2400" dirty="0" err="1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Prix_L_Moy</a:t>
            </a:r>
            <a:r>
              <a:rPr lang="fr-FR" sz="240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9A604-AFF5-C8EC-E410-3F6FA8A9EC52}"/>
              </a:ext>
            </a:extLst>
          </p:cNvPr>
          <p:cNvSpPr/>
          <p:nvPr/>
        </p:nvSpPr>
        <p:spPr>
          <a:xfrm>
            <a:off x="10158099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2400" dirty="0" err="1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Freq_promo</a:t>
            </a:r>
            <a:r>
              <a:rPr lang="fr-FR" sz="240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09004E-F6BC-4720-492B-D4F452A9B9A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96962" y="4119866"/>
            <a:ext cx="717550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800" b="1" i="1" dirty="0">
                <a:solidFill>
                  <a:srgbClr val="2FB3B0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[E_DN]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2FB3B0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420B209-6252-BEA2-4B31-F970C7681F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132291"/>
              </p:ext>
            </p:extLst>
          </p:nvPr>
        </p:nvGraphicFramePr>
        <p:xfrm>
          <a:off x="2881247" y="3538231"/>
          <a:ext cx="4847660" cy="299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964386-F1D6-3CA6-1C3E-817B803D1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624151"/>
              </p:ext>
            </p:extLst>
          </p:nvPr>
        </p:nvGraphicFramePr>
        <p:xfrm>
          <a:off x="619125" y="3283763"/>
          <a:ext cx="1674000" cy="167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8392954-6A3F-ADB3-12B7-A089B5741C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X001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36102169"/>
                  </p:ext>
                </p:extLst>
              </p:nvPr>
            </p:nvGraphicFramePr>
            <p:xfrm>
              <a:off x="8317029" y="956621"/>
              <a:ext cx="3360423" cy="39251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4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17029" y="956621"/>
                <a:ext cx="3360423" cy="3925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53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27A3-1DD6-B50D-6448-10F27CF8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BBF1806-863B-EA30-11ED-4461CAB8B20A}"/>
              </a:ext>
            </a:extLst>
          </p:cNvPr>
          <p:cNvSpPr txBox="1"/>
          <p:nvPr/>
        </p:nvSpPr>
        <p:spPr>
          <a:xfrm>
            <a:off x="395242" y="246278"/>
            <a:ext cx="3716707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88AA-05A5-8B4C-969A-3DA664EFF849}"/>
              </a:ext>
            </a:extLst>
          </p:cNvPr>
          <p:cNvGrpSpPr/>
          <p:nvPr/>
        </p:nvGrpSpPr>
        <p:grpSpPr>
          <a:xfrm>
            <a:off x="394471" y="4802550"/>
            <a:ext cx="3479029" cy="1545205"/>
            <a:chOff x="394471" y="4968804"/>
            <a:chExt cx="3479029" cy="15452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6CAD4-4B12-2CCF-90F8-BF99FAC1D16F}"/>
                </a:ext>
              </a:extLst>
            </p:cNvPr>
            <p:cNvSpPr/>
            <p:nvPr/>
          </p:nvSpPr>
          <p:spPr>
            <a:xfrm>
              <a:off x="395242" y="5344519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Informations collectées</a:t>
              </a:r>
            </a:p>
            <a:p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Localisation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du drive, liste des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produits proposés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au litre,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(cl),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immédiate, etc.</a:t>
              </a:r>
            </a:p>
          </p:txBody>
        </p:sp>
        <p:pic>
          <p:nvPicPr>
            <p:cNvPr id="25" name="Graphic 24" descr="Minimise with solid fill">
              <a:extLst>
                <a:ext uri="{FF2B5EF4-FFF2-40B4-BE49-F238E27FC236}">
                  <a16:creationId xmlns:a16="http://schemas.microsoft.com/office/drawing/2014/main" id="{6BB6D5E1-F341-EBA8-D755-8C7EE0A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471" y="4968804"/>
              <a:ext cx="446754" cy="4467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D75354-E504-0701-E5B6-D674AA777BF7}"/>
              </a:ext>
            </a:extLst>
          </p:cNvPr>
          <p:cNvGrpSpPr/>
          <p:nvPr/>
        </p:nvGrpSpPr>
        <p:grpSpPr>
          <a:xfrm>
            <a:off x="318271" y="2998425"/>
            <a:ext cx="3555229" cy="1730591"/>
            <a:chOff x="318271" y="3074322"/>
            <a:chExt cx="3555229" cy="1730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587E1-42A4-0D7E-BADF-A69B4221F37A}"/>
                </a:ext>
              </a:extLst>
            </p:cNvPr>
            <p:cNvSpPr/>
            <p:nvPr/>
          </p:nvSpPr>
          <p:spPr>
            <a:xfrm>
              <a:off x="395242" y="3478710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Périmètre des analyses</a:t>
              </a: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6" name="Graphic 25" descr="Tag with solid fill">
              <a:extLst>
                <a:ext uri="{FF2B5EF4-FFF2-40B4-BE49-F238E27FC236}">
                  <a16:creationId xmlns:a16="http://schemas.microsoft.com/office/drawing/2014/main" id="{F904D9F6-0B2C-6737-3DF7-D8AB695A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271" y="3074322"/>
              <a:ext cx="499638" cy="499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F33768-D183-34DC-D942-D58ED6D5590D}"/>
                </a:ext>
              </a:extLst>
            </p:cNvPr>
            <p:cNvSpPr/>
            <p:nvPr/>
          </p:nvSpPr>
          <p:spPr>
            <a:xfrm>
              <a:off x="395242" y="3820952"/>
              <a:ext cx="3478258" cy="98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L’étude est une analyse détaillée de la catégorie [Catégorie] chez [Distributeur] entre [Start] et [Date]. </a:t>
              </a:r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348B8-05BC-85F7-401D-8E36045359AE}"/>
              </a:ext>
            </a:extLst>
          </p:cNvPr>
          <p:cNvGrpSpPr/>
          <p:nvPr/>
        </p:nvGrpSpPr>
        <p:grpSpPr>
          <a:xfrm>
            <a:off x="318271" y="1157762"/>
            <a:ext cx="3555229" cy="1624629"/>
            <a:chOff x="318271" y="1157762"/>
            <a:chExt cx="3555229" cy="1624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A3A000-1FDD-6C40-A571-7B81A6493F05}"/>
                </a:ext>
              </a:extLst>
            </p:cNvPr>
            <p:cNvSpPr/>
            <p:nvPr/>
          </p:nvSpPr>
          <p:spPr>
            <a:xfrm>
              <a:off x="395242" y="1612901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utilisée</a:t>
              </a:r>
            </a:p>
            <a:p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L’ensemble des informations présentées ont été collectées directement sur les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sites internet des distributeurs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fr-FR" sz="14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Grocery bag with solid fill">
              <a:extLst>
                <a:ext uri="{FF2B5EF4-FFF2-40B4-BE49-F238E27FC236}">
                  <a16:creationId xmlns:a16="http://schemas.microsoft.com/office/drawing/2014/main" id="{4F700886-86A8-B6ED-AE49-E560710A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71" y="1157762"/>
              <a:ext cx="499638" cy="499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D6EB9-7C3D-6D78-2219-50951BF1FEE5}"/>
              </a:ext>
            </a:extLst>
          </p:cNvPr>
          <p:cNvGrpSpPr/>
          <p:nvPr/>
        </p:nvGrpSpPr>
        <p:grpSpPr>
          <a:xfrm>
            <a:off x="4241800" y="0"/>
            <a:ext cx="7950200" cy="6085893"/>
            <a:chOff x="4241800" y="0"/>
            <a:chExt cx="7950200" cy="6047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F09-D7D8-BB5E-78B8-5BC64309B05B}"/>
                </a:ext>
              </a:extLst>
            </p:cNvPr>
            <p:cNvSpPr/>
            <p:nvPr/>
          </p:nvSpPr>
          <p:spPr>
            <a:xfrm>
              <a:off x="8216900" y="3023841"/>
              <a:ext cx="3975100" cy="302384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07E50-0B5B-FA06-9335-8B1DEFF0B7F7}"/>
                </a:ext>
              </a:extLst>
            </p:cNvPr>
            <p:cNvSpPr/>
            <p:nvPr/>
          </p:nvSpPr>
          <p:spPr>
            <a:xfrm>
              <a:off x="4241800" y="0"/>
              <a:ext cx="3975100" cy="3023842"/>
            </a:xfrm>
            <a:prstGeom prst="rect">
              <a:avLst/>
            </a:prstGeom>
            <a:blipFill dpi="0" rotWithShape="1">
              <a:blip r:embed="rId10"/>
              <a:srcRect/>
              <a:tile tx="-1358900" ty="0" sx="10000" sy="10000" flip="none" algn="tl"/>
            </a:blip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225876-6D87-BAEB-E494-FEC515E90EBE}"/>
                </a:ext>
              </a:extLst>
            </p:cNvPr>
            <p:cNvSpPr/>
            <p:nvPr/>
          </p:nvSpPr>
          <p:spPr>
            <a:xfrm>
              <a:off x="8216900" y="0"/>
              <a:ext cx="3975100" cy="302384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EF25BE-0065-9547-06B3-58B33C896828}"/>
                </a:ext>
              </a:extLst>
            </p:cNvPr>
            <p:cNvSpPr/>
            <p:nvPr/>
          </p:nvSpPr>
          <p:spPr>
            <a:xfrm>
              <a:off x="4241800" y="3023841"/>
              <a:ext cx="3975100" cy="302384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1FD6EF8-D58E-5A5A-6818-1305983309EC}"/>
                </a:ext>
              </a:extLst>
            </p:cNvPr>
            <p:cNvSpPr/>
            <p:nvPr/>
          </p:nvSpPr>
          <p:spPr>
            <a:xfrm>
              <a:off x="42418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Drives inclus dans l’étude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E5EB0E-ECA2-5472-9915-7DEA9982AF56}"/>
                </a:ext>
              </a:extLst>
            </p:cNvPr>
            <p:cNvSpPr/>
            <p:nvPr/>
          </p:nvSpPr>
          <p:spPr>
            <a:xfrm>
              <a:off x="82176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Distributeur étudié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79906-8409-B04C-FD30-C6C1E498527B}"/>
                </a:ext>
              </a:extLst>
            </p:cNvPr>
            <p:cNvSpPr/>
            <p:nvPr/>
          </p:nvSpPr>
          <p:spPr>
            <a:xfrm>
              <a:off x="4241800" y="3022253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Marques disponibles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E506C2-28ED-28EB-CEF2-888637D7DB8A}"/>
                </a:ext>
              </a:extLst>
            </p:cNvPr>
            <p:cNvSpPr/>
            <p:nvPr/>
          </p:nvSpPr>
          <p:spPr>
            <a:xfrm>
              <a:off x="8217600" y="3022253"/>
              <a:ext cx="3974400" cy="3025430"/>
            </a:xfrm>
            <a:prstGeom prst="rect">
              <a:avLst/>
            </a:prstGeom>
            <a:solidFill>
              <a:srgbClr val="30323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Focus sur le dernier trimestre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CCE27-787E-E6AE-D749-94FDD95A11DF}"/>
              </a:ext>
            </a:extLst>
          </p:cNvPr>
          <p:cNvGrpSpPr/>
          <p:nvPr/>
        </p:nvGrpSpPr>
        <p:grpSpPr>
          <a:xfrm>
            <a:off x="4241800" y="6085893"/>
            <a:ext cx="7950200" cy="772107"/>
            <a:chOff x="4241800" y="6085893"/>
            <a:chExt cx="7950200" cy="772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58B86-690A-548E-28B8-A3FFF63346DB}"/>
                </a:ext>
              </a:extLst>
            </p:cNvPr>
            <p:cNvSpPr txBox="1"/>
            <p:nvPr/>
          </p:nvSpPr>
          <p:spPr>
            <a:xfrm>
              <a:off x="4241800" y="6085893"/>
              <a:ext cx="7950200" cy="7721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540000" tIns="108000" rIns="0" bIns="108000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Pour toute </a:t>
              </a:r>
              <a:r>
                <a:rPr lang="fr-FR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demande d’évolution </a:t>
              </a:r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de cette présentation, n’hésitez pas à nous contacter directement (contact en fin de présentation).</a:t>
              </a:r>
              <a:endParaRPr 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54" name="Graphic 53" descr="Lights On with solid fill">
              <a:extLst>
                <a:ext uri="{FF2B5EF4-FFF2-40B4-BE49-F238E27FC236}">
                  <a16:creationId xmlns:a16="http://schemas.microsoft.com/office/drawing/2014/main" id="{FA5BF1F1-A914-BD80-0789-F4DDD2C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84545" y="6204857"/>
              <a:ext cx="471234" cy="47123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22F960-7A57-6024-1F2B-8D497B0FEF7B}"/>
              </a:ext>
            </a:extLst>
          </p:cNvPr>
          <p:cNvSpPr/>
          <p:nvPr/>
        </p:nvSpPr>
        <p:spPr>
          <a:xfrm>
            <a:off x="4599196" y="1544859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7200" b="1" dirty="0" err="1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Nb_Drives</a:t>
            </a:r>
            <a:r>
              <a:rPr lang="fr-FR" sz="7200" b="1" dirty="0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2571D-6DFB-D595-A97F-E35F7BE921CE}"/>
              </a:ext>
            </a:extLst>
          </p:cNvPr>
          <p:cNvSpPr/>
          <p:nvPr/>
        </p:nvSpPr>
        <p:spPr>
          <a:xfrm>
            <a:off x="45991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7200" b="1" dirty="0" err="1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Nb_ccts</a:t>
            </a:r>
            <a:r>
              <a:rPr lang="fr-FR" sz="7200" b="1" dirty="0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9EBF4-0AB5-0C50-B7FE-B78181B47C18}"/>
              </a:ext>
            </a:extLst>
          </p:cNvPr>
          <p:cNvSpPr/>
          <p:nvPr/>
        </p:nvSpPr>
        <p:spPr>
          <a:xfrm>
            <a:off x="85735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 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B87A5-E2F4-6A59-8B4D-6CF407C6E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context01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E52D8-8886-647A-2952-6955C0E18863}"/>
              </a:ext>
            </a:extLst>
          </p:cNvPr>
          <p:cNvSpPr txBox="1"/>
          <p:nvPr/>
        </p:nvSpPr>
        <p:spPr>
          <a:xfrm>
            <a:off x="395242" y="491349"/>
            <a:ext cx="3716707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Contexte de l’étude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5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50BD-1BD7-D807-1C9E-B7AA8152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4AAE167-E2C9-3587-FAA4-1BB4CF0389C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lack chess piece next to a silver pawn&#10;&#10;AI-generated content may be incorrect.">
            <a:extLst>
              <a:ext uri="{FF2B5EF4-FFF2-40B4-BE49-F238E27FC236}">
                <a16:creationId xmlns:a16="http://schemas.microsoft.com/office/drawing/2014/main" id="{E7D0F859-5F78-6D15-7105-1D0A65A2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7" r="27197"/>
          <a:stretch>
            <a:fillRect/>
          </a:stretch>
        </p:blipFill>
        <p:spPr>
          <a:xfrm>
            <a:off x="8669390" y="1403928"/>
            <a:ext cx="3522609" cy="4985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192FE-2EA1-E272-3E82-825D3B7A98BE}"/>
              </a:ext>
            </a:extLst>
          </p:cNvPr>
          <p:cNvSpPr/>
          <p:nvPr/>
        </p:nvSpPr>
        <p:spPr>
          <a:xfrm>
            <a:off x="532929" y="1403928"/>
            <a:ext cx="813646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EDF424-C838-ACA0-3564-66F5CE48F19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587E90-6C08-3363-524B-67A5F0979D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A105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3B2-3984-1F23-08C0-7A0115AACDE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C. Situation actuelle de [Marque]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A33C7-4298-CEB2-912E-31D0B494E52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principaux enjeux stratégiques de [Marque] chez [Distributeur] entre [Start] et [Date]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1F944-13A2-3891-377C-A025AE3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20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9FF33FF8-DB52-A82A-D07F-9268B0D5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231DA2-9CED-E5B8-4D2F-221B17F3C08A}"/>
              </a:ext>
            </a:extLst>
          </p:cNvPr>
          <p:cNvSpPr txBox="1"/>
          <p:nvPr/>
        </p:nvSpPr>
        <p:spPr>
          <a:xfrm>
            <a:off x="898070" y="1563201"/>
            <a:ext cx="6418981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Récapitulatif de la performance de [Marque]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111BEA-B367-A8DE-5BEB-B25FC6F28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2715"/>
              </p:ext>
            </p:extLst>
          </p:nvPr>
        </p:nvGraphicFramePr>
        <p:xfrm>
          <a:off x="898070" y="2088602"/>
          <a:ext cx="7410205" cy="406528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26205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9926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87771896"/>
                    </a:ext>
                  </a:extLst>
                </a:gridCol>
              </a:tblGrid>
              <a:tr h="27423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Premier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Dernier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A93A1A-290B-58D9-ACF4-7E3DB5969A90}"/>
              </a:ext>
            </a:extLst>
          </p:cNvPr>
          <p:cNvSpPr/>
          <p:nvPr/>
        </p:nvSpPr>
        <p:spPr>
          <a:xfrm>
            <a:off x="8669389" y="1403928"/>
            <a:ext cx="3522612" cy="49853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ABF6A-D345-1094-D394-F2C912DBDEA2}"/>
              </a:ext>
            </a:extLst>
          </p:cNvPr>
          <p:cNvSpPr/>
          <p:nvPr/>
        </p:nvSpPr>
        <p:spPr>
          <a:xfrm>
            <a:off x="8974659" y="1692875"/>
            <a:ext cx="3097367" cy="4499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DISTRIBUTION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POSITIONNEMENT PRIX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ASSORTIMENT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PROMOTION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EBEC-36D1-79C7-7A66-32B0F3EC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EF3E0-876A-FD25-DD67-261769BD11A1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FF7DC-F527-3540-9C04-1FAB4CA607E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16194A-F962-8D75-76E5-DDA9407B770C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BA2FD-49FF-9440-1FF9-6EC84109665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 la distribution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l’architecture de gamme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n°2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cannibalisation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</a:p>
          <a:p>
            <a:pPr marL="857250" lvl="1" indent="-400050">
              <a:buFont typeface="+mj-lt"/>
              <a:buAutoNum type="alphaLcPeriod"/>
            </a:pPr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08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0244-B94A-279C-30C2-70DECF71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16D2A-9D31-9DE6-CBFD-B2C34C7F1DBA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25CB-45CA-1BEC-F3B6-ED64F90D1173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E6973-A560-75D4-A75E-34EA3F7AAE0A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1669B-5E91-891D-6291-687549D596D8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D2432-1CD6-88A3-2C34-B0297B52A994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distribution et assortiment.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F4CCF-867D-64D8-3997-F5B49D863D0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BD35C-A429-399D-D855-9530E37B5E92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grandes tendances de distribution des produits [Marque] 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6D67C-3A72-CB67-F901-96801C81CBFC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65A23-B44B-C10B-4CED-2465E76B7F51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CFC73A-5440-5634-9C35-E78F2F2DFBB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initiatives les plus prometteuses pour améliorer les ventes chez [Distributeur] ?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80765-5266-5E98-7D57-D05485D53B17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6B00F-CA8C-FAFA-FB87-7F4EB982340B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9ED1B-D528-8B9D-A838-017DBE7B2CD7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prochaines étapes à mettre en œuvre pour saisir le potentiel de distribution ?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DD2881-8A6A-3E75-C87F-25C7E605757D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971B-CC58-4398-C942-83E4EE9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FF680-3EC2-F1EA-AAC3-98F19D52F06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094D-FFB0-24F5-A361-90EB820E4BC0}"/>
              </a:ext>
            </a:extLst>
          </p:cNvPr>
          <p:cNvSpPr/>
          <p:nvPr/>
        </p:nvSpPr>
        <p:spPr>
          <a:xfrm>
            <a:off x="532929" y="1403928"/>
            <a:ext cx="495151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C79BD9-F563-5B9E-582E-60E66BEDC23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D914-2BD9-A449-3496-51EDEA10CEE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72C6806-9AC2-DC10-5B30-2AFDD990E5E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721120-80C3-2F43-469A-84C83B4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77673-879E-B62F-CAA7-B35FF2373355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évolue la distribution numérique de [Marque] </a:t>
            </a:r>
            <a:r>
              <a:rPr lang="fr-FR" sz="2400" b="1">
                <a:latin typeface="Aptos Black" panose="020B0004020202020204" pitchFamily="34" charset="0"/>
              </a:rPr>
              <a:t>chez [Distributeur</a:t>
            </a:r>
            <a:r>
              <a:rPr lang="fr-FR" sz="2400" b="1" dirty="0">
                <a:latin typeface="Aptos Black" panose="020B0004020202020204" pitchFamily="34" charset="0"/>
              </a:rPr>
              <a:t>]  au niveau national et par région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6F62-A800-3191-D5F7-AD56B486D5E9}"/>
              </a:ext>
            </a:extLst>
          </p:cNvPr>
          <p:cNvGrpSpPr/>
          <p:nvPr/>
        </p:nvGrpSpPr>
        <p:grpSpPr>
          <a:xfrm>
            <a:off x="898070" y="1563201"/>
            <a:ext cx="4254501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E1810-6F68-6380-D75F-7B76947D21C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de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FD4BB-061A-5644-1837-76E88CB708F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EEB8F-C4A7-4B03-3972-50D1E7BA2B67}"/>
              </a:ext>
            </a:extLst>
          </p:cNvPr>
          <p:cNvGrpSpPr/>
          <p:nvPr/>
        </p:nvGrpSpPr>
        <p:grpSpPr>
          <a:xfrm>
            <a:off x="5874424" y="1563201"/>
            <a:ext cx="5784643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272E1F-9935-F159-8723-FC4E313F4F0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par région et évolution en pp vs [Start]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A649C-B67A-9B2B-52DF-91E59178D07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E9C25E3-0486-2884-4D07-BE5F6F050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798523"/>
              </p:ext>
            </p:extLst>
          </p:nvPr>
        </p:nvGraphicFramePr>
        <p:xfrm>
          <a:off x="898070" y="2411699"/>
          <a:ext cx="4254501" cy="380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1579468-BA23-3D1C-4014-E5AA286EF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55056"/>
              </p:ext>
            </p:extLst>
          </p:nvPr>
        </p:nvGraphicFramePr>
        <p:xfrm>
          <a:off x="5874424" y="2182477"/>
          <a:ext cx="4675726" cy="4122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B7C4AB1A-A198-48D3-02DE-4CE7D31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23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424762-5B05-EBDE-3071-C07B48D1F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59437"/>
              </p:ext>
            </p:extLst>
          </p:nvPr>
        </p:nvGraphicFramePr>
        <p:xfrm>
          <a:off x="10569034" y="2184966"/>
          <a:ext cx="1171693" cy="411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4977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F87C-5C7B-B964-A789-AED2C81F58F6}"/>
              </a:ext>
            </a:extLst>
          </p:cNvPr>
          <p:cNvSpPr/>
          <p:nvPr/>
        </p:nvSpPr>
        <p:spPr>
          <a:xfrm>
            <a:off x="532929" y="1403928"/>
            <a:ext cx="844172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096AFC-BDE3-D7F4-7860-33751E7ECD1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69" y="491349"/>
            <a:ext cx="11038557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rotation du parc de magasins [Distributeur] adressés par [Marque] est elle contrôlée ?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E5096-5D04-FB68-8079-BA4DBD22333D}"/>
              </a:ext>
            </a:extLst>
          </p:cNvPr>
          <p:cNvGrpSpPr/>
          <p:nvPr/>
        </p:nvGrpSpPr>
        <p:grpSpPr>
          <a:xfrm>
            <a:off x="898070" y="1563201"/>
            <a:ext cx="5550231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ED4C6-3F4F-4485-44C7-B40058405B4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Rotation du part de magasins adressés par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B6303-C8C4-2062-2CAC-01D1664EF38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F3E9-AEE7-0015-722B-8A407D29B4D6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AC6FE-36EF-3D2F-00DC-75812E79B0CF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DE948DCE-57DC-23A4-96AD-03DC03003D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F78A9-82AA-4C6F-AD45-43DF650E2802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2249A15-4B0C-442C-83F1-C606C6A53A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017961"/>
              </p:ext>
            </p:extLst>
          </p:nvPr>
        </p:nvGraphicFramePr>
        <p:xfrm>
          <a:off x="237508" y="2162272"/>
          <a:ext cx="8857124" cy="4059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495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8815-FA69-62F2-EADC-7F34BC5A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C552D2-253C-F980-6E40-CBE24B05F34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B6964-37A6-D985-FA1E-B2B984CC4EFA}"/>
              </a:ext>
            </a:extLst>
          </p:cNvPr>
          <p:cNvSpPr/>
          <p:nvPr/>
        </p:nvSpPr>
        <p:spPr>
          <a:xfrm>
            <a:off x="532929" y="1403928"/>
            <a:ext cx="624418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B41AED-B3BB-7D26-ED5F-E45A6773462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980AE-A147-6182-A405-48333882915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2593C9A-2432-5BBD-ADD8-1CC8F3D756C3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Comprendre l’architecture de la gamme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7DBA42C-AD13-ADB3-8B5F-62DAB0EB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C3E4D-5B9E-97E0-1FE8-98247F38DC4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positionnement et la performance des différents produits proposés par [Marque] chez [Distributeur]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E9D7-D897-4519-7937-C7F9604B6E4C}"/>
              </a:ext>
            </a:extLst>
          </p:cNvPr>
          <p:cNvSpPr txBox="1"/>
          <p:nvPr/>
        </p:nvSpPr>
        <p:spPr>
          <a:xfrm>
            <a:off x="898070" y="1563201"/>
            <a:ext cx="567950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Indice prix , distribution numérique (DN) et évolution de la DN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CC74-9FDC-C498-406A-1C63085F3580}"/>
              </a:ext>
            </a:extLst>
          </p:cNvPr>
          <p:cNvSpPr txBox="1"/>
          <p:nvPr/>
        </p:nvSpPr>
        <p:spPr>
          <a:xfrm>
            <a:off x="898070" y="1787741"/>
            <a:ext cx="5658082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dirty="0">
                <a:latin typeface="Aptos" panose="020B0004020202020204" pitchFamily="34" charset="0"/>
              </a:rPr>
              <a:t>100 = prix de [Pivot] dans chaque magasin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842A99-62F1-501E-FC6F-35AAF3708C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67626"/>
              </p:ext>
            </p:extLst>
          </p:nvPr>
        </p:nvGraphicFramePr>
        <p:xfrm>
          <a:off x="898072" y="2247875"/>
          <a:ext cx="5607398" cy="4067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46F8C0-213C-0D63-7C94-8A248F09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68382"/>
              </p:ext>
            </p:extLst>
          </p:nvPr>
        </p:nvGraphicFramePr>
        <p:xfrm>
          <a:off x="6998078" y="1993900"/>
          <a:ext cx="4922276" cy="4140200"/>
        </p:xfrm>
        <a:graphic>
          <a:graphicData uri="http://schemas.openxmlformats.org/drawingml/2006/table">
            <a:tbl>
              <a:tblPr/>
              <a:tblGrid>
                <a:gridCol w="470511">
                  <a:extLst>
                    <a:ext uri="{9D8B030D-6E8A-4147-A177-3AD203B41FA5}">
                      <a16:colId xmlns:a16="http://schemas.microsoft.com/office/drawing/2014/main" val="1070292848"/>
                    </a:ext>
                  </a:extLst>
                </a:gridCol>
                <a:gridCol w="1845854">
                  <a:extLst>
                    <a:ext uri="{9D8B030D-6E8A-4147-A177-3AD203B41FA5}">
                      <a16:colId xmlns:a16="http://schemas.microsoft.com/office/drawing/2014/main" val="3214196264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3223849281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837650853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946880361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Point de vente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Évolution 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Indice 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242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Gin Bombay </a:t>
                      </a:r>
                      <a:r>
                        <a:rPr lang="fr-FR" sz="12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-0,5pp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251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-6,2pp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3273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-3,8pp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44861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Bramble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-4,6pp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95321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+0,8pp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179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41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27585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2246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73EF4B-F824-32FD-3D45-AC364E8DE5B8}"/>
              </a:ext>
            </a:extLst>
          </p:cNvPr>
          <p:cNvSpPr txBox="1"/>
          <p:nvPr/>
        </p:nvSpPr>
        <p:spPr>
          <a:xfrm>
            <a:off x="6998079" y="1563201"/>
            <a:ext cx="497295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Légende (évolution entre [Start] et [Date])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37D63F-5D59-409B-3DDA-FF0F72A4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33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8B55-9492-7D6C-7649-491AB4ED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40306-01A5-D612-EFB5-E499E85466C0}"/>
              </a:ext>
            </a:extLst>
          </p:cNvPr>
          <p:cNvSpPr/>
          <p:nvPr/>
        </p:nvSpPr>
        <p:spPr>
          <a:xfrm>
            <a:off x="0" y="1403928"/>
            <a:ext cx="6091462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F3A7AF-E076-A378-CF51-38DDAA2EDB1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D4478-EFD0-E055-E2B0-74E420F49F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B004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Supr_conquete_insuf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12CA1C8-7A49-C2A1-D999-28DA8B62885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F1F3B91-FAA1-D9EB-68CD-D080D1C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9726-2405-19D6-3EF8-BE81CABDB039}"/>
              </a:ext>
            </a:extLst>
          </p:cNvPr>
          <p:cNvSpPr txBox="1"/>
          <p:nvPr/>
        </p:nvSpPr>
        <p:spPr>
          <a:xfrm>
            <a:off x="898070" y="492774"/>
            <a:ext cx="4635831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potentiel représentent les magasins non adressés ? </a:t>
            </a:r>
          </a:p>
        </p:txBody>
      </p:sp>
      <p:pic>
        <p:nvPicPr>
          <p:cNvPr id="12" name="Picture 11" descr="Chess pieces">
            <a:extLst>
              <a:ext uri="{FF2B5EF4-FFF2-40B4-BE49-F238E27FC236}">
                <a16:creationId xmlns:a16="http://schemas.microsoft.com/office/drawing/2014/main" id="{F583BA68-47CE-0369-3AEF-3D53C7B8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583266-80B3-9649-5FAD-DC96CEE23C2F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D94BE-E6F5-F05B-9B9C-C80026083397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6094-B5D7-8B27-2AE7-0E44A25022BD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Adresser ces 10 magasins augmenterait le CA de ~[Pot_10]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6378C-22EC-5850-F886-36154A057B3A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14B67C-E3CA-C1BA-57EC-0F611CC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30DD138-7B62-8011-42F6-C0475F15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5B4C8B-4CAC-999C-49B5-CD1F7D3530A3}"/>
              </a:ext>
            </a:extLst>
          </p:cNvPr>
          <p:cNvGraphicFramePr>
            <a:graphicFrameLocks noGrp="1"/>
          </p:cNvGraphicFramePr>
          <p:nvPr/>
        </p:nvGraphicFramePr>
        <p:xfrm>
          <a:off x="6510867" y="1482475"/>
          <a:ext cx="5321319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124996572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557721351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spiritueux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[Catégorie]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20" name="Picture 4" descr="Logo Microsoft Excel – Logos PNG">
            <a:extLst>
              <a:ext uri="{FF2B5EF4-FFF2-40B4-BE49-F238E27FC236}">
                <a16:creationId xmlns:a16="http://schemas.microsoft.com/office/drawing/2014/main" id="{DFDA3B64-0D42-F928-D278-B5F912B2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96" y="6408230"/>
            <a:ext cx="329454" cy="3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065CBB-654C-7514-31D7-062C66E50542}"/>
              </a:ext>
            </a:extLst>
          </p:cNvPr>
          <p:cNvSpPr/>
          <p:nvPr/>
        </p:nvSpPr>
        <p:spPr>
          <a:xfrm>
            <a:off x="7365554" y="6405694"/>
            <a:ext cx="1706553" cy="3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000" b="1" dirty="0"/>
              <a:t>Liste complète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5624670-35E4-29BA-A035-AB1FE651A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436474"/>
              </p:ext>
            </p:extLst>
          </p:nvPr>
        </p:nvGraphicFramePr>
        <p:xfrm>
          <a:off x="10173505" y="1693663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270FE57-68B8-7304-379C-95A2C37E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896249"/>
              </p:ext>
            </p:extLst>
          </p:nvPr>
        </p:nvGraphicFramePr>
        <p:xfrm>
          <a:off x="10928536" y="1722144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63285-25F0-8576-C01B-62469A62FCEE}"/>
              </a:ext>
            </a:extLst>
          </p:cNvPr>
          <p:cNvGrpSpPr/>
          <p:nvPr/>
        </p:nvGrpSpPr>
        <p:grpSpPr>
          <a:xfrm>
            <a:off x="409367" y="2403407"/>
            <a:ext cx="3612959" cy="3612959"/>
            <a:chOff x="783660" y="2021705"/>
            <a:chExt cx="3994662" cy="399466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A6C76-623A-2361-F321-FDFA13A3EA05}"/>
                </a:ext>
              </a:extLst>
            </p:cNvPr>
            <p:cNvSpPr/>
            <p:nvPr/>
          </p:nvSpPr>
          <p:spPr>
            <a:xfrm>
              <a:off x="783660" y="2021705"/>
              <a:ext cx="3994662" cy="39946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0DCCF-B4FB-A3AA-A220-EB0677AAEC2B}"/>
                </a:ext>
              </a:extLst>
            </p:cNvPr>
            <p:cNvSpPr/>
            <p:nvPr/>
          </p:nvSpPr>
          <p:spPr>
            <a:xfrm>
              <a:off x="1402119" y="3258621"/>
              <a:ext cx="2757746" cy="275774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D90D16-1E7F-24DC-AD82-5E8BFD7C3E72}"/>
                </a:ext>
              </a:extLst>
            </p:cNvPr>
            <p:cNvSpPr/>
            <p:nvPr/>
          </p:nvSpPr>
          <p:spPr>
            <a:xfrm>
              <a:off x="2040658" y="4532982"/>
              <a:ext cx="1480666" cy="14806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rtlCol="0" anchor="ctr"/>
            <a:lstStyle/>
            <a:p>
              <a:pPr algn="ctr"/>
              <a:r>
                <a:rPr lang="fr-FR" sz="2800" b="1" noProof="0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[OB]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6CAC21-0AC9-72DA-2516-DA4BA34C5B13}"/>
                </a:ext>
              </a:extLst>
            </p:cNvPr>
            <p:cNvSpPr/>
            <p:nvPr/>
          </p:nvSpPr>
          <p:spPr>
            <a:xfrm>
              <a:off x="1666514" y="3610553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 dirty="0">
                  <a:solidFill>
                    <a:schemeClr val="tx2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[MOD]</a:t>
              </a:r>
              <a:endParaRPr lang="fr-FR" sz="2800" b="1" noProof="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C7DE0D-DCF1-1416-514B-2339AC27BD2D}"/>
                </a:ext>
              </a:extLst>
            </p:cNvPr>
            <p:cNvSpPr/>
            <p:nvPr/>
          </p:nvSpPr>
          <p:spPr>
            <a:xfrm>
              <a:off x="1666514" y="2336150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[FAIB]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AA7CAC-9F1C-7DCF-7F7F-049C3222B387}"/>
              </a:ext>
            </a:extLst>
          </p:cNvPr>
          <p:cNvSpPr/>
          <p:nvPr/>
        </p:nvSpPr>
        <p:spPr>
          <a:xfrm>
            <a:off x="4014249" y="5437746"/>
            <a:ext cx="1776388" cy="641928"/>
          </a:xfrm>
          <a:prstGeom prst="roundRect">
            <a:avLst/>
          </a:prstGeom>
          <a:solidFill>
            <a:srgbClr val="203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Graphic 49" descr="Plant with solid fill">
            <a:extLst>
              <a:ext uri="{FF2B5EF4-FFF2-40B4-BE49-F238E27FC236}">
                <a16:creationId xmlns:a16="http://schemas.microsoft.com/office/drawing/2014/main" id="{62A591D0-B27B-2F6C-AD5A-3D284E92F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57547" y="5525029"/>
            <a:ext cx="613713" cy="61371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B55932-D351-0724-FE76-6A99E443E644}"/>
              </a:ext>
            </a:extLst>
          </p:cNvPr>
          <p:cNvSpPr/>
          <p:nvPr/>
        </p:nvSpPr>
        <p:spPr>
          <a:xfrm>
            <a:off x="4555392" y="5489308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2000" b="1" noProof="0" dirty="0" err="1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OB_p</a:t>
            </a:r>
            <a:r>
              <a:rPr lang="fr-FR" sz="20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4C6962-0A49-3726-F1E3-46116E330231}"/>
              </a:ext>
            </a:extLst>
          </p:cNvPr>
          <p:cNvSpPr/>
          <p:nvPr/>
        </p:nvSpPr>
        <p:spPr>
          <a:xfrm>
            <a:off x="4112176" y="2973980"/>
            <a:ext cx="1776388" cy="641928"/>
          </a:xfrm>
          <a:prstGeom prst="roundRect">
            <a:avLst/>
          </a:prstGeom>
          <a:solidFill>
            <a:srgbClr val="8F9D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5" name="Graphic 54" descr="Plant with solid fill">
            <a:extLst>
              <a:ext uri="{FF2B5EF4-FFF2-40B4-BE49-F238E27FC236}">
                <a16:creationId xmlns:a16="http://schemas.microsoft.com/office/drawing/2014/main" id="{1AC39694-602E-9419-71F5-3D4238DE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5474" y="3061263"/>
            <a:ext cx="613713" cy="6137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876BE-9D98-D95D-5B5C-DAEE6FDABFFD}"/>
              </a:ext>
            </a:extLst>
          </p:cNvPr>
          <p:cNvSpPr/>
          <p:nvPr/>
        </p:nvSpPr>
        <p:spPr>
          <a:xfrm>
            <a:off x="4653319" y="3025542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2000" b="1" noProof="0" dirty="0" err="1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MOD_p</a:t>
            </a:r>
            <a:r>
              <a:rPr lang="fr-FR" sz="20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04531CC-77BF-5707-58C0-6ABF38CD594D}"/>
              </a:ext>
            </a:extLst>
          </p:cNvPr>
          <p:cNvSpPr/>
          <p:nvPr/>
        </p:nvSpPr>
        <p:spPr>
          <a:xfrm>
            <a:off x="1356003" y="1558574"/>
            <a:ext cx="1776388" cy="641928"/>
          </a:xfrm>
          <a:prstGeom prst="roundRect">
            <a:avLst/>
          </a:prstGeom>
          <a:solidFill>
            <a:srgbClr val="C7C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Graphic 58" descr="Plant with solid fill">
            <a:extLst>
              <a:ext uri="{FF2B5EF4-FFF2-40B4-BE49-F238E27FC236}">
                <a16:creationId xmlns:a16="http://schemas.microsoft.com/office/drawing/2014/main" id="{1F44A3A7-102D-74F3-5788-31E1A217B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9301" y="1645857"/>
            <a:ext cx="613713" cy="61371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CC9E43-D0ED-138B-DB2B-069F42B063C4}"/>
              </a:ext>
            </a:extLst>
          </p:cNvPr>
          <p:cNvSpPr/>
          <p:nvPr/>
        </p:nvSpPr>
        <p:spPr>
          <a:xfrm>
            <a:off x="1897146" y="1610136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2000" b="1" noProof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FAIB_p</a:t>
            </a:r>
            <a:r>
              <a:rPr lang="fr-FR" sz="20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F07168-36BD-2A2F-80BF-FD831D600138}"/>
              </a:ext>
            </a:extLst>
          </p:cNvPr>
          <p:cNvCxnSpPr>
            <a:cxnSpLocks/>
            <a:stCxn id="49" idx="1"/>
            <a:endCxn id="44" idx="6"/>
          </p:cNvCxnSpPr>
          <p:nvPr/>
        </p:nvCxnSpPr>
        <p:spPr>
          <a:xfrm rot="10800000">
            <a:off x="2885439" y="5344316"/>
            <a:ext cx="1128810" cy="4143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87FA2A8D-4637-A085-4DAF-20CAC2464203}"/>
              </a:ext>
            </a:extLst>
          </p:cNvPr>
          <p:cNvCxnSpPr>
            <a:cxnSpLocks/>
            <a:stCxn id="54" idx="1"/>
            <a:endCxn id="43" idx="6"/>
          </p:cNvCxnSpPr>
          <p:nvPr/>
        </p:nvCxnSpPr>
        <p:spPr>
          <a:xfrm rot="10800000" flipV="1">
            <a:off x="3462964" y="3294943"/>
            <a:ext cx="649212" cy="1474305"/>
          </a:xfrm>
          <a:prstGeom prst="bentConnector3">
            <a:avLst>
              <a:gd name="adj1" fmla="val 50000"/>
            </a:avLst>
          </a:prstGeom>
          <a:ln w="38100">
            <a:solidFill>
              <a:srgbClr val="8F9DE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B2B33545-A310-5E10-264B-E9B07258605E}"/>
              </a:ext>
            </a:extLst>
          </p:cNvPr>
          <p:cNvCxnSpPr>
            <a:cxnSpLocks/>
            <a:stCxn id="58" idx="1"/>
            <a:endCxn id="42" idx="1"/>
          </p:cNvCxnSpPr>
          <p:nvPr/>
        </p:nvCxnSpPr>
        <p:spPr>
          <a:xfrm rot="10800000" flipV="1">
            <a:off x="938473" y="1879537"/>
            <a:ext cx="417530" cy="1052975"/>
          </a:xfrm>
          <a:prstGeom prst="bentConnector2">
            <a:avLst/>
          </a:prstGeom>
          <a:ln w="38100">
            <a:solidFill>
              <a:srgbClr val="C7CEF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D86279-22E5-FF12-EC96-D6D13E2A4BDC}"/>
              </a:ext>
            </a:extLst>
          </p:cNvPr>
          <p:cNvSpPr/>
          <p:nvPr/>
        </p:nvSpPr>
        <p:spPr>
          <a:xfrm>
            <a:off x="3475920" y="1582624"/>
            <a:ext cx="2412644" cy="1018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Interprétation :</a:t>
            </a:r>
          </a:p>
          <a:p>
            <a:pPr algn="r"/>
            <a:r>
              <a:rPr lang="fr-FR" sz="14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Hausse potentiel du CA chez [Distributeur] en cas de capture de 100% des magasins d’un périmètre.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08CBF93-A541-B9A1-A595-305876852B39}"/>
              </a:ext>
            </a:extLst>
          </p:cNvPr>
          <p:cNvSpPr/>
          <p:nvPr/>
        </p:nvSpPr>
        <p:spPr>
          <a:xfrm>
            <a:off x="155083" y="5637702"/>
            <a:ext cx="1557001" cy="605859"/>
          </a:xfrm>
          <a:prstGeom prst="wedgeRectCallout">
            <a:avLst>
              <a:gd name="adj1" fmla="val 38350"/>
              <a:gd name="adj2" fmla="val -7171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noProof="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Aucun produit [Marque] vendu sur les 3 derniers mois.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4CD16-7378-5BE1-3ADB-9CAE5A976907}"/>
              </a:ext>
            </a:extLst>
          </p:cNvPr>
          <p:cNvSpPr/>
          <p:nvPr/>
        </p:nvSpPr>
        <p:spPr>
          <a:xfrm>
            <a:off x="1602725" y="5440760"/>
            <a:ext cx="1226243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sz="14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Océan bleu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fr-FR" sz="1400" b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F61E4-8D4B-FF53-F894-1487B3E2A99F}"/>
              </a:ext>
            </a:extLst>
          </p:cNvPr>
          <p:cNvSpPr/>
          <p:nvPr/>
        </p:nvSpPr>
        <p:spPr>
          <a:xfrm>
            <a:off x="1360131" y="4218063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modéré</a:t>
            </a:r>
          </a:p>
          <a:p>
            <a:pPr algn="ctr"/>
            <a:r>
              <a:rPr lang="fr-FR" sz="1400" b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91E59-EE8A-3782-510B-D0A3F122C8B0}"/>
              </a:ext>
            </a:extLst>
          </p:cNvPr>
          <p:cNvSpPr/>
          <p:nvPr/>
        </p:nvSpPr>
        <p:spPr>
          <a:xfrm>
            <a:off x="1360131" y="3059974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faible</a:t>
            </a:r>
          </a:p>
          <a:p>
            <a:pPr algn="ctr"/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F396-CE59-E0B6-C1BC-D312509755C4}"/>
              </a:ext>
            </a:extLst>
          </p:cNvPr>
          <p:cNvSpPr/>
          <p:nvPr/>
        </p:nvSpPr>
        <p:spPr>
          <a:xfrm>
            <a:off x="4555392" y="5757557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48D9-A07E-0E58-D595-312ECD64ABB2}"/>
              </a:ext>
            </a:extLst>
          </p:cNvPr>
          <p:cNvSpPr/>
          <p:nvPr/>
        </p:nvSpPr>
        <p:spPr>
          <a:xfrm>
            <a:off x="4653319" y="3293791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1E4853-8DD8-B3E6-3BCB-000FAD6CEF65}"/>
              </a:ext>
            </a:extLst>
          </p:cNvPr>
          <p:cNvSpPr/>
          <p:nvPr/>
        </p:nvSpPr>
        <p:spPr>
          <a:xfrm>
            <a:off x="1897146" y="1878385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20307E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</p:spTree>
    <p:extLst>
      <p:ext uri="{BB962C8B-B14F-4D97-AF65-F5344CB8AC3E}">
        <p14:creationId xmlns:p14="http://schemas.microsoft.com/office/powerpoint/2010/main" val="26920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F17-CD8C-50D5-450C-3A8A2F6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C143B-1D08-9DC6-0BBD-2C17757050C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3B18B-A6AC-5D71-261B-9D747010C954}"/>
              </a:ext>
            </a:extLst>
          </p:cNvPr>
          <p:cNvSpPr/>
          <p:nvPr/>
        </p:nvSpPr>
        <p:spPr>
          <a:xfrm>
            <a:off x="5144636" y="1403928"/>
            <a:ext cx="6514431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56C2E9-91C2-819E-F2A6-738EC1994BB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360C7-ADE9-76B8-F395-46724874A5B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B005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Supr_conquete_insuf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983FE6-092C-B4AF-AD45-35B8CADCAF7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67B94B-4558-ED7D-CC65-B610606C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14F66-7723-9C51-C00E-B592327029B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magasins non adressés par [Marque] sont ils localisés dans une région spécifique ou sur un format de magasin [Distributeur] 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CD7A7-46CF-C8B9-CDAB-11D2B02A5B87}"/>
              </a:ext>
            </a:extLst>
          </p:cNvPr>
          <p:cNvGrpSpPr/>
          <p:nvPr/>
        </p:nvGrpSpPr>
        <p:grpSpPr>
          <a:xfrm>
            <a:off x="898070" y="1563201"/>
            <a:ext cx="3060000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E9D64-00C3-8DDB-9FA9-BC7A0E6D66C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du potentiel de CA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A904E-A789-444B-2018-5C4E31374EB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D06FF-D653-11D7-AED6-9EE6E5B380AD}"/>
              </a:ext>
            </a:extLst>
          </p:cNvPr>
          <p:cNvGrpSpPr/>
          <p:nvPr/>
        </p:nvGrpSpPr>
        <p:grpSpPr>
          <a:xfrm>
            <a:off x="5519251" y="1563201"/>
            <a:ext cx="3410741" cy="534498"/>
            <a:chOff x="5519251" y="1563201"/>
            <a:chExt cx="3410741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3CF26A-9846-51E8-06CA-4CCDE43F41EF}"/>
                </a:ext>
              </a:extLst>
            </p:cNvPr>
            <p:cNvSpPr txBox="1"/>
            <p:nvPr/>
          </p:nvSpPr>
          <p:spPr>
            <a:xfrm>
              <a:off x="5519251" y="1563201"/>
              <a:ext cx="3410741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Magasins à adresser par taille en valeur…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99431-C87D-2432-B597-AF3C3E75BDCB}"/>
                </a:ext>
              </a:extLst>
            </p:cNvPr>
            <p:cNvSpPr txBox="1"/>
            <p:nvPr/>
          </p:nvSpPr>
          <p:spPr>
            <a:xfrm>
              <a:off x="5519251" y="1787741"/>
              <a:ext cx="306000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11073A-D900-9179-B74E-D52E25D3C14D}"/>
              </a:ext>
            </a:extLst>
          </p:cNvPr>
          <p:cNvSpPr txBox="1"/>
          <p:nvPr/>
        </p:nvSpPr>
        <p:spPr>
          <a:xfrm>
            <a:off x="9203378" y="1563201"/>
            <a:ext cx="22905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… et en pourcentage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47AD79C-CCFF-6539-3D34-C9CFD5501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990623"/>
              </p:ext>
            </p:extLst>
          </p:nvPr>
        </p:nvGraphicFramePr>
        <p:xfrm>
          <a:off x="5403297" y="1891975"/>
          <a:ext cx="6351908" cy="438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45BE0B8-3DBB-427C-B0D9-D04FD7825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707125"/>
              </p:ext>
            </p:extLst>
          </p:nvPr>
        </p:nvGraphicFramePr>
        <p:xfrm>
          <a:off x="9071977" y="2449339"/>
          <a:ext cx="2433852" cy="339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97DBCC9-5A9B-AD83-DC36-2F90A67CE7DD}"/>
              </a:ext>
            </a:extLst>
          </p:cNvPr>
          <p:cNvGrpSpPr/>
          <p:nvPr/>
        </p:nvGrpSpPr>
        <p:grpSpPr>
          <a:xfrm>
            <a:off x="6096025" y="2583733"/>
            <a:ext cx="5257775" cy="3110490"/>
            <a:chOff x="5985164" y="2814450"/>
            <a:chExt cx="5770017" cy="293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09DC7E-D85F-3569-0C1B-5C95991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2814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4C382-0DCB-7B0B-DBE6-C3E1E0F369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081177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7E436-A63D-F137-963E-E9729A0F88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34790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8D6CC1-ECAF-E80E-235D-B8A7AEBFA4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63703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B35623-0F9A-A93D-7B0F-51F5E0F6200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881358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5A0FE-34BD-DCF7-8688-CFEA6CFDC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148085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5F371F-BC18-7863-F87C-D164D7085F43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414812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642B80-4435-E503-AFE1-C85F0482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681539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EB14F8-F0D8-D63C-5926-49407C8F743F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948266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DD4361-D65D-C84E-DEA4-DBFF8D5A1FD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214993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632CAC-11AF-A3A4-D4E6-AF352D1F4BEC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48172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641DA-4BA1-9412-923B-B84E6D0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748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1668545"/>
                  </p:ext>
                </p:extLst>
              </p:nvPr>
            </p:nvGraphicFramePr>
            <p:xfrm>
              <a:off x="898071" y="2246550"/>
              <a:ext cx="4125192" cy="39961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71" y="2246550"/>
                <a:ext cx="4125192" cy="399614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F75263E-97F6-D460-320E-52C0F397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331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ADFF-A714-56BF-8114-9D2DF47E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73B4E0-CD6E-3870-AF32-D576A1F20A7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82380-E71D-695A-4D6F-11C5F0CA7C49}"/>
              </a:ext>
            </a:extLst>
          </p:cNvPr>
          <p:cNvSpPr/>
          <p:nvPr/>
        </p:nvSpPr>
        <p:spPr>
          <a:xfrm>
            <a:off x="532928" y="1403928"/>
            <a:ext cx="765156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C9651A-FBE3-4082-DB8B-386F530F1D7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B1829-C9AA-D76E-82E7-FFD85541A7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B006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Supr_conquete_insuf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FF0FEBD-ED91-EC69-7D1B-D8719101933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4CAB-810B-A91B-66D6-739206CBC0AB}"/>
              </a:ext>
            </a:extLst>
          </p:cNvPr>
          <p:cNvSpPr txBox="1"/>
          <p:nvPr/>
        </p:nvSpPr>
        <p:spPr>
          <a:xfrm>
            <a:off x="898070" y="492774"/>
            <a:ext cx="7569036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potentiel stratégique des magasins qui ne sont pas encore adressés par [Marque] ?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85420-C2C2-E1F6-CA6D-CE4AAB809527}"/>
              </a:ext>
            </a:extLst>
          </p:cNvPr>
          <p:cNvGrpSpPr/>
          <p:nvPr/>
        </p:nvGrpSpPr>
        <p:grpSpPr>
          <a:xfrm>
            <a:off x="898069" y="1563201"/>
            <a:ext cx="7399482" cy="534498"/>
            <a:chOff x="1050128" y="1563201"/>
            <a:chExt cx="5448674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972D8-B3FD-E88E-2048-B7D156A16DBB}"/>
                </a:ext>
              </a:extLst>
            </p:cNvPr>
            <p:cNvSpPr txBox="1"/>
            <p:nvPr/>
          </p:nvSpPr>
          <p:spPr>
            <a:xfrm>
              <a:off x="1050128" y="1563201"/>
              <a:ext cx="5448674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Potentiel et intensité concurrentielle pour chaque magasin non adressé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5A54C-4162-84F2-43F3-4A45549AA27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6D2957-CFDC-4660-BE7C-FA0493390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525575"/>
              </p:ext>
            </p:extLst>
          </p:nvPr>
        </p:nvGraphicFramePr>
        <p:xfrm>
          <a:off x="1481348" y="2327238"/>
          <a:ext cx="6408000" cy="33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846B83-0D56-22A3-BE6B-08E4BC264E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002864"/>
              </p:ext>
            </p:extLst>
          </p:nvPr>
        </p:nvGraphicFramePr>
        <p:xfrm>
          <a:off x="724752" y="2350920"/>
          <a:ext cx="7318518" cy="384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DF67D-31F1-216D-9E58-165A611DA202}"/>
              </a:ext>
            </a:extLst>
          </p:cNvPr>
          <p:cNvGrpSpPr/>
          <p:nvPr/>
        </p:nvGrpSpPr>
        <p:grpSpPr>
          <a:xfrm>
            <a:off x="1420090" y="5908350"/>
            <a:ext cx="969855" cy="333350"/>
            <a:chOff x="1396341" y="5908350"/>
            <a:chExt cx="969855" cy="333350"/>
          </a:xfrm>
        </p:grpSpPr>
        <p:pic>
          <p:nvPicPr>
            <p:cNvPr id="18" name="Graphic 17" descr="Badge Unfollow with solid fill">
              <a:extLst>
                <a:ext uri="{FF2B5EF4-FFF2-40B4-BE49-F238E27FC236}">
                  <a16:creationId xmlns:a16="http://schemas.microsoft.com/office/drawing/2014/main" id="{C2A57FB3-817E-8F2A-E36F-31F78F4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6341" y="5908350"/>
              <a:ext cx="333350" cy="3333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30B27-91B1-C0D9-57B0-C8D91C999A8B}"/>
                </a:ext>
              </a:extLst>
            </p:cNvPr>
            <p:cNvSpPr txBox="1"/>
            <p:nvPr/>
          </p:nvSpPr>
          <p:spPr>
            <a:xfrm>
              <a:off x="1729691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E4751-0748-D8D2-11E0-E5B047561FC8}"/>
              </a:ext>
            </a:extLst>
          </p:cNvPr>
          <p:cNvGrpSpPr/>
          <p:nvPr/>
        </p:nvGrpSpPr>
        <p:grpSpPr>
          <a:xfrm>
            <a:off x="6912648" y="5908350"/>
            <a:ext cx="1031521" cy="333350"/>
            <a:chOff x="7506416" y="5908350"/>
            <a:chExt cx="1031521" cy="333350"/>
          </a:xfrm>
        </p:grpSpPr>
        <p:pic>
          <p:nvPicPr>
            <p:cNvPr id="20" name="Graphic 19" descr="Badge Follow with solid fill">
              <a:extLst>
                <a:ext uri="{FF2B5EF4-FFF2-40B4-BE49-F238E27FC236}">
                  <a16:creationId xmlns:a16="http://schemas.microsoft.com/office/drawing/2014/main" id="{A8EDE024-F5F6-F42A-3FAD-F74925A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4587" y="5908350"/>
              <a:ext cx="333350" cy="3333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76D75-1659-1D75-F652-02037F0D0049}"/>
                </a:ext>
              </a:extLst>
            </p:cNvPr>
            <p:cNvSpPr txBox="1"/>
            <p:nvPr/>
          </p:nvSpPr>
          <p:spPr>
            <a:xfrm>
              <a:off x="7506416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601A48-A8A8-B7B2-54FD-15060726EB70}"/>
              </a:ext>
            </a:extLst>
          </p:cNvPr>
          <p:cNvGrpSpPr/>
          <p:nvPr/>
        </p:nvGrpSpPr>
        <p:grpSpPr>
          <a:xfrm>
            <a:off x="701182" y="4741320"/>
            <a:ext cx="333350" cy="1000942"/>
            <a:chOff x="855563" y="4705695"/>
            <a:chExt cx="333350" cy="1000942"/>
          </a:xfrm>
        </p:grpSpPr>
        <p:pic>
          <p:nvPicPr>
            <p:cNvPr id="21" name="Graphic 20" descr="Badge Unfollow with solid fill">
              <a:extLst>
                <a:ext uri="{FF2B5EF4-FFF2-40B4-BE49-F238E27FC236}">
                  <a16:creationId xmlns:a16="http://schemas.microsoft.com/office/drawing/2014/main" id="{0ADDF8FF-D39A-2741-20EE-15C25DA2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563" y="5373287"/>
              <a:ext cx="333350" cy="3333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7B5A2-A193-4664-AE0B-3178AA1D9BAF}"/>
                </a:ext>
              </a:extLst>
            </p:cNvPr>
            <p:cNvSpPr txBox="1"/>
            <p:nvPr/>
          </p:nvSpPr>
          <p:spPr>
            <a:xfrm rot="16200000">
              <a:off x="703986" y="4868969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38CEF-7C41-A27E-D967-9F5D0A67EC01}"/>
              </a:ext>
            </a:extLst>
          </p:cNvPr>
          <p:cNvGrpSpPr/>
          <p:nvPr/>
        </p:nvGrpSpPr>
        <p:grpSpPr>
          <a:xfrm>
            <a:off x="701182" y="2343505"/>
            <a:ext cx="333350" cy="1017505"/>
            <a:chOff x="688888" y="2313142"/>
            <a:chExt cx="333350" cy="1017505"/>
          </a:xfrm>
        </p:grpSpPr>
        <p:pic>
          <p:nvPicPr>
            <p:cNvPr id="22" name="Graphic 21" descr="Badge Follow with solid fill">
              <a:extLst>
                <a:ext uri="{FF2B5EF4-FFF2-40B4-BE49-F238E27FC236}">
                  <a16:creationId xmlns:a16="http://schemas.microsoft.com/office/drawing/2014/main" id="{0EB6E447-F7CA-07DF-885A-0EACA9EA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88" y="2313142"/>
              <a:ext cx="333350" cy="3333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041108-4A3A-5F93-3A45-AF53A5B442E4}"/>
                </a:ext>
              </a:extLst>
            </p:cNvPr>
            <p:cNvSpPr txBox="1"/>
            <p:nvPr/>
          </p:nvSpPr>
          <p:spPr>
            <a:xfrm rot="16200000">
              <a:off x="537311" y="285741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D6DCE-0713-7F0A-83E7-8581111E439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33" name="Picture 32" descr="Chess pieces">
              <a:extLst>
                <a:ext uri="{FF2B5EF4-FFF2-40B4-BE49-F238E27FC236}">
                  <a16:creationId xmlns:a16="http://schemas.microsoft.com/office/drawing/2014/main" id="{745C9EC1-2EB1-B2D5-64EC-A55ED66F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79DAA1-CA67-2967-8DC0-F487CF2E1EDE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CD2F690B-B7F8-D09E-8C25-EED1537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52D7D84F-3EF3-5405-2681-5D80DAB8E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DBE9C-D305-F129-2A70-290365363034}"/>
              </a:ext>
            </a:extLst>
          </p:cNvPr>
          <p:cNvGrpSpPr/>
          <p:nvPr/>
        </p:nvGrpSpPr>
        <p:grpSpPr>
          <a:xfrm>
            <a:off x="8941556" y="1065595"/>
            <a:ext cx="593561" cy="365125"/>
            <a:chOff x="8890374" y="1401540"/>
            <a:chExt cx="2743202" cy="1192336"/>
          </a:xfrm>
          <a:effectLst>
            <a:glow rad="635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36A32E-AA70-40D5-D9D6-001970106BC7}"/>
                </a:ext>
              </a:extLst>
            </p:cNvPr>
            <p:cNvSpPr/>
            <p:nvPr/>
          </p:nvSpPr>
          <p:spPr>
            <a:xfrm>
              <a:off x="8890374" y="1401540"/>
              <a:ext cx="2743199" cy="1192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321E4D92-EEE0-B37F-F998-A1D0E052ADFF}"/>
                </a:ext>
              </a:extLst>
            </p:cNvPr>
            <p:cNvSpPr/>
            <p:nvPr/>
          </p:nvSpPr>
          <p:spPr>
            <a:xfrm>
              <a:off x="8890374" y="1679477"/>
              <a:ext cx="1826206" cy="914399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670E9746-1022-8F7E-C52D-80DDF085AF88}"/>
                </a:ext>
              </a:extLst>
            </p:cNvPr>
            <p:cNvSpPr/>
            <p:nvPr/>
          </p:nvSpPr>
          <p:spPr>
            <a:xfrm rot="10800000">
              <a:off x="9807370" y="1401542"/>
              <a:ext cx="1826206" cy="91439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A2C24B-27D2-9599-E40C-E8CA1AC3877C}"/>
              </a:ext>
            </a:extLst>
          </p:cNvPr>
          <p:cNvGrpSpPr/>
          <p:nvPr/>
        </p:nvGrpSpPr>
        <p:grpSpPr>
          <a:xfrm>
            <a:off x="8941556" y="2863741"/>
            <a:ext cx="593560" cy="365125"/>
            <a:chOff x="8890376" y="1401540"/>
            <a:chExt cx="2743200" cy="1192337"/>
          </a:xfrm>
          <a:effectLst>
            <a:glow rad="63500">
              <a:schemeClr val="accent4">
                <a:alpha val="40000"/>
              </a:schemeClr>
            </a:glo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33C03D-59C9-C09D-1718-340C66C2F493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0D340AF3-04B5-894E-EB12-4584922C539B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F8F3B04-B6FB-130C-EBA7-93D52208C9D3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148B7-CC94-C2B7-8E6B-BB252F076810}"/>
              </a:ext>
            </a:extLst>
          </p:cNvPr>
          <p:cNvGrpSpPr/>
          <p:nvPr/>
        </p:nvGrpSpPr>
        <p:grpSpPr>
          <a:xfrm>
            <a:off x="8941556" y="4661886"/>
            <a:ext cx="593560" cy="365125"/>
            <a:chOff x="8890376" y="1401540"/>
            <a:chExt cx="2743200" cy="1192337"/>
          </a:xfr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6DF0C5-4700-464F-F011-02057DC4755C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6B15E244-70E4-E0BF-05FF-F92B5D7E00CD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4" name="Right Triangle 1023">
              <a:extLst>
                <a:ext uri="{FF2B5EF4-FFF2-40B4-BE49-F238E27FC236}">
                  <a16:creationId xmlns:a16="http://schemas.microsoft.com/office/drawing/2014/main" id="{0D21524A-6CAE-BDD8-576C-DBBA1A2F1606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966E33A-AD6A-35A2-54FD-48CBC3E91B25}"/>
              </a:ext>
            </a:extLst>
          </p:cNvPr>
          <p:cNvSpPr txBox="1"/>
          <p:nvPr/>
        </p:nvSpPr>
        <p:spPr>
          <a:xfrm>
            <a:off x="9737766" y="998232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OCÉAN BLEU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important et une intensité concurrentielle faible.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42A21B5-B820-B106-3E89-92671D8E94E8}"/>
              </a:ext>
            </a:extLst>
          </p:cNvPr>
          <p:cNvSpPr txBox="1"/>
          <p:nvPr/>
        </p:nvSpPr>
        <p:spPr>
          <a:xfrm>
            <a:off x="9737766" y="2802028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MODÉRÉ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et une concurrence équilibrée.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CF0437E-CD54-A1AC-BA4C-15C94141450C}"/>
              </a:ext>
            </a:extLst>
          </p:cNvPr>
          <p:cNvSpPr txBox="1"/>
          <p:nvPr/>
        </p:nvSpPr>
        <p:spPr>
          <a:xfrm>
            <a:off x="9737766" y="4605825"/>
            <a:ext cx="2244437" cy="98706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FAIBLE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à faible potentiel ou dont l’intensité concurrentielle est élevée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028" name="Chart 1027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694981"/>
              </p:ext>
            </p:extLst>
          </p:nvPr>
        </p:nvGraphicFramePr>
        <p:xfrm>
          <a:off x="8941555" y="5447008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30" name="Chart 1029">
            <a:extLst>
              <a:ext uri="{FF2B5EF4-FFF2-40B4-BE49-F238E27FC236}">
                <a16:creationId xmlns:a16="http://schemas.microsoft.com/office/drawing/2014/main" id="{ACFDFC77-07FA-45F3-AB6A-930272E46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79558"/>
              </p:ext>
            </p:extLst>
          </p:nvPr>
        </p:nvGraphicFramePr>
        <p:xfrm>
          <a:off x="8941555" y="1799469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631556"/>
              </p:ext>
            </p:extLst>
          </p:nvPr>
        </p:nvGraphicFramePr>
        <p:xfrm>
          <a:off x="8941555" y="3612847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223845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0B36-25A4-6A09-01FD-18845F6E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1A5561-0FBE-08E7-6725-4976E8A2517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93330-B07E-2C5A-2EAC-2C04CC910502}"/>
              </a:ext>
            </a:extLst>
          </p:cNvPr>
          <p:cNvSpPr/>
          <p:nvPr/>
        </p:nvSpPr>
        <p:spPr>
          <a:xfrm>
            <a:off x="532929" y="1403928"/>
            <a:ext cx="1112613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8EE5AB-0EEB-A037-0E22-EF1077AF50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39760-DD12-3D66-DD7A-F6F5F4DACA4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B014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C934A0-60B9-3FB9-8CC1-F5FC09E97ED5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FC5A8EA-5C92-C6FC-0789-EC417031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4A385-0AAC-5B5F-DA64-A8FE86B42C56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[Marque] parvient elle à améliorer sa pénétration des points de ventes déjà adressés ? (i.e. augmenter le nombre de références proposées).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46149-B2C7-1A98-1FDA-AB3826D87017}"/>
              </a:ext>
            </a:extLst>
          </p:cNvPr>
          <p:cNvGrpSpPr/>
          <p:nvPr/>
        </p:nvGrpSpPr>
        <p:grpSpPr>
          <a:xfrm>
            <a:off x="898068" y="1563201"/>
            <a:ext cx="10561619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0C71-504C-2305-483B-C632540D77A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de produits [Marque] proposés en moyenne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76AEE-53AE-936E-16FF-F066BE7F8A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Du [Start] au [Date] chez [Distributeur] – Uniquement sur les magasins proposants au moins 1 produit de la marque</a:t>
              </a: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F15A356E-0E95-A1BD-2F6B-CDA9D7E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29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BCAF18-1BBB-5D7B-672F-0C8111FF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38495"/>
              </p:ext>
            </p:extLst>
          </p:nvPr>
        </p:nvGraphicFramePr>
        <p:xfrm>
          <a:off x="898068" y="2243165"/>
          <a:ext cx="10455732" cy="3979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28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">
            <a:extLst>
              <a:ext uri="{FF2B5EF4-FFF2-40B4-BE49-F238E27FC236}">
                <a16:creationId xmlns:a16="http://schemas.microsoft.com/office/drawing/2014/main" id="{6E013ABA-421B-FB45-ED9F-78E11012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15DB9-304D-3DDF-9ED1-2C017C8F7860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6095997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D5BF9-BF7A-7191-ED01-2D3CBE5CB1DD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627F-B52E-7EE6-EB92-D4FE0EC81EA5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Elle couvre [</a:t>
              </a:r>
              <a:r>
                <a:rPr lang="fr-FR" sz="2400" b="1" dirty="0" err="1">
                  <a:solidFill>
                    <a:schemeClr val="bg1"/>
                  </a:solidFill>
                  <a:latin typeface="Aptos Black" panose="020B0004020202020204" pitchFamily="34" charset="0"/>
                </a:rPr>
                <a:t>Nb_ccts</a:t>
              </a:r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] marques et se focalise sur [Marque].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716886C-9BE1-A5FE-3B71-F7B2084D70EC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6ADE9B-211B-2AAD-1BFF-FED6432DE489}"/>
              </a:ext>
            </a:extLst>
          </p:cNvPr>
          <p:cNvGrpSpPr/>
          <p:nvPr/>
        </p:nvGrpSpPr>
        <p:grpSpPr>
          <a:xfrm>
            <a:off x="898068" y="1569322"/>
            <a:ext cx="4976357" cy="377986"/>
            <a:chOff x="898068" y="1569322"/>
            <a:chExt cx="4976357" cy="3779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E8A3DC-C402-B50E-67AA-D6A9D39ED3C7}"/>
                </a:ext>
              </a:extLst>
            </p:cNvPr>
            <p:cNvSpPr txBox="1"/>
            <p:nvPr/>
          </p:nvSpPr>
          <p:spPr>
            <a:xfrm>
              <a:off x="898070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de points de ventes [Distributeur] étudiés par région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E7FBE42-5626-8E3E-3996-B9F99063B85A}"/>
                </a:ext>
              </a:extLst>
            </p:cNvPr>
            <p:cNvSpPr/>
            <p:nvPr/>
          </p:nvSpPr>
          <p:spPr>
            <a:xfrm>
              <a:off x="898068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ECC91C-BEC2-D1A2-8C3D-C1B0C7D18272}"/>
              </a:ext>
            </a:extLst>
          </p:cNvPr>
          <p:cNvGrpSpPr/>
          <p:nvPr/>
        </p:nvGrpSpPr>
        <p:grpSpPr>
          <a:xfrm>
            <a:off x="6988317" y="1569322"/>
            <a:ext cx="4976356" cy="377986"/>
            <a:chOff x="6988317" y="1569322"/>
            <a:chExt cx="4976356" cy="3779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402531-C3A1-380B-C23E-536A6F5EB298}"/>
                </a:ext>
              </a:extLst>
            </p:cNvPr>
            <p:cNvSpPr txBox="1"/>
            <p:nvPr/>
          </p:nvSpPr>
          <p:spPr>
            <a:xfrm>
              <a:off x="6988318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Distribution des marques par point de vente au [Date]</a:t>
              </a:r>
              <a:endParaRPr lang="fr-FR" sz="2400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AFB5F66-32C6-071A-7BCC-03A48D7124D1}"/>
                </a:ext>
              </a:extLst>
            </p:cNvPr>
            <p:cNvSpPr/>
            <p:nvPr/>
          </p:nvSpPr>
          <p:spPr>
            <a:xfrm>
              <a:off x="6988317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70" y="491349"/>
            <a:ext cx="4976355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Points de ventes [Distributeur] adressés par région.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6BDD512-B128-7855-6CBD-8B58933D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79E25-C98B-4CE9-CA5F-331D8A31746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6278777"/>
                  </p:ext>
                </p:extLst>
              </p:nvPr>
            </p:nvGraphicFramePr>
            <p:xfrm>
              <a:off x="570145" y="2120848"/>
              <a:ext cx="5191200" cy="4226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145" y="2120848"/>
                <a:ext cx="5191200" cy="42264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445CFFE-18FA-C126-DDDC-00533B865E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816080"/>
              </p:ext>
            </p:extLst>
          </p:nvPr>
        </p:nvGraphicFramePr>
        <p:xfrm>
          <a:off x="6782846" y="1898698"/>
          <a:ext cx="4662459" cy="4915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6608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947B-1153-256B-73BD-880B8B97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3D170-A915-A482-4F32-1B3C594407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467A7-0E26-5590-01FD-B9E74F65A19C}"/>
              </a:ext>
            </a:extLst>
          </p:cNvPr>
          <p:cNvSpPr/>
          <p:nvPr/>
        </p:nvSpPr>
        <p:spPr>
          <a:xfrm>
            <a:off x="532929" y="1403928"/>
            <a:ext cx="503622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A9F9AB-7A6E-F519-291F-3820769DD74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D40DE-B107-22EA-BD04-912B55FEF04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B007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C2DABA2-60B7-2F7E-621A-6E7782324A5C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C763E90-240A-3430-CEFE-40F0F124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1EEBB-E43E-368A-E20D-24B530133F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dynamique des différents produits et formats proposés par [Marque] chez [Distributeur] sur le dernier trimestre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3F3CF-DA86-2EE8-E19C-28321B4F8A39}"/>
              </a:ext>
            </a:extLst>
          </p:cNvPr>
          <p:cNvGrpSpPr/>
          <p:nvPr/>
        </p:nvGrpSpPr>
        <p:grpSpPr>
          <a:xfrm>
            <a:off x="5874425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15B8-D428-5B1E-23E4-1258E9510CA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par produit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8389A-E184-0A11-7E1C-FF8C99720D6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Base 100 : DN au [Start] chez [Distributeur] au [Date]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E93D3-C941-03DE-5611-1225BFB0422C}"/>
              </a:ext>
            </a:extLst>
          </p:cNvPr>
          <p:cNvGrpSpPr/>
          <p:nvPr/>
        </p:nvGrpSpPr>
        <p:grpSpPr>
          <a:xfrm>
            <a:off x="898069" y="1563201"/>
            <a:ext cx="4291448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54299-7BF8-272F-ACB3-145688F878B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Indice final &amp; DN par produit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667A7-882B-2C8A-819C-A64FFF6921A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Base 100 : DN au [Start], indice au [Date]</a:t>
              </a: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BB30833-B135-2963-A75B-812A831E2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179300"/>
              </p:ext>
            </p:extLst>
          </p:nvPr>
        </p:nvGraphicFramePr>
        <p:xfrm>
          <a:off x="646384" y="2142867"/>
          <a:ext cx="4922773" cy="401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1E68ED-B559-BD4C-7B71-CB995DA43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220969"/>
              </p:ext>
            </p:extLst>
          </p:nvPr>
        </p:nvGraphicFramePr>
        <p:xfrm>
          <a:off x="5874425" y="2243165"/>
          <a:ext cx="5671192" cy="387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E90BE98D-7228-E637-313F-1424FFE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71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111F-D710-2709-4592-B289570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4EE7-01DD-6928-BC25-B7DB22FCB51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group of wooden barrels stacked on a green stand&#10;&#10;AI-generated content may be incorrect.">
            <a:extLst>
              <a:ext uri="{FF2B5EF4-FFF2-40B4-BE49-F238E27FC236}">
                <a16:creationId xmlns:a16="http://schemas.microsoft.com/office/drawing/2014/main" id="{BC23CB59-2594-2F59-FACA-DAB803EF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16" y="0"/>
            <a:ext cx="4250983" cy="6405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F66FB-6595-08ED-ECF3-086E984BF3DE}"/>
              </a:ext>
            </a:extLst>
          </p:cNvPr>
          <p:cNvSpPr/>
          <p:nvPr/>
        </p:nvSpPr>
        <p:spPr>
          <a:xfrm>
            <a:off x="532928" y="1403928"/>
            <a:ext cx="740808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3EFC07-0654-7D17-403C-ADFC4CDA941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03B01-2FAA-5102-37D4-AD6A1CCBE86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B008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12E1B21-678A-ECB0-E943-E9C577B472D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8491-F8D3-EA2D-ADF7-6AA94E132CD6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Existe-t-il un potentiel de référencement sur certains magasins sous adressés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05E38-7659-A7A0-0B07-6553FF974C73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60DB1-2A06-E239-E497-3158526BC03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moyen de produits [Marque] proposés en fonction de la taille du rayon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B79C94-0290-E7EB-9D9F-1EA797BE3F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Moyenne glissante +/-50 références, chez [Distributeur] au [Date]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9A648BD-2653-1E9D-95A1-1A45F0EFC3F9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rgbClr val="1B1C1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E82009E-6E02-E798-33FD-811F0921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31</a:t>
            </a:fld>
            <a:endParaRPr lang="fr-FR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D191170-B4EA-49FD-8462-43FD836B8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737488"/>
              </p:ext>
            </p:extLst>
          </p:nvPr>
        </p:nvGraphicFramePr>
        <p:xfrm>
          <a:off x="898070" y="2276060"/>
          <a:ext cx="6559634" cy="389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EBC4A0-ED1A-6B41-1584-6FB625FA99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793758"/>
              </p:ext>
            </p:extLst>
          </p:nvPr>
        </p:nvGraphicFramePr>
        <p:xfrm>
          <a:off x="8102486" y="1231981"/>
          <a:ext cx="4087123" cy="2334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04946864"/>
                  </p:ext>
                </p:extLst>
              </p:nvPr>
            </p:nvGraphicFramePr>
            <p:xfrm>
              <a:off x="8246287" y="4104568"/>
              <a:ext cx="3850063" cy="21762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6287" y="4104568"/>
                <a:ext cx="3850063" cy="2176236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67A26727-ADC0-5BF1-0D27-573A8BED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F1871C-C873-1B35-4948-EFC997F4B951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points de ventes ayant un potentiel de renforcement de l’offre.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F5851-5A37-A38E-E8D2-4DC2E9010984}"/>
              </a:ext>
            </a:extLst>
          </p:cNvPr>
          <p:cNvSpPr txBox="1"/>
          <p:nvPr/>
        </p:nvSpPr>
        <p:spPr>
          <a:xfrm>
            <a:off x="8246286" y="3642242"/>
            <a:ext cx="3640913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magasins sous adressés par région</a:t>
            </a:r>
          </a:p>
        </p:txBody>
      </p:sp>
    </p:spTree>
    <p:extLst>
      <p:ext uri="{BB962C8B-B14F-4D97-AF65-F5344CB8AC3E}">
        <p14:creationId xmlns:p14="http://schemas.microsoft.com/office/powerpoint/2010/main" val="248779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7EBA-0E76-B1AD-9A9B-75059F1E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5E4D38-35D5-49AF-2E6B-FC5E05B35951}"/>
              </a:ext>
            </a:extLst>
          </p:cNvPr>
          <p:cNvSpPr/>
          <p:nvPr/>
        </p:nvSpPr>
        <p:spPr>
          <a:xfrm>
            <a:off x="-1" y="1403928"/>
            <a:ext cx="752474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01014-0959-1A12-4118-2DA95C02243E}"/>
              </a:ext>
            </a:extLst>
          </p:cNvPr>
          <p:cNvSpPr/>
          <p:nvPr/>
        </p:nvSpPr>
        <p:spPr>
          <a:xfrm>
            <a:off x="532928" y="1403928"/>
            <a:ext cx="699181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89C14A-F02D-D516-FB03-7BAC7B1EC76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C177-81B5-EF14-8ED6-6669BD6DDA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B009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CB0ED3A-1342-0A0B-EC85-4026C91646B6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083D-5AB7-F1A8-7163-95FCC6B0B78B}"/>
              </a:ext>
            </a:extLst>
          </p:cNvPr>
          <p:cNvSpPr txBox="1"/>
          <p:nvPr/>
        </p:nvSpPr>
        <p:spPr>
          <a:xfrm>
            <a:off x="898069" y="492774"/>
            <a:ext cx="6417129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Y a-t-il une opportunité de mieux référencer le best seller ([Pivot])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2B84C-DCFE-7154-6B1B-007300F5FA98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C47883-ED51-2CE9-596E-1CFF9DABB4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adressés ne proposant pas [Pivot]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5685-CA93-FADF-2CF4-CC18601A8264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00DF293-8962-38AB-BDE7-93F69A4A2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893416"/>
              </p:ext>
            </p:extLst>
          </p:nvPr>
        </p:nvGraphicFramePr>
        <p:xfrm>
          <a:off x="61746" y="2181533"/>
          <a:ext cx="7414854" cy="4065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Picture 24" descr="A black and grey logo&#10;&#10;AI-generated content may be incorrect.">
            <a:extLst>
              <a:ext uri="{FF2B5EF4-FFF2-40B4-BE49-F238E27FC236}">
                <a16:creationId xmlns:a16="http://schemas.microsoft.com/office/drawing/2014/main" id="{B7D23427-E3C2-12D2-47F4-F058D3D41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pic>
        <p:nvPicPr>
          <p:cNvPr id="26" name="Picture 25" descr="Chess pieces">
            <a:extLst>
              <a:ext uri="{FF2B5EF4-FFF2-40B4-BE49-F238E27FC236}">
                <a16:creationId xmlns:a16="http://schemas.microsoft.com/office/drawing/2014/main" id="{78B3443A-1052-0791-745E-94B683A2A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4" t="1" r="1" b="2169"/>
          <a:stretch>
            <a:fillRect/>
          </a:stretch>
        </p:blipFill>
        <p:spPr>
          <a:xfrm>
            <a:off x="7524748" y="0"/>
            <a:ext cx="46672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6B0DD8-09B0-7AF0-EF8F-5FB1E3C42A70}"/>
              </a:ext>
            </a:extLst>
          </p:cNvPr>
          <p:cNvSpPr/>
          <p:nvPr/>
        </p:nvSpPr>
        <p:spPr>
          <a:xfrm>
            <a:off x="7524749" y="0"/>
            <a:ext cx="4667251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424191-77D1-1BAC-5C36-54A0B6A7ADC7}"/>
              </a:ext>
            </a:extLst>
          </p:cNvPr>
          <p:cNvGrpSpPr/>
          <p:nvPr/>
        </p:nvGrpSpPr>
        <p:grpSpPr>
          <a:xfrm>
            <a:off x="8031220" y="491349"/>
            <a:ext cx="4044666" cy="833178"/>
            <a:chOff x="6594305" y="491349"/>
            <a:chExt cx="4044666" cy="8331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26431-692F-80C0-704F-4B6946ECD576}"/>
                </a:ext>
              </a:extLst>
            </p:cNvPr>
            <p:cNvSpPr txBox="1"/>
            <p:nvPr/>
          </p:nvSpPr>
          <p:spPr>
            <a:xfrm>
              <a:off x="6988319" y="491349"/>
              <a:ext cx="3650652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Quels sont les magasins à prioriser ?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76942D-B35E-8BB2-70E9-EB5D106249C9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DD1480A-A87F-009B-9278-2CE9093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C36C6ED1-1622-DEEF-C42E-98E0A237D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87BDA4-32FF-BB6A-E040-68D80B93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1705"/>
              </p:ext>
            </p:extLst>
          </p:nvPr>
        </p:nvGraphicFramePr>
        <p:xfrm>
          <a:off x="7947782" y="1482475"/>
          <a:ext cx="3773035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13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B010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Supr_DN_faible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dynamique de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Actualités de la distribution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S_produit</a:t>
              </a:r>
              <a:r>
                <a:rPr lang="fr-FR" sz="1400" b="1" dirty="0">
                  <a:latin typeface="Aptos" panose="020B0004020202020204" pitchFamily="34" charset="0"/>
                </a:rPr>
                <a:t>].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[</a:t>
            </a:r>
            <a:r>
              <a:rPr lang="fr-FR" sz="1400" b="1" dirty="0" err="1">
                <a:solidFill>
                  <a:schemeClr val="bg1"/>
                </a:solidFill>
                <a:latin typeface="Aptos" panose="020B0004020202020204" pitchFamily="34" charset="0"/>
              </a:rPr>
              <a:t>S_produit</a:t>
            </a:r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].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423CA88-F253-CFDB-2190-7CCDE93A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372305"/>
              </p:ext>
            </p:extLst>
          </p:nvPr>
        </p:nvGraphicFramePr>
        <p:xfrm>
          <a:off x="8170085" y="1273102"/>
          <a:ext cx="3896959" cy="4816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BAED32B-D010-B2EC-DDE8-1B3ECBF61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671520"/>
              </p:ext>
            </p:extLst>
          </p:nvPr>
        </p:nvGraphicFramePr>
        <p:xfrm>
          <a:off x="559460" y="2175675"/>
          <a:ext cx="7473281" cy="4071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4433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95EC-183C-DA83-C501-D068A17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A3C47-BBCA-2219-B249-27BE115BD5C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4E649-0643-DA89-1FBE-B843872633A5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194609-3706-8259-C591-FD998F3394F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4D60A-5353-8551-E340-667E7E39D02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180E95C-ADCA-572B-9C59-1F6E62DE0B9D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75AA85B-ABDB-FD2B-F0B0-E37432B5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1AB81-91DF-CE1F-767C-95DBFD27AE30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mise en avant des marques de [Catégorie] parmi les autres [Rayon] et quelles sont les marques les mieux positionnées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93C1A-3A53-A505-1348-E80EE1D75CE6}"/>
              </a:ext>
            </a:extLst>
          </p:cNvPr>
          <p:cNvGrpSpPr/>
          <p:nvPr/>
        </p:nvGrpSpPr>
        <p:grpSpPr>
          <a:xfrm>
            <a:off x="898070" y="1563201"/>
            <a:ext cx="5159427" cy="534498"/>
            <a:chOff x="1050129" y="1563201"/>
            <a:chExt cx="6459460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99C89-E071-6AE9-989E-03ADAD50B524}"/>
                </a:ext>
              </a:extLst>
            </p:cNvPr>
            <p:cNvSpPr txBox="1"/>
            <p:nvPr/>
          </p:nvSpPr>
          <p:spPr>
            <a:xfrm>
              <a:off x="1050129" y="1563201"/>
              <a:ext cx="645946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sur le site parmi les autres spiritueux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63462-7245-A9C9-0687-3D518D5965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77E2D6-5CEC-5B06-BA8F-1501BBC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34</a:t>
            </a:fld>
            <a:endParaRPr lang="fr-FR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5ABE78-6F97-56B9-F96A-81FF6FA6D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743171"/>
              </p:ext>
            </p:extLst>
          </p:nvPr>
        </p:nvGraphicFramePr>
        <p:xfrm>
          <a:off x="898070" y="2005980"/>
          <a:ext cx="4618110" cy="436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F2DFD7-A42F-4E5E-943A-4D03DD683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707360"/>
              </p:ext>
            </p:extLst>
          </p:nvPr>
        </p:nvGraphicFramePr>
        <p:xfrm>
          <a:off x="6675820" y="2005981"/>
          <a:ext cx="4617055" cy="4363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15A5D06-C00C-6FF0-2DD6-20D8F30A49D8}"/>
              </a:ext>
            </a:extLst>
          </p:cNvPr>
          <p:cNvGrpSpPr/>
          <p:nvPr/>
        </p:nvGrpSpPr>
        <p:grpSpPr>
          <a:xfrm>
            <a:off x="6675821" y="1455479"/>
            <a:ext cx="5159427" cy="740845"/>
            <a:chOff x="1050129" y="1455479"/>
            <a:chExt cx="4326467" cy="7408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83608-5833-B0BE-C849-326A07251A97}"/>
                </a:ext>
              </a:extLst>
            </p:cNvPr>
            <p:cNvSpPr txBox="1"/>
            <p:nvPr/>
          </p:nvSpPr>
          <p:spPr>
            <a:xfrm>
              <a:off x="1050129" y="1455479"/>
              <a:ext cx="4326467" cy="74084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relativement au autres [Catégorie]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D96A66-4627-9689-82C8-015709D7B9B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CC928-985C-8E59-6A78-7B7EC1FADA85}"/>
              </a:ext>
            </a:extLst>
          </p:cNvPr>
          <p:cNvGrpSpPr/>
          <p:nvPr/>
        </p:nvGrpSpPr>
        <p:grpSpPr>
          <a:xfrm>
            <a:off x="4685898" y="3761510"/>
            <a:ext cx="1371599" cy="2408538"/>
            <a:chOff x="4353791" y="4450344"/>
            <a:chExt cx="1371599" cy="18028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F8E1DC-0D80-F147-4DA2-8C079AC621E3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Haut de la page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F4C0ED9-C4FB-7C54-65D0-362D39803F3A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C3E4EA-23A0-4B71-E811-4628DE8BF050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D310A9-9293-D52C-EA3B-34894D57BE8B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0CEF8E-52FE-A0F1-9AAF-75DDB761930F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Bas de page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E90DC-9D3E-6ABD-E4F1-B6068589B7B5}"/>
              </a:ext>
            </a:extLst>
          </p:cNvPr>
          <p:cNvGrpSpPr/>
          <p:nvPr/>
        </p:nvGrpSpPr>
        <p:grpSpPr>
          <a:xfrm>
            <a:off x="10287469" y="3761510"/>
            <a:ext cx="1371599" cy="2408538"/>
            <a:chOff x="4353791" y="4450344"/>
            <a:chExt cx="1371599" cy="18028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25A942-FD48-BF7D-FC91-49B15BFA47F2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Top [Catégorie]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C4FBC1-1F3A-6497-C59A-857E8C286AA5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77FE75-0E54-C25E-2802-35D7B4344A09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E52EF7-EF6D-913A-E0A0-585DDE8B9A37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A6156A-B398-E1F0-2648-E0D3899CA5B9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En retrait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832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DC16-29EA-D780-DA77-5FB0FB2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C1AE8-D1A1-6FC1-38CF-465FF249B4D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4984E-C75D-E675-0B66-018376F3E38B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8E5E52-4A36-6B48-489D-FE250973BF4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D2D57-B4D4-6B1C-CC31-454B1F362A0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4414E7-5B2B-AB2D-51EA-38B377C7ED1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E68DCC5-1249-F06C-6BE1-E2EB330A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DF1DE-E091-9961-E15E-4A9F3F311F59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a évoluée la mise en avant de notre best seller ([Pivot]) sur les derniers mois ?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6F6D11-130E-E8AD-E26B-44DD8C6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35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72811-C6D1-C397-1B63-761C3A18C45D}"/>
              </a:ext>
            </a:extLst>
          </p:cNvPr>
          <p:cNvGrpSpPr/>
          <p:nvPr/>
        </p:nvGrpSpPr>
        <p:grpSpPr>
          <a:xfrm>
            <a:off x="6675821" y="1563201"/>
            <a:ext cx="5357257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FCC5-2CE6-DCBA-65B6-8ABB732AF90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relativement au autres [Catégorie] (%)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6D5C2-70D9-C25A-13F6-34B92D8E10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[Pivot] chez [Distributeur] au [Date]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6EF7F-5004-99A4-DF56-05DA63E3F8B5}"/>
              </a:ext>
            </a:extLst>
          </p:cNvPr>
          <p:cNvGrpSpPr/>
          <p:nvPr/>
        </p:nvGrpSpPr>
        <p:grpSpPr>
          <a:xfrm>
            <a:off x="898070" y="1563201"/>
            <a:ext cx="535725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0D779-0069-4A10-64ED-1F0B7C0B849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relativement au autres [Catégorie] (ABS)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9712C-223A-3138-912A-F4DCF06931D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[Pivot] chez [Distributeur] au [Date]</a:t>
              </a: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B35E8BF-6E77-0E07-E319-5F7255959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115399"/>
              </p:ext>
            </p:extLst>
          </p:nvPr>
        </p:nvGraphicFramePr>
        <p:xfrm>
          <a:off x="508784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C24699-4296-4E7C-9179-0DF537675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317019"/>
              </p:ext>
            </p:extLst>
          </p:nvPr>
        </p:nvGraphicFramePr>
        <p:xfrm>
          <a:off x="6489989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868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038-338C-5861-3105-F6EFB797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77F88-7660-DA88-D582-905F2FC567F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9E4494-7C11-91E5-FDA0-0619586694F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61254-ED8E-6075-30E9-07F0F90F1774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04E183-3F50-E3B7-C1B6-48BD0A75EBFE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du positionnement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l’évolution de vos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Réagir à la concurrence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Maitriser le positionnement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n°5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n°6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101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CB87-EA64-CF07-E0FA-A86D3F9D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7DFDB-40F4-2F77-8212-4529F439D276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94D22-C037-1171-6FBD-4D2D413980DC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FC10-41A2-D221-365F-81A50E3329B1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B2E647-9D30-E0E3-821E-4F91420ED241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1E6BD-073A-ED78-E60A-4C9D5630F875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politique tarifaire.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36B19-5869-5D13-D282-8DAB6B49643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614DC7-9D9B-19CA-A53C-6316D00A31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 est le positionnement prix de [Marque] et quelles sont les dynamiques de marché 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46711-2A74-A46B-21F8-FF0B4586BD85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E53AA-95CC-2C9B-E056-054EE6E348E5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27C5-E4D0-1C20-8619-8C5AA0995408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initiatives concrètes peuvent être explorées pour améliorer la politique tarifaire 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81212-7C02-53CD-4B2D-35984445D59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0B7F4-D358-C63F-E3C8-C78DFAE06F90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6217D-264C-9245-A131-103297FE7A45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approfondir l’analyse et renforcer la cohérence du positionnement prix 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4F25-EDF8-DE0F-CE33-6DD14ECA66B6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4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F07E-0CF5-0FDA-E403-C6AAB358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25D-356F-F5DD-ED39-FC3BB219B7E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3AB38-2B68-7840-CB86-8880EC7366A0}"/>
              </a:ext>
            </a:extLst>
          </p:cNvPr>
          <p:cNvSpPr/>
          <p:nvPr/>
        </p:nvSpPr>
        <p:spPr>
          <a:xfrm>
            <a:off x="532932" y="1403928"/>
            <a:ext cx="617085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D85BC2-B659-BBC2-F25B-0FE86AF1150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10487-33F5-713E-37D7-BC559B33450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C001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C9AADBC-9D66-1639-B156-973E54F3908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A. État des lieux du positionnement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93A875D-4B32-4FC9-49D2-B33810A1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BD7F-00C9-4938-28F1-D56B7DBC939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territoire prix des différents produits de la marque [Marque] chez [Distributeur]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302E305-3A9F-A927-8249-C762688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67CC5-3F49-E0EC-F23D-F3631CBF20A6}"/>
              </a:ext>
            </a:extLst>
          </p:cNvPr>
          <p:cNvGrpSpPr/>
          <p:nvPr/>
        </p:nvGrpSpPr>
        <p:grpSpPr>
          <a:xfrm>
            <a:off x="898070" y="1563201"/>
            <a:ext cx="74621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7E549-11AB-1DC1-8A5B-6E6B7D16094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des observations prix des produits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6ED58-6BEC-C3D2-B570-1D1DADDB46D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76B99-5E0B-947B-9C2C-3BE382E1D8EB}"/>
              </a:ext>
            </a:extLst>
          </p:cNvPr>
          <p:cNvGrpSpPr/>
          <p:nvPr/>
        </p:nvGrpSpPr>
        <p:grpSpPr>
          <a:xfrm>
            <a:off x="7284359" y="1563201"/>
            <a:ext cx="4572000" cy="534498"/>
            <a:chOff x="1050129" y="1563201"/>
            <a:chExt cx="4326467" cy="5344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A7154-D0BA-12E1-2BDB-DD9EAED6534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9B569-DDA3-4847-078D-67B1A7E5C4E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CD60098-C9B1-44A7-84D1-A24D1A64A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975913"/>
              </p:ext>
            </p:extLst>
          </p:nvPr>
        </p:nvGraphicFramePr>
        <p:xfrm>
          <a:off x="759836" y="2088602"/>
          <a:ext cx="5608307" cy="416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9A27E7E-9CA8-90C4-353F-D0D9A78D9E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551897"/>
              </p:ext>
            </p:extLst>
          </p:nvPr>
        </p:nvGraphicFramePr>
        <p:xfrm>
          <a:off x="7092391" y="2088602"/>
          <a:ext cx="4996195" cy="413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605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6A-F6D5-23D6-1878-F9458193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722F9-9E10-8825-7DA3-C4E1AF6162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B6DF8-56A0-9645-0B65-C2228163113B}"/>
              </a:ext>
            </a:extLst>
          </p:cNvPr>
          <p:cNvSpPr/>
          <p:nvPr/>
        </p:nvSpPr>
        <p:spPr>
          <a:xfrm>
            <a:off x="532932" y="1403928"/>
            <a:ext cx="80776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A13F2B-8979-600A-FAC3-593C518C466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B8C27-449A-C39A-E29E-B67B2A65489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C002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Supr_mono_prod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6EE53B-A60F-C4D9-23A5-01754DA8752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953B5C9-E3B1-51C5-7E55-B9A59DC4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44231-38EB-12F7-D0F8-6FD02C666B4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ont évolué les prix des produits de la gamme [Marque] chez [Distributeur] entre [Start] et [Date]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C3B8A24-D72D-746C-4D23-202DC3A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0B0C6-8134-07A9-FF30-DD3B83C8E6A7}"/>
              </a:ext>
            </a:extLst>
          </p:cNvPr>
          <p:cNvGrpSpPr/>
          <p:nvPr/>
        </p:nvGrpSpPr>
        <p:grpSpPr>
          <a:xfrm>
            <a:off x="898070" y="1563201"/>
            <a:ext cx="70557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99838-D2A9-9E3F-1283-6806F9B921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des prix moyens par litre avant promotion par produit de la marque [Marque]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D9063A-DE32-9068-B018-DB6D24626BD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703AAE-5356-60D0-45CB-3FFA5D500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918812"/>
              </p:ext>
            </p:extLst>
          </p:nvPr>
        </p:nvGraphicFramePr>
        <p:xfrm>
          <a:off x="759836" y="2175675"/>
          <a:ext cx="11198615" cy="4189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648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AE619-B117-0B1B-31BE-770DD0F60F7F}"/>
              </a:ext>
            </a:extLst>
          </p:cNvPr>
          <p:cNvGrpSpPr/>
          <p:nvPr/>
        </p:nvGrpSpPr>
        <p:grpSpPr>
          <a:xfrm>
            <a:off x="8127998" y="0"/>
            <a:ext cx="4064002" cy="6858000"/>
            <a:chOff x="8127999" y="0"/>
            <a:chExt cx="4064002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E93256B-DB49-7F5C-C612-77F94CAB5765}"/>
                </a:ext>
              </a:extLst>
            </p:cNvPr>
            <p:cNvSpPr/>
            <p:nvPr/>
          </p:nvSpPr>
          <p:spPr>
            <a:xfrm>
              <a:off x="8127999" y="0"/>
              <a:ext cx="4064002" cy="6858000"/>
            </a:xfrm>
            <a:prstGeom prst="rect">
              <a:avLst/>
            </a:prstGeom>
            <a:blipFill>
              <a:blip r:embed="rId3"/>
              <a:stretch>
                <a:fillRect l="-42709" r="-9312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A04538-9604-216C-2D35-1C2483737105}"/>
                </a:ext>
              </a:extLst>
            </p:cNvPr>
            <p:cNvGrpSpPr/>
            <p:nvPr/>
          </p:nvGrpSpPr>
          <p:grpSpPr>
            <a:xfrm>
              <a:off x="8128001" y="0"/>
              <a:ext cx="4063999" cy="6858000"/>
              <a:chOff x="8128001" y="0"/>
              <a:chExt cx="4063999" cy="68580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F86089E-510F-194B-5041-3F50808402C5}"/>
                  </a:ext>
                </a:extLst>
              </p:cNvPr>
              <p:cNvSpPr/>
              <p:nvPr/>
            </p:nvSpPr>
            <p:spPr>
              <a:xfrm>
                <a:off x="8128001" y="0"/>
                <a:ext cx="4063999" cy="6858000"/>
              </a:xfrm>
              <a:prstGeom prst="rect">
                <a:avLst/>
              </a:prstGeom>
              <a:solidFill>
                <a:srgbClr val="303237">
                  <a:alpha val="69804"/>
                </a:srgbClr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fr-FR" sz="1600" b="1" noProof="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12FBB5A-8123-E978-2E0A-DE8739C64755}"/>
                  </a:ext>
                </a:extLst>
              </p:cNvPr>
              <p:cNvSpPr txBox="1"/>
              <p:nvPr/>
            </p:nvSpPr>
            <p:spPr>
              <a:xfrm>
                <a:off x="8585200" y="492774"/>
                <a:ext cx="3149600" cy="83317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2400" b="1" noProof="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Identification des opportunités. </a:t>
                </a:r>
                <a:endParaRPr lang="fr-FR" sz="1600" i="1" noProof="0" dirty="0">
                  <a:solidFill>
                    <a:prstClr val="white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F2209F-C813-4B52-E153-B34AB755798E}"/>
                  </a:ext>
                </a:extLst>
              </p:cNvPr>
              <p:cNvSpPr txBox="1"/>
              <p:nvPr/>
            </p:nvSpPr>
            <p:spPr>
              <a:xfrm>
                <a:off x="8585200" y="1584974"/>
                <a:ext cx="3149600" cy="340735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160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Description courte en 3 phrases</a:t>
                </a: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AA85997-B66D-96F1-E350-D6F8710C66B2}"/>
                  </a:ext>
                </a:extLst>
              </p:cNvPr>
              <p:cNvGrpSpPr/>
              <p:nvPr/>
            </p:nvGrpSpPr>
            <p:grpSpPr>
              <a:xfrm>
                <a:off x="8585199" y="2853168"/>
                <a:ext cx="3391761" cy="350549"/>
                <a:chOff x="457198" y="2853168"/>
                <a:chExt cx="3391761" cy="350549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05662D9-A79A-E2A9-A67C-B7D8BEDECBED}"/>
                    </a:ext>
                  </a:extLst>
                </p:cNvPr>
                <p:cNvSpPr/>
                <p:nvPr/>
              </p:nvSpPr>
              <p:spPr>
                <a:xfrm>
                  <a:off x="872067" y="2872847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noProof="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5" name="Graphic 194" descr="Badge Unfollow with solid fill">
                  <a:extLst>
                    <a:ext uri="{FF2B5EF4-FFF2-40B4-BE49-F238E27FC236}">
                      <a16:creationId xmlns:a16="http://schemas.microsoft.com/office/drawing/2014/main" id="{5177CB51-7B73-88FE-24B5-8C62FC3F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2853168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B6BE459-68A7-2814-835C-644EB7DED189}"/>
                  </a:ext>
                </a:extLst>
              </p:cNvPr>
              <p:cNvGrpSpPr/>
              <p:nvPr/>
            </p:nvGrpSpPr>
            <p:grpSpPr>
              <a:xfrm>
                <a:off x="8585199" y="4135064"/>
                <a:ext cx="3391761" cy="350549"/>
                <a:chOff x="457198" y="3286221"/>
                <a:chExt cx="3391761" cy="350549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1F9D245-49C4-276F-B8DA-9D56DE8FB09D}"/>
                    </a:ext>
                  </a:extLst>
                </p:cNvPr>
                <p:cNvSpPr/>
                <p:nvPr/>
              </p:nvSpPr>
              <p:spPr>
                <a:xfrm>
                  <a:off x="872067" y="3305900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8" name="Graphic 197" descr="Badge Unfollow with solid fill">
                  <a:extLst>
                    <a:ext uri="{FF2B5EF4-FFF2-40B4-BE49-F238E27FC236}">
                      <a16:creationId xmlns:a16="http://schemas.microsoft.com/office/drawing/2014/main" id="{B94CFB6F-D2F7-1824-D948-DBC6DF9A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286221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5009A7C-2E88-1F6B-A958-5E42D18C1654}"/>
                  </a:ext>
                </a:extLst>
              </p:cNvPr>
              <p:cNvGrpSpPr/>
              <p:nvPr/>
            </p:nvGrpSpPr>
            <p:grpSpPr>
              <a:xfrm>
                <a:off x="8585199" y="5416959"/>
                <a:ext cx="3391761" cy="350549"/>
                <a:chOff x="457198" y="3719274"/>
                <a:chExt cx="3391761" cy="350549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B9C64AF-5B93-DAFE-88DB-AB3B6376197E}"/>
                    </a:ext>
                  </a:extLst>
                </p:cNvPr>
                <p:cNvSpPr/>
                <p:nvPr/>
              </p:nvSpPr>
              <p:spPr>
                <a:xfrm>
                  <a:off x="872067" y="3738953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201" name="Graphic 200" descr="Badge Unfollow with solid fill">
                  <a:extLst>
                    <a:ext uri="{FF2B5EF4-FFF2-40B4-BE49-F238E27FC236}">
                      <a16:creationId xmlns:a16="http://schemas.microsoft.com/office/drawing/2014/main" id="{D1676D29-2E1D-4D94-7D62-9ED5C00E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719274"/>
                  <a:ext cx="285558" cy="2855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2FB4B-AA62-47BC-24C5-83E96006CF86}"/>
              </a:ext>
            </a:extLst>
          </p:cNvPr>
          <p:cNvGrpSpPr/>
          <p:nvPr/>
        </p:nvGrpSpPr>
        <p:grpSpPr>
          <a:xfrm>
            <a:off x="4063999" y="0"/>
            <a:ext cx="4064000" cy="6858000"/>
            <a:chOff x="4063999" y="0"/>
            <a:chExt cx="4064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A48473-996D-9D33-2C30-8DD7881A2235}"/>
                </a:ext>
              </a:extLst>
            </p:cNvPr>
            <p:cNvSpPr/>
            <p:nvPr/>
          </p:nvSpPr>
          <p:spPr>
            <a:xfrm rot="10800000">
              <a:off x="4063999" y="0"/>
              <a:ext cx="4064000" cy="685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F1FF443-C4BB-8243-4392-A412DE9E78C1}"/>
                </a:ext>
              </a:extLst>
            </p:cNvPr>
            <p:cNvSpPr txBox="1"/>
            <p:nvPr/>
          </p:nvSpPr>
          <p:spPr>
            <a:xfrm>
              <a:off x="4521199" y="492774"/>
              <a:ext cx="3149600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24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Situation actuelle pour [Marque].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F15578-39E1-92AE-AB53-F79FA1D36C6B}"/>
                </a:ext>
              </a:extLst>
            </p:cNvPr>
            <p:cNvSpPr txBox="1"/>
            <p:nvPr/>
          </p:nvSpPr>
          <p:spPr>
            <a:xfrm>
              <a:off x="4521199" y="1584974"/>
              <a:ext cx="3149600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1600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Description courte en 3 phrases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3559B24-5B7C-50F4-8D0F-41EE6988BDF4}"/>
                </a:ext>
              </a:extLst>
            </p:cNvPr>
            <p:cNvGrpSpPr/>
            <p:nvPr/>
          </p:nvGrpSpPr>
          <p:grpSpPr>
            <a:xfrm>
              <a:off x="4521198" y="2853168"/>
              <a:ext cx="3391761" cy="350549"/>
              <a:chOff x="457198" y="2853168"/>
              <a:chExt cx="3391761" cy="350549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724B3C0-2BC3-4676-0E73-9481F35CAB88}"/>
                  </a:ext>
                </a:extLst>
              </p:cNvPr>
              <p:cNvSpPr/>
              <p:nvPr/>
            </p:nvSpPr>
            <p:spPr>
              <a:xfrm>
                <a:off x="872067" y="2872847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6" name="Graphic 185" descr="Badge Unfollow with solid fill">
                <a:extLst>
                  <a:ext uri="{FF2B5EF4-FFF2-40B4-BE49-F238E27FC236}">
                    <a16:creationId xmlns:a16="http://schemas.microsoft.com/office/drawing/2014/main" id="{292F967A-35C4-AC01-E094-0EA7450D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2853168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77FFA3D-21D7-D2CB-40EA-0BE5D4F90B4D}"/>
                </a:ext>
              </a:extLst>
            </p:cNvPr>
            <p:cNvGrpSpPr/>
            <p:nvPr/>
          </p:nvGrpSpPr>
          <p:grpSpPr>
            <a:xfrm>
              <a:off x="4521198" y="4135064"/>
              <a:ext cx="3391761" cy="350549"/>
              <a:chOff x="457198" y="3286221"/>
              <a:chExt cx="3391761" cy="3505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50D46F7-A186-2931-9E86-67EDFC07FCC8}"/>
                  </a:ext>
                </a:extLst>
              </p:cNvPr>
              <p:cNvSpPr/>
              <p:nvPr/>
            </p:nvSpPr>
            <p:spPr>
              <a:xfrm>
                <a:off x="872067" y="3305900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9" name="Graphic 188" descr="Badge Unfollow with solid fill">
                <a:extLst>
                  <a:ext uri="{FF2B5EF4-FFF2-40B4-BE49-F238E27FC236}">
                    <a16:creationId xmlns:a16="http://schemas.microsoft.com/office/drawing/2014/main" id="{E353988B-9D9C-F2A6-B243-8A34D7124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286221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8AD058-CBA6-6E70-961F-7ADC1377D13C}"/>
                </a:ext>
              </a:extLst>
            </p:cNvPr>
            <p:cNvGrpSpPr/>
            <p:nvPr/>
          </p:nvGrpSpPr>
          <p:grpSpPr>
            <a:xfrm>
              <a:off x="4521198" y="5416959"/>
              <a:ext cx="3391761" cy="350549"/>
              <a:chOff x="457198" y="3719274"/>
              <a:chExt cx="3391761" cy="350549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17A7B67-FDF5-42B5-CB44-0E338B0F4202}"/>
                  </a:ext>
                </a:extLst>
              </p:cNvPr>
              <p:cNvSpPr/>
              <p:nvPr/>
            </p:nvSpPr>
            <p:spPr>
              <a:xfrm>
                <a:off x="872067" y="3738953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92" name="Graphic 191" descr="Badge Unfollow with solid fill">
                <a:extLst>
                  <a:ext uri="{FF2B5EF4-FFF2-40B4-BE49-F238E27FC236}">
                    <a16:creationId xmlns:a16="http://schemas.microsoft.com/office/drawing/2014/main" id="{D36339A7-3226-6C71-4777-8C28BDB8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719274"/>
                <a:ext cx="285558" cy="28555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933270-1485-0953-66FC-BE33E3C9C877}"/>
              </a:ext>
            </a:extLst>
          </p:cNvPr>
          <p:cNvGrpSpPr/>
          <p:nvPr/>
        </p:nvGrpSpPr>
        <p:grpSpPr>
          <a:xfrm>
            <a:off x="-1" y="0"/>
            <a:ext cx="4063999" cy="6858000"/>
            <a:chOff x="-1" y="0"/>
            <a:chExt cx="4063999" cy="6858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A635-EBE9-2202-9F7D-52B637E21D0B}"/>
                </a:ext>
              </a:extLst>
            </p:cNvPr>
            <p:cNvSpPr/>
            <p:nvPr/>
          </p:nvSpPr>
          <p:spPr>
            <a:xfrm>
              <a:off x="0" y="0"/>
              <a:ext cx="4063998" cy="68580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39792" r="-35001"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B29B75-DCE2-9C9D-065F-73029907F72A}"/>
                </a:ext>
              </a:extLst>
            </p:cNvPr>
            <p:cNvSpPr/>
            <p:nvPr/>
          </p:nvSpPr>
          <p:spPr>
            <a:xfrm>
              <a:off x="-1" y="0"/>
              <a:ext cx="4063999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DC00194-8A5F-85AE-A4AB-06D44195E5F2}"/>
              </a:ext>
            </a:extLst>
          </p:cNvPr>
          <p:cNvSpPr txBox="1"/>
          <p:nvPr/>
        </p:nvSpPr>
        <p:spPr>
          <a:xfrm>
            <a:off x="457198" y="492774"/>
            <a:ext cx="314960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Marché </a:t>
            </a:r>
            <a:r>
              <a:rPr lang="fr-FR" sz="2400" b="1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du [Catégorie] chez [Distributeur].</a:t>
            </a:r>
            <a:endParaRPr lang="fr-FR" sz="1600" i="1" noProof="0" dirty="0">
              <a:solidFill>
                <a:prstClr val="white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0358B5-434F-AFF5-2087-0222BF5F2D01}"/>
              </a:ext>
            </a:extLst>
          </p:cNvPr>
          <p:cNvSpPr txBox="1"/>
          <p:nvPr/>
        </p:nvSpPr>
        <p:spPr>
          <a:xfrm>
            <a:off x="457198" y="1584974"/>
            <a:ext cx="3149600" cy="340735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1600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courte en 3 phrases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C8F7E6-41F1-A15D-DE02-7ACACA2372D3}"/>
              </a:ext>
            </a:extLst>
          </p:cNvPr>
          <p:cNvGrpSpPr/>
          <p:nvPr/>
        </p:nvGrpSpPr>
        <p:grpSpPr>
          <a:xfrm>
            <a:off x="457198" y="2853168"/>
            <a:ext cx="3391761" cy="350549"/>
            <a:chOff x="457198" y="2853168"/>
            <a:chExt cx="3391761" cy="35054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0DAE088-D860-B754-9438-6714865EAE70}"/>
                </a:ext>
              </a:extLst>
            </p:cNvPr>
            <p:cNvSpPr/>
            <p:nvPr/>
          </p:nvSpPr>
          <p:spPr>
            <a:xfrm>
              <a:off x="872067" y="2872847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6" name="Graphic 175" descr="Badge Unfollow with solid fill">
              <a:extLst>
                <a:ext uri="{FF2B5EF4-FFF2-40B4-BE49-F238E27FC236}">
                  <a16:creationId xmlns:a16="http://schemas.microsoft.com/office/drawing/2014/main" id="{9B44AA5F-D11B-5FEF-CE2E-A4DFA40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2853168"/>
              <a:ext cx="285558" cy="285558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5209CB-5A04-234A-F55B-4C5D17F145AB}"/>
              </a:ext>
            </a:extLst>
          </p:cNvPr>
          <p:cNvGrpSpPr/>
          <p:nvPr/>
        </p:nvGrpSpPr>
        <p:grpSpPr>
          <a:xfrm>
            <a:off x="457198" y="4135064"/>
            <a:ext cx="3391761" cy="350549"/>
            <a:chOff x="457198" y="3286221"/>
            <a:chExt cx="3391761" cy="35054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8801C31-D1D8-0570-5B08-47E9C0033A57}"/>
                </a:ext>
              </a:extLst>
            </p:cNvPr>
            <p:cNvSpPr/>
            <p:nvPr/>
          </p:nvSpPr>
          <p:spPr>
            <a:xfrm>
              <a:off x="872067" y="3305900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7" name="Graphic 176" descr="Badge Unfollow with solid fill">
              <a:extLst>
                <a:ext uri="{FF2B5EF4-FFF2-40B4-BE49-F238E27FC236}">
                  <a16:creationId xmlns:a16="http://schemas.microsoft.com/office/drawing/2014/main" id="{08085631-D6A1-ECB8-7C18-51748267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286221"/>
              <a:ext cx="285558" cy="285558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10A3C7-8965-5D47-37AE-5D9B1AB2BB77}"/>
              </a:ext>
            </a:extLst>
          </p:cNvPr>
          <p:cNvGrpSpPr/>
          <p:nvPr/>
        </p:nvGrpSpPr>
        <p:grpSpPr>
          <a:xfrm>
            <a:off x="457198" y="5416959"/>
            <a:ext cx="3391761" cy="350549"/>
            <a:chOff x="457198" y="3719274"/>
            <a:chExt cx="3391761" cy="35054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3B68DB5-1D50-2764-4CBC-DF526C257189}"/>
                </a:ext>
              </a:extLst>
            </p:cNvPr>
            <p:cNvSpPr/>
            <p:nvPr/>
          </p:nvSpPr>
          <p:spPr>
            <a:xfrm>
              <a:off x="872067" y="3738953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8" name="Graphic 177" descr="Badge Unfollow with solid fill">
              <a:extLst>
                <a:ext uri="{FF2B5EF4-FFF2-40B4-BE49-F238E27FC236}">
                  <a16:creationId xmlns:a16="http://schemas.microsoft.com/office/drawing/2014/main" id="{87A33F6F-FD62-1A98-A318-75A44B61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719274"/>
              <a:ext cx="285558" cy="285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4DFB56-5C53-EAA1-A81B-C70512942E8F}"/>
              </a:ext>
            </a:extLst>
          </p:cNvPr>
          <p:cNvSpPr txBox="1"/>
          <p:nvPr/>
        </p:nvSpPr>
        <p:spPr>
          <a:xfrm>
            <a:off x="457198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Executive</a:t>
            </a:r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fr-FR" sz="28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F3629BF-3374-72A2-BFE9-44AE3AE0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C003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Supr_DN_faible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expliquer l’évolution mensuelle des prix moyens pratiqués par [Distributeur] sur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60542285-C129-575D-0117-2CE577146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6385985"/>
                  </p:ext>
                </p:extLst>
              </p:nvPr>
            </p:nvGraphicFramePr>
            <p:xfrm>
              <a:off x="832390" y="2561047"/>
              <a:ext cx="10521410" cy="2224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60542285-C129-575D-0117-2CE577146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90" y="2561047"/>
                <a:ext cx="10521410" cy="22247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84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20D6-8B3A-95F1-183F-1E7F436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C2897-57AF-19A6-CDDD-1C4624F1DBD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white tag with holes on it&#10;&#10;AI-generated content may be incorrect.">
            <a:extLst>
              <a:ext uri="{FF2B5EF4-FFF2-40B4-BE49-F238E27FC236}">
                <a16:creationId xmlns:a16="http://schemas.microsoft.com/office/drawing/2014/main" id="{EB50465D-E4FB-6E68-03B7-DF77B75E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55820"/>
          <a:stretch>
            <a:fillRect/>
          </a:stretch>
        </p:blipFill>
        <p:spPr>
          <a:xfrm>
            <a:off x="8962117" y="1403928"/>
            <a:ext cx="3229883" cy="4980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383717-7649-0BC1-520A-D360B501117A}"/>
              </a:ext>
            </a:extLst>
          </p:cNvPr>
          <p:cNvSpPr/>
          <p:nvPr/>
        </p:nvSpPr>
        <p:spPr>
          <a:xfrm>
            <a:off x="8962116" y="1398861"/>
            <a:ext cx="3229884" cy="49904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5BC53-3A01-A6C1-3642-46D015EA8652}"/>
              </a:ext>
            </a:extLst>
          </p:cNvPr>
          <p:cNvSpPr/>
          <p:nvPr/>
        </p:nvSpPr>
        <p:spPr>
          <a:xfrm>
            <a:off x="532932" y="1403928"/>
            <a:ext cx="8429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7DDEF-FC98-6DCD-1417-4F7EE0B903A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FE523-AFD3-9E8A-CC8C-7CC1F48D894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C004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9A078-F196-D690-AECA-C61A5B46D8EA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C2C4C62-F6A5-7E03-11D0-5CD4ADEC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9110A-0E29-75B5-FE5B-449502B54AB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part des magasins [Distributeur] ayant modifié le prix des produits [Marque] entre [Start] et [Date]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E4E9E35-54EE-4E9A-AF7D-5BCFE2F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EC74C-F475-7867-94ED-D1844F5FF13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7B4B49-3405-88B3-AA75-B6A8D47474D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distribuant [Marque] ayant modifié  le prix de vente avant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3DD69-2E61-9D15-6A5C-9EDEC53908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6EDF436-1F5D-B07E-8366-0074EF0F4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381711"/>
              </p:ext>
            </p:extLst>
          </p:nvPr>
        </p:nvGraphicFramePr>
        <p:xfrm>
          <a:off x="805088" y="2175676"/>
          <a:ext cx="7805511" cy="4017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97C293-B3E1-CB6D-3774-3A3FDADBDCDE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BD82A-A045-E8B2-577C-380ECA9A1E90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0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2ADE-EFDD-1092-3E29-1B11519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E45F1-08E7-4480-1D30-D5A11ABBA77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A66E4-9B14-CCDF-FB15-3339573D1DF9}"/>
              </a:ext>
            </a:extLst>
          </p:cNvPr>
          <p:cNvSpPr/>
          <p:nvPr/>
        </p:nvSpPr>
        <p:spPr>
          <a:xfrm>
            <a:off x="532932" y="1403928"/>
            <a:ext cx="49208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03CF6-7A76-3CFF-B6FA-DE988194E50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A2CFA-13E4-4C70-7C9D-3AA9B883DEAB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4A758DD-191C-BE0B-136E-BC3EB205A09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F3896D4-42F9-F0CD-CFAA-7A952051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66E02-595A-AB2B-C73C-E7FE9A063E04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a évolué le prix des principaux concurrents de [Marque] chez [Distributeur]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15A36EA-088C-269F-23D0-CF41505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C67CC-BC69-9A64-81D4-E690BA5A803B}"/>
              </a:ext>
            </a:extLst>
          </p:cNvPr>
          <p:cNvGrpSpPr/>
          <p:nvPr/>
        </p:nvGrpSpPr>
        <p:grpSpPr>
          <a:xfrm>
            <a:off x="898071" y="1563201"/>
            <a:ext cx="428352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E3299-1E3A-51B7-8CB3-923B88F4929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litre pour les principaux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ADB7-5B4B-6265-F8AA-719ACB98BE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FF3DA-80A7-12EC-4591-7C2D1354497E}"/>
              </a:ext>
            </a:extLst>
          </p:cNvPr>
          <p:cNvGrpSpPr/>
          <p:nvPr/>
        </p:nvGrpSpPr>
        <p:grpSpPr>
          <a:xfrm>
            <a:off x="5759066" y="1563201"/>
            <a:ext cx="4283529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55C032-8D67-7F6D-A122-634273B804E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l’indice prix des produits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913FE-007C-6B74-8EFE-9959A9A361B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Base 100 : prix/L moyen du produit au [Start]</a:t>
              </a: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F9ADC67-2EC9-6CD2-EB11-A7414000D6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281891"/>
              </p:ext>
            </p:extLst>
          </p:nvPr>
        </p:nvGraphicFramePr>
        <p:xfrm>
          <a:off x="5646057" y="2267443"/>
          <a:ext cx="6013011" cy="384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EEE69EB-8EA3-5030-5441-049A70264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552360"/>
              </p:ext>
            </p:extLst>
          </p:nvPr>
        </p:nvGraphicFramePr>
        <p:xfrm>
          <a:off x="590989" y="2243166"/>
          <a:ext cx="4283529" cy="389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4097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9A66-2E36-7DD9-80CE-74275747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5781-DCC9-607F-F529-645FF04F0B4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F6E31-189E-EA84-88A8-1CCE4F2FCE66}"/>
              </a:ext>
            </a:extLst>
          </p:cNvPr>
          <p:cNvSpPr/>
          <p:nvPr/>
        </p:nvSpPr>
        <p:spPr>
          <a:xfrm>
            <a:off x="532932" y="1403928"/>
            <a:ext cx="8509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3895D6-A05C-027D-1384-21B1DB3E74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436F0-7B69-B52D-FE2D-C39042F6419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7916F1-598B-8744-D16B-FA8D99F07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D05B2A1-0EEA-E5DB-F4AD-4E4A0C2E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6748-39B0-8DDD-0CBB-0B72808B7BAA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a évolué le prix relatif des principaux produits concurrents par rapport à [Pivot]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C6C9280-EB63-6981-0C0E-BFB2F84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2E617-5804-5E80-FED8-019EE4AF7734}"/>
              </a:ext>
            </a:extLst>
          </p:cNvPr>
          <p:cNvGrpSpPr/>
          <p:nvPr/>
        </p:nvGrpSpPr>
        <p:grpSpPr>
          <a:xfrm>
            <a:off x="898070" y="1563201"/>
            <a:ext cx="10760998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54E48-3D56-C383-5768-70C9B84C1A5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du prix relatif entre les produits et le prix moyen de [Pivot]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EF8A3-D2E6-CEEB-B4C7-541B71895BE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100 = Le prix  moyen du produit est le même que celui de [Pivot] chez [Distributeur]</a:t>
              </a: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592A20E-5DD9-E84F-433D-AE6985121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056696"/>
              </p:ext>
            </p:extLst>
          </p:nvPr>
        </p:nvGraphicFramePr>
        <p:xfrm>
          <a:off x="759835" y="2186408"/>
          <a:ext cx="11069307" cy="404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7830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BCCF-34D1-FB40-A776-A5EFF5B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4CF61-60D8-BF64-93F0-FD2DB48F800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27E9E-2535-EEAA-0012-2BEBA70E8475}"/>
              </a:ext>
            </a:extLst>
          </p:cNvPr>
          <p:cNvSpPr/>
          <p:nvPr/>
        </p:nvSpPr>
        <p:spPr>
          <a:xfrm>
            <a:off x="532932" y="1403928"/>
            <a:ext cx="742509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7C2893A-0DAE-9B13-1B6C-F329FA0AE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84621"/>
              </p:ext>
            </p:extLst>
          </p:nvPr>
        </p:nvGraphicFramePr>
        <p:xfrm>
          <a:off x="8100877" y="2198921"/>
          <a:ext cx="3996000" cy="416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A2BE5-BE3D-1C0E-6D78-183A372AC4BB}"/>
              </a:ext>
            </a:extLst>
          </p:cNvPr>
          <p:cNvGrpSpPr/>
          <p:nvPr/>
        </p:nvGrpSpPr>
        <p:grpSpPr>
          <a:xfrm>
            <a:off x="1494970" y="2329031"/>
            <a:ext cx="6081487" cy="3251294"/>
            <a:chOff x="1494970" y="2329031"/>
            <a:chExt cx="6618515" cy="3251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BADA4-6DC8-7559-D3D3-2DECB64A1716}"/>
                </a:ext>
              </a:extLst>
            </p:cNvPr>
            <p:cNvSpPr/>
            <p:nvPr/>
          </p:nvSpPr>
          <p:spPr>
            <a:xfrm>
              <a:off x="1494970" y="2329031"/>
              <a:ext cx="3309257" cy="1625647"/>
            </a:xfrm>
            <a:prstGeom prst="rect">
              <a:avLst/>
            </a:prstGeom>
            <a:solidFill>
              <a:srgbClr val="FFF8E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3E5F9A-FB20-56A8-3D32-C7E5ED76B6BE}"/>
                </a:ext>
              </a:extLst>
            </p:cNvPr>
            <p:cNvSpPr/>
            <p:nvPr/>
          </p:nvSpPr>
          <p:spPr>
            <a:xfrm>
              <a:off x="1494970" y="3954678"/>
              <a:ext cx="3309257" cy="16256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4168BE-9D67-A193-C18C-D4E018C51F0E}"/>
                </a:ext>
              </a:extLst>
            </p:cNvPr>
            <p:cNvSpPr/>
            <p:nvPr/>
          </p:nvSpPr>
          <p:spPr>
            <a:xfrm>
              <a:off x="4804228" y="3954678"/>
              <a:ext cx="3309257" cy="162564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F09FC-50AC-3B78-E5E4-82395657B6C9}"/>
                </a:ext>
              </a:extLst>
            </p:cNvPr>
            <p:cNvSpPr/>
            <p:nvPr/>
          </p:nvSpPr>
          <p:spPr>
            <a:xfrm>
              <a:off x="4804228" y="2329031"/>
              <a:ext cx="3309257" cy="1625647"/>
            </a:xfrm>
            <a:prstGeom prst="rect">
              <a:avLst/>
            </a:prstGeom>
            <a:solidFill>
              <a:srgbClr val="E2F0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7EA349-6C2A-F501-2E4B-C6CEE312B9A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A0271-DEA4-4469-9B2D-5D8DE65ECAA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AD8321-9A47-76DB-B5BA-167EEBD4CB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4EDE5A-7909-9E84-084B-90124333D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53D98-122C-832F-7842-9E5B83A876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observé sur les différents produits en fonction de l’évolution du prix moyen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B007F98-9825-6FA5-1CD7-C6430271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44</a:t>
            </a:fld>
            <a:endParaRPr lang="fr-FR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00DBDA-E1AA-2BD5-0D24-EC676273BE27}"/>
              </a:ext>
            </a:extLst>
          </p:cNvPr>
          <p:cNvGrpSpPr/>
          <p:nvPr/>
        </p:nvGrpSpPr>
        <p:grpSpPr>
          <a:xfrm>
            <a:off x="898070" y="1563201"/>
            <a:ext cx="7712530" cy="534498"/>
            <a:chOff x="898070" y="1563201"/>
            <a:chExt cx="7712530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F8257-E41C-985F-E067-B9578C44943E}"/>
                </a:ext>
              </a:extLst>
            </p:cNvPr>
            <p:cNvSpPr txBox="1"/>
            <p:nvPr/>
          </p:nvSpPr>
          <p:spPr>
            <a:xfrm>
              <a:off x="898070" y="1563201"/>
              <a:ext cx="771253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et du prix moyen par litre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1AC1E-FBCF-C92D-F1ED-7738E34749CE}"/>
                </a:ext>
              </a:extLst>
            </p:cNvPr>
            <p:cNvSpPr txBox="1"/>
            <p:nvPr/>
          </p:nvSpPr>
          <p:spPr>
            <a:xfrm>
              <a:off x="898070" y="1787741"/>
              <a:ext cx="771253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1 bulle = 1 produit, Taille = DN au [Date], évolution entre [Start] et [Date]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C0DD3-0AA6-C110-A77F-D4895AFEAA45}"/>
              </a:ext>
            </a:extLst>
          </p:cNvPr>
          <p:cNvSpPr txBox="1"/>
          <p:nvPr/>
        </p:nvSpPr>
        <p:spPr>
          <a:xfrm>
            <a:off x="10753274" y="1563201"/>
            <a:ext cx="120074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400" i="1" dirty="0">
                <a:latin typeface="Aptos" panose="020B0004020202020204" pitchFamily="34" charset="0"/>
              </a:rPr>
              <a:t>Évolution</a:t>
            </a:r>
          </a:p>
          <a:p>
            <a:pPr algn="ctr"/>
            <a:endParaRPr lang="fr-FR" sz="1400" i="1" dirty="0">
              <a:latin typeface="Aptos" panose="020B00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E800F5-C801-700E-DF8D-F2C03EB11978}"/>
              </a:ext>
            </a:extLst>
          </p:cNvPr>
          <p:cNvGraphicFramePr>
            <a:graphicFrameLocks noGrp="1"/>
          </p:cNvGraphicFramePr>
          <p:nvPr/>
        </p:nvGraphicFramePr>
        <p:xfrm>
          <a:off x="8246022" y="1908781"/>
          <a:ext cx="3708000" cy="4327042"/>
        </p:xfrm>
        <a:graphic>
          <a:graphicData uri="http://schemas.openxmlformats.org/drawingml/2006/table">
            <a:tbl>
              <a:tblPr/>
              <a:tblGrid>
                <a:gridCol w="1872000">
                  <a:extLst>
                    <a:ext uri="{9D8B030D-6E8A-4147-A177-3AD203B41FA5}">
                      <a16:colId xmlns:a16="http://schemas.microsoft.com/office/drawing/2014/main" val="309185623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4458108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28635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81432995"/>
                    </a:ext>
                  </a:extLst>
                </a:gridCol>
              </a:tblGrid>
              <a:tr h="4215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Taille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X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373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-0,3pp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1064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Citron Pressé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-7,3pp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67096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+1,7pp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2303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Beefeater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-3,8pp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112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441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Bramble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0681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De Sevilla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-3,3%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35712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Sans Alcool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5940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East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+4,6%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7421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Dry Gin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-1,7pp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735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8BD59F-97D8-DEC6-94B9-CC3E8E158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64603"/>
              </p:ext>
            </p:extLst>
          </p:nvPr>
        </p:nvGraphicFramePr>
        <p:xfrm>
          <a:off x="698339" y="2046272"/>
          <a:ext cx="7205845" cy="41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75935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2D51-43E1-3A38-6AD4-673BCF1F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7F18E-E733-20F0-012B-65FE6649FD2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3AA1E-18F2-2471-993E-EFF44E922B0D}"/>
              </a:ext>
            </a:extLst>
          </p:cNvPr>
          <p:cNvSpPr/>
          <p:nvPr/>
        </p:nvSpPr>
        <p:spPr>
          <a:xfrm>
            <a:off x="532932" y="1403928"/>
            <a:ext cx="8636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95163C-2809-1432-3645-6A32E887E80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67E43-4B71-2D87-F21B-99BB4F2AB3D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2B4D00-559C-19DB-400D-880057F1F45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05AE9807-4B9D-4CD4-FFBC-8F5D2E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4D1AD-2EFD-D6CF-A761-FCA3B214FB2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 prix de [Pivot] est il correctement positionné par rapport aux principaux concurrents directs dans chaque magasin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1703E0C-D4C0-8A95-D1BF-C2773FD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8D8CD-6EE7-71F4-C3C5-58E2019F5854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E45F0-D36E-360A-9D3E-DD7E4DEC4769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prix relatif des produits à [Pivot]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64316-7CF2-865F-2F30-C25B415E1EA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Indice (100 = prix de [Pivot] dans le magasin) au [Date]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710FE5-AFBE-7582-F10E-E428F42B0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3776082"/>
              </p:ext>
            </p:extLst>
          </p:nvPr>
        </p:nvGraphicFramePr>
        <p:xfrm>
          <a:off x="968024" y="2114075"/>
          <a:ext cx="8576025" cy="417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076854C-BE8E-02B1-790B-2B728D9BE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21442"/>
              </p:ext>
            </p:extLst>
          </p:nvPr>
        </p:nvGraphicFramePr>
        <p:xfrm>
          <a:off x="9300251" y="2119775"/>
          <a:ext cx="249805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4E0C5E8-A8CF-A56C-06F4-1E3A2A466B2B}"/>
              </a:ext>
            </a:extLst>
          </p:cNvPr>
          <p:cNvGrpSpPr/>
          <p:nvPr/>
        </p:nvGrpSpPr>
        <p:grpSpPr>
          <a:xfrm>
            <a:off x="9462489" y="1563201"/>
            <a:ext cx="2263836" cy="534498"/>
            <a:chOff x="1050129" y="1563201"/>
            <a:chExt cx="4326467" cy="534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580F5-7234-07C2-75A6-30437895048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38BFD-5C56-ED5E-1A51-71ED4950E4E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Au [Date]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95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C007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Supr_pivot_insuffisant_cct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prix relatif de [</a:t>
            </a:r>
            <a:r>
              <a:rPr lang="fr-FR" sz="2400" b="1" dirty="0" err="1">
                <a:latin typeface="Aptos Black" panose="020B0004020202020204" pitchFamily="34" charset="0"/>
              </a:rPr>
              <a:t>S_cct</a:t>
            </a:r>
            <a:r>
              <a:rPr lang="fr-FR" sz="2400" b="1" dirty="0">
                <a:latin typeface="Aptos Black" panose="020B0004020202020204" pitchFamily="34" charset="0"/>
              </a:rPr>
              <a:t>] vs [Pivot] dans chaque magasin où les 2 sont proposés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prix par litre avant promotion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S_cct</a:t>
              </a:r>
              <a:r>
                <a:rPr lang="fr-FR" sz="1400" b="1" dirty="0">
                  <a:latin typeface="Aptos" panose="020B0004020202020204" pitchFamily="34" charset="0"/>
                </a:rPr>
                <a:t>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7C4560BD-700D-7BB1-3FD1-3D831D4BA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598770"/>
              </p:ext>
            </p:extLst>
          </p:nvPr>
        </p:nvGraphicFramePr>
        <p:xfrm>
          <a:off x="799018" y="2142867"/>
          <a:ext cx="9321728" cy="3996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34E9C88-B532-8116-22BB-171FA1F57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111179"/>
              </p:ext>
            </p:extLst>
          </p:nvPr>
        </p:nvGraphicFramePr>
        <p:xfrm>
          <a:off x="10431593" y="2338166"/>
          <a:ext cx="1330036" cy="1245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8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8EF-0385-95E9-7942-A4774C11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799ED-27EF-1D7C-C36D-46E228A09061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A2E1-FB5A-FEB4-A44F-E2F2A5FCB3B2}"/>
              </a:ext>
            </a:extLst>
          </p:cNvPr>
          <p:cNvSpPr/>
          <p:nvPr/>
        </p:nvSpPr>
        <p:spPr>
          <a:xfrm>
            <a:off x="532932" y="1403928"/>
            <a:ext cx="661102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037CEF-6A3B-8B55-2D2E-8445883B18D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96487-68CE-A93B-084A-3D5976E66B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C008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DCC25-B3D1-A8DF-7250-DD2A95E6F16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06BBB09-8192-B527-7E15-08DD3594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EF14-6A7E-B02E-F30C-B815C768E52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différenciation prix est elle suffisante par point de vente pour capturer les spécificités locales, sans dégrader le positionnement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702A90-24F2-2DBD-3421-1E11CFC9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7E554-0FF2-930D-E708-18108F2F775B}"/>
              </a:ext>
            </a:extLst>
          </p:cNvPr>
          <p:cNvGrpSpPr/>
          <p:nvPr/>
        </p:nvGrpSpPr>
        <p:grpSpPr>
          <a:xfrm>
            <a:off x="898071" y="1563201"/>
            <a:ext cx="580808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258C3-07E1-BAFE-0A67-1735533D4E8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bas (P5), prix médian et prix haut (P95) pour les concurrents directs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BDF30-AB0D-D035-511D-E4DE7512EF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3B3010-FB16-AC48-EF97-01F72634455D}"/>
              </a:ext>
            </a:extLst>
          </p:cNvPr>
          <p:cNvGrpSpPr/>
          <p:nvPr/>
        </p:nvGrpSpPr>
        <p:grpSpPr>
          <a:xfrm>
            <a:off x="892337" y="2183784"/>
            <a:ext cx="6078530" cy="3951212"/>
            <a:chOff x="892336" y="2183784"/>
            <a:chExt cx="11069005" cy="25702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0D8AE-198B-15B4-FB28-19C91FD88827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999381-D577-846E-995F-3762EA84DF7B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C12F-56A6-2D2C-CFE8-9B2B81AF3DF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B06E6F-A311-4B89-669C-8E754BE59D49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A01F59-A6D3-A562-A4E6-BB301FCA8E6A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6C2E13-8383-B1B0-8FE3-D0C111EE5C9D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4164D0-0A0E-46D0-23EF-4F88C42E7B09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10177-11A7-094D-7E08-05300AFBA90C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F3FC6C-A997-B2D3-F09C-0AC1AF60ABAE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F87DDA-BA2E-5BFB-D927-8EAFD0878B4A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9EE8FB-5747-D261-9BD5-A72AD39A9FC3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92B37-2E64-86F5-D699-8ECDB270E848}"/>
              </a:ext>
            </a:extLst>
          </p:cNvPr>
          <p:cNvGrpSpPr/>
          <p:nvPr/>
        </p:nvGrpSpPr>
        <p:grpSpPr>
          <a:xfrm>
            <a:off x="7563070" y="1563201"/>
            <a:ext cx="1441789" cy="534498"/>
            <a:chOff x="1050129" y="1563201"/>
            <a:chExt cx="4326467" cy="534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D4933-193D-ACF5-3EB4-2E399726321E}"/>
                </a:ext>
              </a:extLst>
            </p:cNvPr>
            <p:cNvSpPr txBox="1"/>
            <p:nvPr/>
          </p:nvSpPr>
          <p:spPr>
            <a:xfrm>
              <a:off x="1050132" y="1563201"/>
              <a:ext cx="3676925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Spread indice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F803A-C776-BB8D-3767-75B73776386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P95 / P05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2887B4-64CC-F9AE-59BA-2F8B8AAAEEF3}"/>
              </a:ext>
            </a:extLst>
          </p:cNvPr>
          <p:cNvSpPr txBox="1"/>
          <p:nvPr/>
        </p:nvSpPr>
        <p:spPr>
          <a:xfrm>
            <a:off x="9875961" y="1563201"/>
            <a:ext cx="2059472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Distribution numérique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34BA280-6EBB-C01A-F574-779389C0C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049954"/>
              </p:ext>
            </p:extLst>
          </p:nvPr>
        </p:nvGraphicFramePr>
        <p:xfrm>
          <a:off x="7374610" y="2102209"/>
          <a:ext cx="19979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51456F-2FC8-57C1-30DB-75A01E98A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956471"/>
              </p:ext>
            </p:extLst>
          </p:nvPr>
        </p:nvGraphicFramePr>
        <p:xfrm>
          <a:off x="9728784" y="2102209"/>
          <a:ext cx="20594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B47997E-7917-B070-7609-C7606E675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121363"/>
              </p:ext>
            </p:extLst>
          </p:nvPr>
        </p:nvGraphicFramePr>
        <p:xfrm>
          <a:off x="666086" y="2088602"/>
          <a:ext cx="6403699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75AC298-19C0-DBFB-3F4B-71513940C6D9}"/>
              </a:ext>
            </a:extLst>
          </p:cNvPr>
          <p:cNvGrpSpPr/>
          <p:nvPr/>
        </p:nvGrpSpPr>
        <p:grpSpPr>
          <a:xfrm>
            <a:off x="7370203" y="2183784"/>
            <a:ext cx="4418053" cy="3951212"/>
            <a:chOff x="892336" y="2183784"/>
            <a:chExt cx="11069005" cy="25702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CF5E57-704A-C238-2250-FA5C506307E4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2150A-7FA6-1ECF-5B4A-2E999EC3BEDD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967FAE-5B41-3CAA-5F62-A06F8E82762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7366C9-D0A0-EE1C-FC63-59F885A7DE9B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D366AB-E5AD-D35C-C207-F929B6C886ED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9FEF8E-F531-651F-06D6-62CAE0ED21B1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9553AC-6113-E230-C0BE-3D5D9268274C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0F90D9-5225-C111-768C-FCA126E73F3F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B11F6-B333-3997-BD3E-7E20882FFE04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7DF115-098B-8132-4E5D-D6F3F4346619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99CD8-D36A-1272-2729-1130A2FC94EB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86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AAF3-B0FD-39B7-8520-3A719C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AC2623-45BA-1A8C-B7DE-7E6A8BD2DFA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F4790-CA77-1AD9-E564-826583FCFD6D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0B1822-83E7-B7EA-E77E-8FD0298553E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B86DB-FEEA-6621-D569-BEF44E56148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C009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AB096D-CE4D-B3D8-D10D-F14DE3819AA8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D8205FD-17F1-DE2A-758C-B1C4AC7D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0CAE1-360B-3E9F-1809-767A53E5B53B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sont ils correctement différenciés par région et par taille de magasin sur le [Pivot]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ED2276B-B499-D33A-DAAC-EEF9223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4410D-D3AE-06B5-9F1D-C9169518C370}"/>
              </a:ext>
            </a:extLst>
          </p:cNvPr>
          <p:cNvGrpSpPr/>
          <p:nvPr/>
        </p:nvGrpSpPr>
        <p:grpSpPr>
          <a:xfrm>
            <a:off x="898071" y="1563201"/>
            <a:ext cx="51979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F266C-E7DB-040D-8EDA-21CA71A3B54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Distance entre le prix/L avant promo P95 et le prix P05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423D-411C-8AA3-37E9-AA0D08597B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5D00E-1DD7-3252-9656-2F6367F1B390}"/>
              </a:ext>
            </a:extLst>
          </p:cNvPr>
          <p:cNvGrpSpPr/>
          <p:nvPr/>
        </p:nvGrpSpPr>
        <p:grpSpPr>
          <a:xfrm>
            <a:off x="6687166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4D6-9542-E589-B1DC-E663B4080F5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Prix/L avant promotion par taille de magasin (nbre de [Rayon])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91180-519C-0232-EB4D-45A4ADAA8F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0664816"/>
                  </p:ext>
                </p:extLst>
              </p:nvPr>
            </p:nvGraphicFramePr>
            <p:xfrm>
              <a:off x="759836" y="2243165"/>
              <a:ext cx="5197930" cy="39490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836" y="2243165"/>
                <a:ext cx="5197930" cy="3949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69AFD92-3C0E-430F-2632-4B99F98E7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058867"/>
              </p:ext>
            </p:extLst>
          </p:nvPr>
        </p:nvGraphicFramePr>
        <p:xfrm>
          <a:off x="6634262" y="2313142"/>
          <a:ext cx="5303738" cy="400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85661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5FC9-C089-9104-9B78-2130C67B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E53B9-864F-4178-EF06-852506AE289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BE66-87F1-F290-6B60-48D84176A041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58B9F-4DBD-41CB-97EC-931656479AD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8BB35-2EEA-C5C5-2058-8F29D225AA5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C010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A88BB2C-B63F-DCA9-D3ED-CCEAF7F10E5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C26E54-5D86-0DF5-63DD-917634AF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133E-DEDE-10EE-741A-D6120494094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l’intensité concurrentielle sur le territoire prix spécifique de chacun de mes produits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A4EDE86-51B0-FADA-188C-466454C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0BF50-BB5B-8E63-E981-4F527FE5DC85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6526B-A1DE-3C1C-C2C7-6A79EC244DF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tranche de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8BD00-5C83-D671-0106-F698E3AA0233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CE73021-DB4C-2174-D0BE-E0484E2C8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850827"/>
              </p:ext>
            </p:extLst>
          </p:nvPr>
        </p:nvGraphicFramePr>
        <p:xfrm>
          <a:off x="532932" y="2228388"/>
          <a:ext cx="5475514" cy="4088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BC5F-3B46-BBF4-CD9E-BC03E2006B32}"/>
              </a:ext>
            </a:extLst>
          </p:cNvPr>
          <p:cNvGrpSpPr/>
          <p:nvPr/>
        </p:nvGrpSpPr>
        <p:grpSpPr>
          <a:xfrm>
            <a:off x="6772496" y="1563201"/>
            <a:ext cx="7258959" cy="534498"/>
            <a:chOff x="1050129" y="1563201"/>
            <a:chExt cx="4326467" cy="534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E04AD-BA41-363E-AE1E-D8BCB014325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point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C5A3C-C72F-1436-5365-16B34A75187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0000000-0008-0000-1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336459"/>
              </p:ext>
            </p:extLst>
          </p:nvPr>
        </p:nvGraphicFramePr>
        <p:xfrm>
          <a:off x="6541379" y="2344810"/>
          <a:ext cx="5273250" cy="4174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C0AC17B-C089-43CD-AB2F-42C99DDEC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478919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1F82CE-02F7-DA63-6CFD-ED6225DFD542}"/>
              </a:ext>
            </a:extLst>
          </p:cNvPr>
          <p:cNvSpPr txBox="1"/>
          <p:nvPr/>
        </p:nvSpPr>
        <p:spPr>
          <a:xfrm>
            <a:off x="10716166" y="2441935"/>
            <a:ext cx="1019980" cy="586957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[</a:t>
            </a:r>
            <a:r>
              <a:rPr lang="fr-F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S_poids_territoire</a:t>
            </a:r>
            <a:r>
              <a:rPr lang="fr-F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521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01F5-B710-1B4D-4188-8E495AF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B0B0FD-14A4-F107-CA84-4F5EFF1E5B9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D76675-6694-75B3-F271-A8263EE8F6D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D01EB-EB65-614E-65FD-CAEA00041EF9}"/>
              </a:ext>
            </a:extLst>
          </p:cNvPr>
          <p:cNvSpPr txBox="1"/>
          <p:nvPr/>
        </p:nvSpPr>
        <p:spPr>
          <a:xfrm>
            <a:off x="898070" y="491349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Pour atteindre son objectif de XXX, [Marque] devra faire A, B et C avant DATE.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96200-6905-308B-705A-0C987D6A94F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9D7A361-7476-F77E-5AE8-700C7D566110}"/>
              </a:ext>
            </a:extLst>
          </p:cNvPr>
          <p:cNvSpPr/>
          <p:nvPr/>
        </p:nvSpPr>
        <p:spPr>
          <a:xfrm>
            <a:off x="5606553" y="1420307"/>
            <a:ext cx="5709147" cy="9191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Objectifs &amp; ambitions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AF111-ECA4-459D-C964-12FD71112B57}"/>
              </a:ext>
            </a:extLst>
          </p:cNvPr>
          <p:cNvGrpSpPr/>
          <p:nvPr/>
        </p:nvGrpSpPr>
        <p:grpSpPr>
          <a:xfrm>
            <a:off x="5606551" y="2517054"/>
            <a:ext cx="5709148" cy="980290"/>
            <a:chOff x="759835" y="2560807"/>
            <a:chExt cx="3136567" cy="914400"/>
          </a:xfrm>
          <a:solidFill>
            <a:schemeClr val="bg2">
              <a:lumMod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C37E5-F9E4-B84A-6E4F-04D78F21375D}"/>
                </a:ext>
              </a:extLst>
            </p:cNvPr>
            <p:cNvSpPr/>
            <p:nvPr/>
          </p:nvSpPr>
          <p:spPr>
            <a:xfrm>
              <a:off x="759835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9E3E8-A789-7B58-A7FF-820E319431D2}"/>
                </a:ext>
              </a:extLst>
            </p:cNvPr>
            <p:cNvSpPr/>
            <p:nvPr/>
          </p:nvSpPr>
          <p:spPr>
            <a:xfrm>
              <a:off x="1830099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44BD6-1E82-0290-BD60-728FC89764BE}"/>
                </a:ext>
              </a:extLst>
            </p:cNvPr>
            <p:cNvSpPr/>
            <p:nvPr/>
          </p:nvSpPr>
          <p:spPr>
            <a:xfrm>
              <a:off x="2900363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178632-111D-94B2-DAB1-07D8D747E220}"/>
              </a:ext>
            </a:extLst>
          </p:cNvPr>
          <p:cNvGrpSpPr/>
          <p:nvPr/>
        </p:nvGrpSpPr>
        <p:grpSpPr>
          <a:xfrm>
            <a:off x="5606552" y="3674968"/>
            <a:ext cx="5709148" cy="980290"/>
            <a:chOff x="759835" y="3610289"/>
            <a:chExt cx="5589010" cy="914400"/>
          </a:xfrm>
          <a:solidFill>
            <a:schemeClr val="bg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913D9-EB3F-8B1A-651D-FD622ED028EF}"/>
                </a:ext>
              </a:extLst>
            </p:cNvPr>
            <p:cNvSpPr/>
            <p:nvPr/>
          </p:nvSpPr>
          <p:spPr>
            <a:xfrm>
              <a:off x="759835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AC92CC-6FEB-49AB-C7CF-C5AFA383D6F3}"/>
                </a:ext>
              </a:extLst>
            </p:cNvPr>
            <p:cNvSpPr/>
            <p:nvPr/>
          </p:nvSpPr>
          <p:spPr>
            <a:xfrm>
              <a:off x="2182374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2D0ACC-B673-A9FF-4F7A-11BE636C5A39}"/>
                </a:ext>
              </a:extLst>
            </p:cNvPr>
            <p:cNvSpPr/>
            <p:nvPr/>
          </p:nvSpPr>
          <p:spPr>
            <a:xfrm>
              <a:off x="3604913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B6524-6041-183B-A588-EA43EE2B3570}"/>
                </a:ext>
              </a:extLst>
            </p:cNvPr>
            <p:cNvSpPr/>
            <p:nvPr/>
          </p:nvSpPr>
          <p:spPr>
            <a:xfrm>
              <a:off x="5027451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4421A-C85C-A8B6-210C-A8C8C452100F}"/>
              </a:ext>
            </a:extLst>
          </p:cNvPr>
          <p:cNvGrpSpPr/>
          <p:nvPr/>
        </p:nvGrpSpPr>
        <p:grpSpPr>
          <a:xfrm>
            <a:off x="5606551" y="4832881"/>
            <a:ext cx="5709146" cy="1483998"/>
            <a:chOff x="759834" y="4632086"/>
            <a:chExt cx="5589008" cy="1384251"/>
          </a:xfrm>
          <a:solidFill>
            <a:schemeClr val="bg2">
              <a:lumMod val="9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4A3584-CA0E-F578-20A2-605628D34AF9}"/>
                </a:ext>
              </a:extLst>
            </p:cNvPr>
            <p:cNvSpPr/>
            <p:nvPr/>
          </p:nvSpPr>
          <p:spPr>
            <a:xfrm>
              <a:off x="759834" y="4632086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humaines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571A87-AB39-2A31-F24B-30A8A54508D0}"/>
                </a:ext>
              </a:extLst>
            </p:cNvPr>
            <p:cNvSpPr/>
            <p:nvPr/>
          </p:nvSpPr>
          <p:spPr>
            <a:xfrm>
              <a:off x="759834" y="4995768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matérielles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030404-BB97-6997-E5D2-6A6D3C5707D0}"/>
                </a:ext>
              </a:extLst>
            </p:cNvPr>
            <p:cNvSpPr/>
            <p:nvPr/>
          </p:nvSpPr>
          <p:spPr>
            <a:xfrm>
              <a:off x="759834" y="5359450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Données / infrastructures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9536B3-CFF3-8F6D-11C7-184B8558BAF7}"/>
                </a:ext>
              </a:extLst>
            </p:cNvPr>
            <p:cNvSpPr/>
            <p:nvPr/>
          </p:nvSpPr>
          <p:spPr>
            <a:xfrm>
              <a:off x="759834" y="5723132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Etc.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90DC1-26CE-D892-8281-980A25343591}"/>
              </a:ext>
            </a:extLst>
          </p:cNvPr>
          <p:cNvCxnSpPr/>
          <p:nvPr/>
        </p:nvCxnSpPr>
        <p:spPr>
          <a:xfrm>
            <a:off x="532932" y="2428243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06C4B-9A69-DB36-FF1A-5E2089FD612F}"/>
              </a:ext>
            </a:extLst>
          </p:cNvPr>
          <p:cNvCxnSpPr/>
          <p:nvPr/>
        </p:nvCxnSpPr>
        <p:spPr>
          <a:xfrm>
            <a:off x="532932" y="3586156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D4BDB6-4C24-2E7C-CAA8-71C68CE0D09E}"/>
              </a:ext>
            </a:extLst>
          </p:cNvPr>
          <p:cNvCxnSpPr/>
          <p:nvPr/>
        </p:nvCxnSpPr>
        <p:spPr>
          <a:xfrm>
            <a:off x="532932" y="4744070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5409CE-07D5-2663-6DEE-6DA69ACAE0B5}"/>
              </a:ext>
            </a:extLst>
          </p:cNvPr>
          <p:cNvCxnSpPr>
            <a:cxnSpLocks/>
          </p:cNvCxnSpPr>
          <p:nvPr/>
        </p:nvCxnSpPr>
        <p:spPr>
          <a:xfrm>
            <a:off x="532932" y="6405694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ACF430-604D-2584-B35F-C20172AFEC2A}"/>
              </a:ext>
            </a:extLst>
          </p:cNvPr>
          <p:cNvSpPr/>
          <p:nvPr/>
        </p:nvSpPr>
        <p:spPr>
          <a:xfrm>
            <a:off x="8248963" y="1259802"/>
            <a:ext cx="321008" cy="32100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1992C-4335-6DB6-34E2-C64C7165519A}"/>
              </a:ext>
            </a:extLst>
          </p:cNvPr>
          <p:cNvSpPr/>
          <p:nvPr/>
        </p:nvSpPr>
        <p:spPr>
          <a:xfrm>
            <a:off x="5446047" y="2613220"/>
            <a:ext cx="321008" cy="321008"/>
          </a:xfrm>
          <a:prstGeom prst="ellipse">
            <a:avLst/>
          </a:prstGeom>
          <a:solidFill>
            <a:srgbClr val="6868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82E87B-8B50-5E90-3051-4B1DCA7C4785}"/>
              </a:ext>
            </a:extLst>
          </p:cNvPr>
          <p:cNvSpPr/>
          <p:nvPr/>
        </p:nvSpPr>
        <p:spPr>
          <a:xfrm>
            <a:off x="5446047" y="3793822"/>
            <a:ext cx="321008" cy="321008"/>
          </a:xfrm>
          <a:prstGeom prst="ellipse">
            <a:avLst/>
          </a:prstGeom>
          <a:solidFill>
            <a:srgbClr val="AFA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479279-71B3-BA99-782C-89099321AE04}"/>
              </a:ext>
            </a:extLst>
          </p:cNvPr>
          <p:cNvSpPr/>
          <p:nvPr/>
        </p:nvSpPr>
        <p:spPr>
          <a:xfrm>
            <a:off x="5446047" y="4818559"/>
            <a:ext cx="321008" cy="321008"/>
          </a:xfrm>
          <a:prstGeom prst="ellipse">
            <a:avLst/>
          </a:prstGeom>
          <a:solidFill>
            <a:srgbClr val="DBD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322098-C562-E554-1F30-5819040FB5E6}"/>
              </a:ext>
            </a:extLst>
          </p:cNvPr>
          <p:cNvSpPr/>
          <p:nvPr/>
        </p:nvSpPr>
        <p:spPr>
          <a:xfrm>
            <a:off x="532931" y="1420307"/>
            <a:ext cx="4809797" cy="91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objectifs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à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court, moyen et long terme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ambitions chiffrées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Où en êtes-vous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dans l’atteinte de ces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442ABE-84F3-292E-F0FA-21E83A77DDC7}"/>
              </a:ext>
            </a:extLst>
          </p:cNvPr>
          <p:cNvSpPr/>
          <p:nvPr/>
        </p:nvSpPr>
        <p:spPr>
          <a:xfrm>
            <a:off x="532931" y="2517054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CHOIX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batailles mener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batailles que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vous ne souhaitez pas mener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B7CB7E-8303-11F1-B4B0-7697B1D0A1AD}"/>
              </a:ext>
            </a:extLst>
          </p:cNvPr>
          <p:cNvSpPr/>
          <p:nvPr/>
        </p:nvSpPr>
        <p:spPr>
          <a:xfrm>
            <a:off x="532931" y="3674968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INITIATIVES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 initiatives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vous mettre en place pour gagner vos batailles stratégiques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Qu’avez-vous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déjà mis en place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, quels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résultats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F32641-135E-044D-0FA2-5726D99CDAD3}"/>
              </a:ext>
            </a:extLst>
          </p:cNvPr>
          <p:cNvSpPr/>
          <p:nvPr/>
        </p:nvSpPr>
        <p:spPr>
          <a:xfrm>
            <a:off x="532931" y="4833874"/>
            <a:ext cx="4809797" cy="1482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FACILITATEURS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à votre disposition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mettre en œuvre vos initiatives (humaines, matérielles, données,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manquantes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 A quelle échéance en aurez-vous besoin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4C3A433-F956-7104-B203-B6B2CDDC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68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C017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Supr_pivot_insuffisant_brand</a:t>
            </a:r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prix relatif de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vs [Pivot] dans chaque magasin où les 2 sont proposés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prix par litre avant promotion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S_cct</a:t>
              </a:r>
              <a:r>
                <a:rPr lang="fr-FR" sz="1400" b="1" dirty="0">
                  <a:latin typeface="Aptos" panose="020B0004020202020204" pitchFamily="34" charset="0"/>
                </a:rPr>
                <a:t>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90D3D-EBE0-1B32-2A3F-C0675AAD5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928017"/>
              </p:ext>
            </p:extLst>
          </p:nvPr>
        </p:nvGraphicFramePr>
        <p:xfrm>
          <a:off x="804000" y="2142866"/>
          <a:ext cx="9119318" cy="3996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5BE7EE-23A4-41A4-B114-B5D8789F6D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156658"/>
              </p:ext>
            </p:extLst>
          </p:nvPr>
        </p:nvGraphicFramePr>
        <p:xfrm>
          <a:off x="10414660" y="2334455"/>
          <a:ext cx="1327562" cy="130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316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C018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Supr_prix_psycho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seuils psychologiques ont-ils été franchis par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sur la période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[</a:t>
              </a:r>
              <a:r>
                <a:rPr lang="fr-FR" sz="1400" dirty="0" err="1">
                  <a:latin typeface="Aptos" panose="020B0004020202020204" pitchFamily="34" charset="0"/>
                </a:rPr>
                <a:t>S_produit</a:t>
              </a:r>
              <a:r>
                <a:rPr lang="fr-FR" sz="1400" dirty="0">
                  <a:latin typeface="Aptos" panose="020B0004020202020204" pitchFamily="34" charset="0"/>
                </a:rPr>
                <a:t>] chez [Distributeur] au [Date]</a:t>
              </a: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347D8D-A919-F737-FB0A-9EB24A227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893917"/>
              </p:ext>
            </p:extLst>
          </p:nvPr>
        </p:nvGraphicFramePr>
        <p:xfrm>
          <a:off x="898071" y="2243165"/>
          <a:ext cx="10582730" cy="3855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6739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D11A-DCC6-B0EE-1A8E-93ADA717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35335-850F-1073-068C-32106D26DB6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C81E0E-535B-39C3-5563-283BC49EA4C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8CFEB-4565-1327-D23A-0D3B9AD83AB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E44C83-96B4-3740-E969-08F392F85E42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concurrentiel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des promotions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Impact des promotions sur la distribution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l’impact sur la DN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Contrôler la bon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ne exécution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Vérifier le positionnement prix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423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1B6-3489-4E5D-1BC9-59F32F73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7A7F5-50C3-B726-002C-E1C57E095C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1EC31-26E7-88C5-E52C-E546614AF13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DD86B-E54D-A097-5EC7-A311AACC47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2E808-A403-C1B6-561F-996C4587E4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D001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25C0365-6521-E84B-CC98-AE54E36D70B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6186C02-8042-76C6-4E14-19A4E2A1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317E-1603-E072-5EBC-5359C2F0144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ont été les catégories les plus promotionnées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5DF17E5-FD3D-8FC7-D18E-45741BA9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396E6-A063-6C5A-F193-3F0F81C5B2F9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318658-92F6-D2D3-C1F3-8B747883481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pour la marque la plus souvent en promotion pour chaque catégorie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A0009-A891-1CD2-CC4A-BE8DB57B96F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0E8CF17-61A7-F056-1AC9-E0F315AFF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701041"/>
              </p:ext>
            </p:extLst>
          </p:nvPr>
        </p:nvGraphicFramePr>
        <p:xfrm>
          <a:off x="838200" y="2334114"/>
          <a:ext cx="10455730" cy="3662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4662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2541-CAFE-BD85-BFB6-3D3B1429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D3561-05FA-44CF-1525-7F421E5A624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14432-7540-D880-D356-32DC9289E489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FF82FBA-9380-DFC2-3A86-7713EBA4B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018963"/>
              </p:ext>
            </p:extLst>
          </p:nvPr>
        </p:nvGraphicFramePr>
        <p:xfrm>
          <a:off x="2913688" y="1879805"/>
          <a:ext cx="8518476" cy="420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DCC89649-D780-1339-5579-DA988F59B5B1}"/>
              </a:ext>
            </a:extLst>
          </p:cNvPr>
          <p:cNvGrpSpPr/>
          <p:nvPr/>
        </p:nvGrpSpPr>
        <p:grpSpPr>
          <a:xfrm>
            <a:off x="759836" y="2206682"/>
            <a:ext cx="10593964" cy="3500462"/>
            <a:chOff x="898070" y="2366588"/>
            <a:chExt cx="10455730" cy="33661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9085A-4AD4-CA4D-9BC9-C1B228C6BDA7}"/>
                </a:ext>
              </a:extLst>
            </p:cNvPr>
            <p:cNvCxnSpPr/>
            <p:nvPr/>
          </p:nvCxnSpPr>
          <p:spPr>
            <a:xfrm>
              <a:off x="898070" y="23665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7B3395-9673-E000-CF93-E26ADF03A469}"/>
                </a:ext>
              </a:extLst>
            </p:cNvPr>
            <p:cNvCxnSpPr/>
            <p:nvPr/>
          </p:nvCxnSpPr>
          <p:spPr>
            <a:xfrm>
              <a:off x="898070" y="27873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B52362-31A8-3678-16EC-5F0AB77F6781}"/>
                </a:ext>
              </a:extLst>
            </p:cNvPr>
            <p:cNvCxnSpPr/>
            <p:nvPr/>
          </p:nvCxnSpPr>
          <p:spPr>
            <a:xfrm>
              <a:off x="898070" y="32081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4AED4D-8A03-109A-7F7F-C4B6F422CE84}"/>
                </a:ext>
              </a:extLst>
            </p:cNvPr>
            <p:cNvCxnSpPr/>
            <p:nvPr/>
          </p:nvCxnSpPr>
          <p:spPr>
            <a:xfrm>
              <a:off x="898070" y="36289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AA02E3C-AE02-6FEF-F8D3-E52117776D97}"/>
                </a:ext>
              </a:extLst>
            </p:cNvPr>
            <p:cNvCxnSpPr/>
            <p:nvPr/>
          </p:nvCxnSpPr>
          <p:spPr>
            <a:xfrm>
              <a:off x="898070" y="40496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E6763-CF4E-EE8B-59F5-BA67D840D1A0}"/>
                </a:ext>
              </a:extLst>
            </p:cNvPr>
            <p:cNvCxnSpPr/>
            <p:nvPr/>
          </p:nvCxnSpPr>
          <p:spPr>
            <a:xfrm>
              <a:off x="898070" y="44704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E4083-99BF-C16F-2988-2F275AB8406A}"/>
                </a:ext>
              </a:extLst>
            </p:cNvPr>
            <p:cNvCxnSpPr/>
            <p:nvPr/>
          </p:nvCxnSpPr>
          <p:spPr>
            <a:xfrm>
              <a:off x="898070" y="48912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C1CB0F-FBA3-2456-ADE3-A7D4D15D7EAE}"/>
                </a:ext>
              </a:extLst>
            </p:cNvPr>
            <p:cNvCxnSpPr/>
            <p:nvPr/>
          </p:nvCxnSpPr>
          <p:spPr>
            <a:xfrm>
              <a:off x="898070" y="53120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21A835-B0F5-7DDF-165F-6F570723BEBD}"/>
                </a:ext>
              </a:extLst>
            </p:cNvPr>
            <p:cNvCxnSpPr/>
            <p:nvPr/>
          </p:nvCxnSpPr>
          <p:spPr>
            <a:xfrm>
              <a:off x="898070" y="5732787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55B0FE-BAA2-6AF9-FD46-175875C1BA9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21350-E882-7B84-4747-36ED7FCC41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D002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742C2F8-A6AB-759E-5F7F-2F958A3EBE50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CF0840D-2D17-756B-2325-80C4311D6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F79ED-D82E-05D4-5208-1E8C9C5A00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calendrier promotionnel global de la catégorie [Catégorie] sur l’ensemble de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5DB71A3-17B7-5C9C-73D9-F9AEB95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BB3C0-51B4-99AA-DF32-C11D1BBF211A}"/>
              </a:ext>
            </a:extLst>
          </p:cNvPr>
          <p:cNvGrpSpPr/>
          <p:nvPr/>
        </p:nvGrpSpPr>
        <p:grpSpPr>
          <a:xfrm>
            <a:off x="3940148" y="1563201"/>
            <a:ext cx="757891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9FD64-F99D-BC14-3D53-DD2C5D639D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 pour les [Catégorie] les plus promotionnées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129FF-BEBB-1ABB-3134-1489FBC9A1A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par semaine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26823F-AE59-F6E8-81C9-521DF804C5CF}"/>
              </a:ext>
            </a:extLst>
          </p:cNvPr>
          <p:cNvGrpSpPr/>
          <p:nvPr/>
        </p:nvGrpSpPr>
        <p:grpSpPr>
          <a:xfrm>
            <a:off x="4512624" y="2206682"/>
            <a:ext cx="6468972" cy="3500460"/>
            <a:chOff x="4482630" y="2206682"/>
            <a:chExt cx="6575623" cy="3500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B15D-B665-C5B3-97D3-30041B0CD986}"/>
                </a:ext>
              </a:extLst>
            </p:cNvPr>
            <p:cNvSpPr/>
            <p:nvPr/>
          </p:nvSpPr>
          <p:spPr>
            <a:xfrm>
              <a:off x="4482630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A271A-4EDD-43C9-DAE0-D0CB7BFDBECA}"/>
                </a:ext>
              </a:extLst>
            </p:cNvPr>
            <p:cNvSpPr/>
            <p:nvPr/>
          </p:nvSpPr>
          <p:spPr>
            <a:xfrm>
              <a:off x="5671697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5CFCD5-4CEC-8444-4689-764631A60385}"/>
                </a:ext>
              </a:extLst>
            </p:cNvPr>
            <p:cNvSpPr/>
            <p:nvPr/>
          </p:nvSpPr>
          <p:spPr>
            <a:xfrm>
              <a:off x="6860764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73ABE-1986-8FA4-DD43-7FFF4E424948}"/>
                </a:ext>
              </a:extLst>
            </p:cNvPr>
            <p:cNvSpPr/>
            <p:nvPr/>
          </p:nvSpPr>
          <p:spPr>
            <a:xfrm>
              <a:off x="8049831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AC460C-C6FE-9248-1E1E-E1939951A0E4}"/>
                </a:ext>
              </a:extLst>
            </p:cNvPr>
            <p:cNvSpPr/>
            <p:nvPr/>
          </p:nvSpPr>
          <p:spPr>
            <a:xfrm>
              <a:off x="9238898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4810B-2019-E32C-CB25-BBECECDEB493}"/>
                </a:ext>
              </a:extLst>
            </p:cNvPr>
            <p:cNvSpPr/>
            <p:nvPr/>
          </p:nvSpPr>
          <p:spPr>
            <a:xfrm>
              <a:off x="10427965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3BB8742-456E-5628-C287-DB69FC0DB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478274"/>
              </p:ext>
            </p:extLst>
          </p:nvPr>
        </p:nvGraphicFramePr>
        <p:xfrm>
          <a:off x="759836" y="2088048"/>
          <a:ext cx="3180313" cy="420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033138-17E2-31D5-306F-76C1C494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20056"/>
              </p:ext>
            </p:extLst>
          </p:nvPr>
        </p:nvGraphicFramePr>
        <p:xfrm>
          <a:off x="3940149" y="5731484"/>
          <a:ext cx="7041444" cy="52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">
                  <a:extLst>
                    <a:ext uri="{9D8B030D-6E8A-4147-A177-3AD203B41FA5}">
                      <a16:colId xmlns:a16="http://schemas.microsoft.com/office/drawing/2014/main" val="2092670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13546974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287836086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769362015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883790623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1787521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73521266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32139649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621268330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41105589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03425490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22730545"/>
                    </a:ext>
                  </a:extLst>
                </a:gridCol>
              </a:tblGrid>
              <a:tr h="525362">
                <a:tc>
                  <a:txBody>
                    <a:bodyPr/>
                    <a:lstStyle/>
                    <a:p>
                      <a:pPr algn="ctr"/>
                      <a:r>
                        <a:rPr lang="fr-FR" sz="1200" b="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1666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4BDFD82-B0F1-E676-AD93-206BAA288804}"/>
              </a:ext>
            </a:extLst>
          </p:cNvPr>
          <p:cNvGrpSpPr/>
          <p:nvPr/>
        </p:nvGrpSpPr>
        <p:grpSpPr>
          <a:xfrm>
            <a:off x="898071" y="1563201"/>
            <a:ext cx="2815176" cy="534498"/>
            <a:chOff x="1050129" y="1563201"/>
            <a:chExt cx="4326467" cy="5344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1C3461-5382-F545-CB8B-4759043F0F6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6383C4-7ADD-8264-6E5F-10B2B527062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309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CA6-DFE1-EF94-C11F-D3880CB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23752-0966-7D9D-B957-F204EB55453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1F75A-54DC-EA25-B7E3-A87BD585226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4177D3-E47B-883E-8AFE-3A1BBBD1C6C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073C-2117-E0E3-AE9F-3092D23DC4C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D003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16DB94D-4200-676B-CD35-60581BC36F9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88F0E2B-D306-A1C9-912E-36E66C0F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16636-7752-EC9D-6424-690F26322C3F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concurrents ayant le plus recours à la promotion ? (fréquence, intensité, mécanique)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C8A78A-BD5A-A44A-3A87-3F9E322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672AE-098A-CC1B-A90A-B89D31897EA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CC8C3-75E8-7F7C-4BEB-8208964CE19B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et générosité par marque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B521-4052-FCF3-1DD2-CCADCE4157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34A3821-9BC1-F235-F3B3-4F4D79B2E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56627"/>
              </p:ext>
            </p:extLst>
          </p:nvPr>
        </p:nvGraphicFramePr>
        <p:xfrm>
          <a:off x="898071" y="2328050"/>
          <a:ext cx="10265230" cy="380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6531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B27-422F-DDBE-2671-8AA28FA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A5D74-A807-7952-61D5-29F51333A78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CD864-1500-C67F-8B4D-97966BD7494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30246B2-5BFF-473D-8286-D754F955D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69290"/>
              </p:ext>
            </p:extLst>
          </p:nvPr>
        </p:nvGraphicFramePr>
        <p:xfrm>
          <a:off x="2434445" y="2139251"/>
          <a:ext cx="9036000" cy="445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8DDF0C-8DB1-5556-C81D-923DD18FD9C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7B4AD-C3C0-E8B4-75AC-F78011E2209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D004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2933D7-9386-46A3-5284-9CFA7C2E0FA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[Marque]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313D0F1-3FA6-1B7E-7EC7-447F30561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F2F2-617D-45DC-7E5D-4AFC10CD25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notre calendrier promotionnel sur la période, avec quel assortiment produit, quel périmètre, quelles mécaniques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CC20B276-72B8-6AA2-3935-701285E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87A3-4891-2E91-2EF1-93B012629FE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227CF-54B0-3D7F-07E6-F388314386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proposant le produit en promotion et mécanique principale (RI : Remise immédiate – LV : Lots virtuels)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35A4A-10A1-405C-B92E-6A12C70510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[Distributeur], DN au [Date]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2C3695-6463-2590-81C9-5301BCEE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18886"/>
              </p:ext>
            </p:extLst>
          </p:nvPr>
        </p:nvGraphicFramePr>
        <p:xfrm>
          <a:off x="532930" y="2152841"/>
          <a:ext cx="11126138" cy="3994694"/>
        </p:xfrm>
        <a:graphic>
          <a:graphicData uri="http://schemas.openxmlformats.org/drawingml/2006/table">
            <a:tbl>
              <a:tblPr/>
              <a:tblGrid>
                <a:gridCol w="2367648">
                  <a:extLst>
                    <a:ext uri="{9D8B030D-6E8A-4147-A177-3AD203B41FA5}">
                      <a16:colId xmlns:a16="http://schemas.microsoft.com/office/drawing/2014/main" val="1248035082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5879920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9940162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2131324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1633049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4386122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80550199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00764424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884249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8638895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76829548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12410656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87432262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608096266"/>
                    </a:ext>
                  </a:extLst>
                </a:gridCol>
              </a:tblGrid>
              <a:tr h="4240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16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23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30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07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21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28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04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18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01 sept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849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Brut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76214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82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Black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4448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475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Red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1119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9241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5029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36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Pink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73522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9554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+ verre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7372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5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01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06B-03CF-595C-41FA-DB18B64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4220E-0481-BA8E-F357-38697076FE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95295-3008-7360-E24D-3060F53307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3BB4A8-20EE-3127-5A1A-9C59CC161E7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E5615-13E1-E8FE-6DE8-D2E68DB6EC4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D006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A72A027-AA42-67B2-F74A-2FD49B5B922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[Marque]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2441753-9D1E-2A3B-B5A7-C4EA52A0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FAFE-F9EF-0095-7A49-94295E03A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été jouées localement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ED0D1C-3A6A-B05C-CF3D-C6E1930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72943-6B13-746A-9EBD-3496B70DB53D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89626-286D-A357-6617-367547831E5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de [Marque] par région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BB636-B40F-0530-C0A8-B98A7DEB77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898831"/>
                  </p:ext>
                </p:extLst>
              </p:nvPr>
            </p:nvGraphicFramePr>
            <p:xfrm>
              <a:off x="898070" y="2097698"/>
              <a:ext cx="5766890" cy="40491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070" y="2097698"/>
                <a:ext cx="5766890" cy="404910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6A287F-CD91-5F4D-AA9E-3EEC48B1BB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977313"/>
              </p:ext>
            </p:extLst>
          </p:nvPr>
        </p:nvGraphicFramePr>
        <p:xfrm>
          <a:off x="6929120" y="2101339"/>
          <a:ext cx="4424680" cy="4041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7891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E33B-E2A7-E450-A4BD-F68CB645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BFCE-94E4-FC36-13E3-651F0C0ADC1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842AA-686D-9A82-64EF-227C32F25FE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/COUNTA($DH$6#)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228248-8FF9-95E2-77A2-9BFD1132C4A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637C6-00B4-DD31-D682-44D9483E93AF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B3551F-8C2F-7D0D-FE5F-789563C9FB9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Impact des promotions sur la distribution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DB5EA6F-C79A-FED0-5E51-2E3C32A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48AA7-ED1D-B2C8-6D5E-34847648828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concurrents sur la promotion (visibilité, halo, stockage, DN, durée du halo </a:t>
            </a:r>
            <a:r>
              <a:rPr lang="fr-FR" sz="2400" b="1" dirty="0" err="1">
                <a:latin typeface="Aptos Black" panose="020B0004020202020204" pitchFamily="34" charset="0"/>
              </a:rPr>
              <a:t>etc</a:t>
            </a:r>
            <a:r>
              <a:rPr lang="fr-FR" sz="2400" b="1" dirty="0">
                <a:latin typeface="Aptos Black" panose="020B0004020202020204" pitchFamily="34" charset="0"/>
              </a:rPr>
              <a:t>) (PAR MARQUE)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E72DCB-FBE6-9C5E-CC82-B4F63F0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282A-12BA-29B1-6750-B9BB6C2B0A0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CC3639-95CC-9685-8EB6-05CEDFB2B9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promotion, gain de distribution numérique VS semaine précédente et DN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A4EBB1-9D34-5D68-7C19-47615408EE5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1 point = 1 produit en promotion pour une semaine donnée entre [Start] et [Date] chez [Distributeur]</a:t>
              </a: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4488D4-0550-4891-98AA-D0F3DC31C6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938810"/>
              </p:ext>
            </p:extLst>
          </p:nvPr>
        </p:nvGraphicFramePr>
        <p:xfrm>
          <a:off x="898070" y="2088602"/>
          <a:ext cx="5517970" cy="407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84957A94-3CAB-00E1-CA20-22AACDF6E032}"/>
              </a:ext>
            </a:extLst>
          </p:cNvPr>
          <p:cNvSpPr/>
          <p:nvPr/>
        </p:nvSpPr>
        <p:spPr>
          <a:xfrm>
            <a:off x="9961880" y="2215744"/>
            <a:ext cx="1697186" cy="613104"/>
          </a:xfrm>
          <a:prstGeom prst="accentCallout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4"/>
                </a:solidFill>
              </a:rPr>
              <a:t>La </a:t>
            </a:r>
            <a:r>
              <a:rPr lang="fr-FR" sz="1200" b="1" dirty="0">
                <a:solidFill>
                  <a:schemeClr val="accent4"/>
                </a:solidFill>
              </a:rPr>
              <a:t>distribution</a:t>
            </a:r>
            <a:r>
              <a:rPr lang="fr-FR" sz="1200" dirty="0">
                <a:solidFill>
                  <a:schemeClr val="accent4"/>
                </a:solidFill>
              </a:rPr>
              <a:t> a été </a:t>
            </a:r>
            <a:r>
              <a:rPr lang="fr-FR" sz="1200" b="1" dirty="0">
                <a:solidFill>
                  <a:schemeClr val="accent4"/>
                </a:solidFill>
              </a:rPr>
              <a:t>meilleure</a:t>
            </a:r>
            <a:r>
              <a:rPr lang="fr-FR" sz="1200" dirty="0">
                <a:solidFill>
                  <a:schemeClr val="accent4"/>
                </a:solidFill>
              </a:rPr>
              <a:t> sur la période de la promotion.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C8150FB4-69A8-A788-8ADE-C53F62580106}"/>
              </a:ext>
            </a:extLst>
          </p:cNvPr>
          <p:cNvSpPr/>
          <p:nvPr/>
        </p:nvSpPr>
        <p:spPr>
          <a:xfrm>
            <a:off x="9961880" y="5249587"/>
            <a:ext cx="1697186" cy="799168"/>
          </a:xfrm>
          <a:prstGeom prst="accentCallout1">
            <a:avLst>
              <a:gd name="adj1" fmla="val 18750"/>
              <a:gd name="adj2" fmla="val -8333"/>
              <a:gd name="adj3" fmla="val 42659"/>
              <a:gd name="adj4" fmla="val -173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La </a:t>
            </a:r>
            <a:r>
              <a:rPr lang="fr-FR" sz="1200" b="1" dirty="0">
                <a:solidFill>
                  <a:schemeClr val="accent1"/>
                </a:solidFill>
              </a:rPr>
              <a:t>distribution</a:t>
            </a:r>
            <a:r>
              <a:rPr lang="fr-FR" sz="1200" dirty="0">
                <a:solidFill>
                  <a:schemeClr val="accent1"/>
                </a:solidFill>
              </a:rPr>
              <a:t> a été </a:t>
            </a:r>
            <a:r>
              <a:rPr lang="fr-FR" sz="1200" b="1" dirty="0">
                <a:solidFill>
                  <a:schemeClr val="accent1"/>
                </a:solidFill>
              </a:rPr>
              <a:t>dégradée</a:t>
            </a:r>
            <a:r>
              <a:rPr lang="fr-FR" sz="1200" dirty="0">
                <a:solidFill>
                  <a:schemeClr val="accent1"/>
                </a:solidFill>
              </a:rPr>
              <a:t> sur la période promotionnelle  </a:t>
            </a:r>
            <a:r>
              <a:rPr lang="fr-FR" sz="1200" i="1" dirty="0">
                <a:solidFill>
                  <a:schemeClr val="accent1"/>
                </a:solidFill>
              </a:rPr>
              <a:t>(ruptures, déstockage…)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4E2FD58-54FC-10BF-3E6A-DC78D2F33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77569"/>
              </p:ext>
            </p:extLst>
          </p:nvPr>
        </p:nvGraphicFramePr>
        <p:xfrm>
          <a:off x="6416040" y="2108922"/>
          <a:ext cx="3545840" cy="407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8907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D005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pratiquées sur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chez </a:t>
            </a:r>
            <a:r>
              <a:rPr lang="fr-FR" sz="2400" b="1">
                <a:latin typeface="Aptos Black" panose="020B0004020202020204" pitchFamily="34" charset="0"/>
              </a:rPr>
              <a:t>[Distributeur]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– Gagné dans les 15 jours avant la promo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– Perdus dans les 15 jours après la promo</a:t>
              </a:r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A2E897D-6882-4FD6-AC88-3C24172B6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152371"/>
              </p:ext>
            </p:extLst>
          </p:nvPr>
        </p:nvGraphicFramePr>
        <p:xfrm>
          <a:off x="6441119" y="2213812"/>
          <a:ext cx="5075231" cy="408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C633211-B56B-44EB-955E-D61A0321D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970428"/>
              </p:ext>
            </p:extLst>
          </p:nvPr>
        </p:nvGraphicFramePr>
        <p:xfrm>
          <a:off x="828631" y="2213812"/>
          <a:ext cx="5075231" cy="408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2418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5475-8FA6-4351-A8F1-8BB41033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53479B-EA0D-C37A-4374-25B4BF846CD1}"/>
              </a:ext>
            </a:extLst>
          </p:cNvPr>
          <p:cNvSpPr txBox="1"/>
          <p:nvPr/>
        </p:nvSpPr>
        <p:spPr>
          <a:xfrm>
            <a:off x="898069" y="246278"/>
            <a:ext cx="4978279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50C3-0733-32AD-81AD-D4C22D04E995}"/>
              </a:ext>
            </a:extLst>
          </p:cNvPr>
          <p:cNvSpPr txBox="1"/>
          <p:nvPr/>
        </p:nvSpPr>
        <p:spPr>
          <a:xfrm>
            <a:off x="898069" y="492774"/>
            <a:ext cx="5197923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marques [Groupe] ?</a:t>
            </a:r>
          </a:p>
        </p:txBody>
      </p:sp>
      <p:pic>
        <p:nvPicPr>
          <p:cNvPr id="30" name="Picture 29" descr="Documents on desk">
            <a:extLst>
              <a:ext uri="{FF2B5EF4-FFF2-40B4-BE49-F238E27FC236}">
                <a16:creationId xmlns:a16="http://schemas.microsoft.com/office/drawing/2014/main" id="{A26B8A68-5122-19C9-0828-FBBC9671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3A3AD-EA44-FACF-3E02-1BE8C7B982F1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7DB97-20AA-51F5-8356-ACA039554919}"/>
              </a:ext>
            </a:extLst>
          </p:cNvPr>
          <p:cNvSpPr/>
          <p:nvPr/>
        </p:nvSpPr>
        <p:spPr>
          <a:xfrm>
            <a:off x="0" y="1403928"/>
            <a:ext cx="609599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7B6ADF-9750-C8EC-6E59-EDCF6455AFC7}"/>
              </a:ext>
            </a:extLst>
          </p:cNvPr>
          <p:cNvGrpSpPr/>
          <p:nvPr/>
        </p:nvGrpSpPr>
        <p:grpSpPr>
          <a:xfrm>
            <a:off x="532932" y="1621509"/>
            <a:ext cx="5343416" cy="4372891"/>
            <a:chOff x="792526" y="1621509"/>
            <a:chExt cx="5343416" cy="44363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2450C96-E8C6-FE71-E8E6-8BAF20BD30F7}"/>
                </a:ext>
              </a:extLst>
            </p:cNvPr>
            <p:cNvSpPr/>
            <p:nvPr/>
          </p:nvSpPr>
          <p:spPr>
            <a:xfrm>
              <a:off x="792526" y="1621509"/>
              <a:ext cx="5138714" cy="4436350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0F4B58-0333-DFF2-944A-FC4C7BF3C16F}"/>
                </a:ext>
              </a:extLst>
            </p:cNvPr>
            <p:cNvGrpSpPr/>
            <p:nvPr/>
          </p:nvGrpSpPr>
          <p:grpSpPr>
            <a:xfrm>
              <a:off x="1056353" y="1773535"/>
              <a:ext cx="5079589" cy="534498"/>
              <a:chOff x="898070" y="1563201"/>
              <a:chExt cx="14236769" cy="53449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C3C7A-CD6D-0893-4A5D-9A8A4CEF0026}"/>
                  </a:ext>
                </a:extLst>
              </p:cNvPr>
              <p:cNvSpPr txBox="1"/>
              <p:nvPr/>
            </p:nvSpPr>
            <p:spPr>
              <a:xfrm>
                <a:off x="898070" y="1563201"/>
                <a:ext cx="14236769" cy="525401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b="1" dirty="0">
                    <a:latin typeface="Aptos" panose="020B0004020202020204" pitchFamily="34" charset="0"/>
                  </a:rPr>
                  <a:t>Evolution de la DN &amp; du nombre de produits proposés</a:t>
                </a:r>
              </a:p>
              <a:p>
                <a:endParaRPr lang="fr-FR" sz="1400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DB630C-B925-A7B1-9A5E-372A6B18AF57}"/>
                  </a:ext>
                </a:extLst>
              </p:cNvPr>
              <p:cNvSpPr txBox="1"/>
              <p:nvPr/>
            </p:nvSpPr>
            <p:spPr>
              <a:xfrm>
                <a:off x="898070" y="1787741"/>
                <a:ext cx="10701729" cy="30995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dirty="0">
                    <a:latin typeface="Aptos" panose="020B0004020202020204" pitchFamily="34" charset="0"/>
                  </a:rPr>
                  <a:t>Chez [Distributeur] le [Date]</a:t>
                </a:r>
              </a:p>
            </p:txBody>
          </p: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C5888-CB35-4786-3881-A522DA9988A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B1E95-2264-AF19-92BF-94FD0A306B36}"/>
              </a:ext>
            </a:extLst>
          </p:cNvPr>
          <p:cNvSpPr/>
          <p:nvPr/>
        </p:nvSpPr>
        <p:spPr>
          <a:xfrm>
            <a:off x="6594305" y="611296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ACC9-C665-2F00-C5FA-126C74330051}"/>
              </a:ext>
            </a:extLst>
          </p:cNvPr>
          <p:cNvSpPr/>
          <p:nvPr/>
        </p:nvSpPr>
        <p:spPr>
          <a:xfrm>
            <a:off x="532932" y="6405694"/>
            <a:ext cx="556306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A003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Supr_group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6BB5D49-FF19-3AE1-A309-A90FD952D9A5}"/>
              </a:ext>
            </a:extLst>
          </p:cNvPr>
          <p:cNvGraphicFramePr>
            <a:graphicFrameLocks noGrp="1"/>
          </p:cNvGraphicFramePr>
          <p:nvPr/>
        </p:nvGraphicFramePr>
        <p:xfrm>
          <a:off x="6510867" y="1621508"/>
          <a:ext cx="5385959" cy="4784189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772073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2989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N°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Marque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Distribution numérique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Produits par magasin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19372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4406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5804AD3-7CC6-D16F-22E1-17965178A8C5}"/>
              </a:ext>
            </a:extLst>
          </p:cNvPr>
          <p:cNvSpPr txBox="1"/>
          <p:nvPr/>
        </p:nvSpPr>
        <p:spPr>
          <a:xfrm>
            <a:off x="6988307" y="492774"/>
            <a:ext cx="49840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Quel est le rôle de [Marque] dans le portefeuille [Groupe].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C02EFD8-DFED-CA2E-DE5A-0504BC7F8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08005"/>
              </p:ext>
            </p:extLst>
          </p:nvPr>
        </p:nvGraphicFramePr>
        <p:xfrm>
          <a:off x="758598" y="2285251"/>
          <a:ext cx="4782420" cy="356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623015"/>
              </p:ext>
            </p:extLst>
          </p:nvPr>
        </p:nvGraphicFramePr>
        <p:xfrm>
          <a:off x="8753701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15248"/>
              </p:ext>
            </p:extLst>
          </p:nvPr>
        </p:nvGraphicFramePr>
        <p:xfrm>
          <a:off x="10281163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9FC92-943A-B03D-6F91-B16E3B2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12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D008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de la promotion sur la mise en avant des produits de la catégorie [Catégorie] et du rayon [Rayon]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28D448-513D-DA5A-9C44-B37E519A8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26574"/>
              </p:ext>
            </p:extLst>
          </p:nvPr>
        </p:nvGraphicFramePr>
        <p:xfrm>
          <a:off x="898070" y="2142866"/>
          <a:ext cx="10455730" cy="413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0259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D007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96408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3ED-2A4F-10FB-E326-DBE92F7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4028D-58D9-8777-6B59-01BBF0C151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269C3-FF0C-7C44-4411-B6E8BC7A1B5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87E54-3933-1096-8158-03BE676496F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4BDF-29F9-0556-270F-B32E6C561FD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A430420-ED83-D920-9839-7B88D8DC884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E299728-FCAB-1CA5-0431-42F8429C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4BD2-1735-4AE5-34C8-E56260009D5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magasins ayant exécuté la promotion / ceux ne l’ayant pas exécuté par produit promotionné de la marque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283631-A102-FBBA-CEE9-1B3FE248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EE7E2D-9DE6-1ED4-99A8-68431B656C2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128-EAFD-4113-32DF-0C48E204AFB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7AF9C-7582-999F-BD41-3BB904781D9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78CD0A4-21E8-F474-630D-7D017BE859CE}"/>
              </a:ext>
            </a:extLst>
          </p:cNvPr>
          <p:cNvSpPr/>
          <p:nvPr/>
        </p:nvSpPr>
        <p:spPr>
          <a:xfrm>
            <a:off x="898069" y="2243165"/>
            <a:ext cx="5197931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Carte de la fréquence promotionnelle du produit :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=&gt; Intensité promotionnelle moyenne par région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8E02F-0A68-A61A-76A4-C4346BEE29B1}"/>
              </a:ext>
            </a:extLst>
          </p:cNvPr>
          <p:cNvSpPr/>
          <p:nvPr/>
        </p:nvSpPr>
        <p:spPr>
          <a:xfrm>
            <a:off x="6278568" y="2243165"/>
            <a:ext cx="5015364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Taille magasin x fréquence promotionnelle</a:t>
            </a:r>
          </a:p>
        </p:txBody>
      </p:sp>
    </p:spTree>
    <p:extLst>
      <p:ext uri="{BB962C8B-B14F-4D97-AF65-F5344CB8AC3E}">
        <p14:creationId xmlns:p14="http://schemas.microsoft.com/office/powerpoint/2010/main" val="1074591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4B37-8AB4-11A6-631E-2B45B0D2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DF318-038B-511B-36CF-D58FAFB1F25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37D9F-DC2B-BA4D-3695-BF1489745713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253063-87E4-6768-EE3C-F88180414832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12EF6-9C48-6470-44C7-3DB742AFFBE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97611F5-22F8-A56C-19B1-B79F42421BF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7C5AC89-6B0C-970C-8823-53B2A844E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EEAA3-4465-8FF6-4940-21C2C217E1A7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produits en promotion ont-ils bien été mis en avant sur la page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6B404A6-88EA-BA31-EBA5-D29CC459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234E6-FAE4-32ED-10B3-FDFE62FC431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F6036-DC9A-7FDD-AD40-A91ACF0E018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DF43CD-F55A-EBA6-992D-A558699B2B5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0F42D99-8502-63A1-5204-0FC939760CDE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2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A6AE-6B95-4415-2456-E3571314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99953-15CB-E2E0-B942-E47FBC973E6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55627-C059-8962-C70D-3916634413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CA01F0-E526-CDDA-FD4C-3714CE50E1C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ED56-FA31-85C3-9AC8-8703515EA53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BE896A4-0149-A91F-BFCD-2071DBA4908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4F4BEEF-B67E-F17E-51D4-2ED45D3B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D936-4142-624C-B08C-08EF4B57B56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sur la distribution numérique durant les semaines de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9DAB1DF-4725-65D3-4E19-143EB52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A86FF-DF40-070A-4875-424775D7835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C324FF-76B1-7D8B-ECA7-DA9148E0C07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AB9F2-836B-ED5B-28A8-DF24E690452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E741B2-86F9-6716-7356-F66110F81822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33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BFB3-3EA4-3AC9-8203-A5BF484D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42CC1-A7DD-3897-0B35-BF2D9B9D6E1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ADD2E-8B30-F5F4-605E-EFAF9EEE84A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9A02A39-BC95-9CC6-6437-D013FC3B8C3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515E8-416E-8734-1D58-F62BE147FC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742A24D-51B1-838B-436F-B90B934237E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25A6D2E-8C0C-3E85-1413-7E3CC013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94B5D-1D24-45D1-4D57-E820759C40A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mécanique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197824C-5233-05E6-4414-39FE91F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75738-08A4-1400-0477-CBD336CB47C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1C39-7E32-1442-6298-0885FDB2842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792E9-7C9A-627F-846A-FCF048B836A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15586-0C13-50DA-8990-6C9147DF1C97}"/>
              </a:ext>
            </a:extLst>
          </p:cNvPr>
          <p:cNvSpPr/>
          <p:nvPr/>
        </p:nvSpPr>
        <p:spPr>
          <a:xfrm>
            <a:off x="898070" y="2243165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mécanique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prmotionnelle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1388085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44AD-A9E6-9702-C7F2-2741312C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1FA1-87FB-240D-5B4D-ADEA88F1B70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58F51-CDA9-E101-4257-02E935102E5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48E6CB-75BF-4061-C43C-9EF23FAD4F2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AC9E4-A2CA-B92A-D946-9D992BB9DF2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1E5674C-D00A-4801-DC20-B8DDEF015BC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B0FCC1-0B79-3A16-8E4A-DAF5D101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3111-4D6B-BAAB-5BB3-553F4EB4C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produit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33E9D5C-278A-7349-12E0-51C7B30E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8FC9A-6AAD-F694-2A59-0FD8F82FF54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01F99E-BB87-64BC-7BBA-CE44E67C7FD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78D05-7676-D8E1-D229-4F64B7D143C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80A7A-A2B3-0A17-A95A-253302F3ED6D}"/>
              </a:ext>
            </a:extLst>
          </p:cNvPr>
          <p:cNvSpPr/>
          <p:nvPr/>
        </p:nvSpPr>
        <p:spPr>
          <a:xfrm>
            <a:off x="898070" y="2258100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produit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3877164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0175-DC85-2B05-AB4A-1A0F674F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85326-B686-1CBC-C82F-263C30FEB81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B2D7A-824B-1549-AD19-5AE0582824A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AC9564-9EAA-B0A6-652C-724F8A8638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2920-9162-82BA-C930-A274A7C5085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244F00A-0D4A-1767-089C-F5D11BB78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9999427-6E33-7B9D-A8DD-8CBFA7D5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F8E1E-321A-796E-C788-B7B6B63042C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Mes magasins conquis ont-ils été durablement conservés dans la distribution numérique et pendant combien de temps en moyenne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F951CA5-9741-5B75-7393-9E748B7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6342-79B3-C1D9-8154-8AF16A361750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935C5-F6E9-E5E3-7AB2-08AB5404D2D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EE9CE-600D-08AC-106A-E9BD8F3A832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58DAD8-9927-F180-DF80-09786D1EAEC0}"/>
              </a:ext>
            </a:extLst>
          </p:cNvPr>
          <p:cNvSpPr/>
          <p:nvPr/>
        </p:nvSpPr>
        <p:spPr>
          <a:xfrm>
            <a:off x="759836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des magasins gagnés dans les 2 semaines précédant la promotion (ou durant la promo) ayant exécuté la promotion (i.e.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cohort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mesure la part des magasins qui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proposentt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encore le produit à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S+1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S+2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Cela nous donne une courbe avec une aire descendante.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A41DC-67FF-921D-7663-EE555A93A56F}"/>
              </a:ext>
            </a:extLst>
          </p:cNvPr>
          <p:cNvSpPr/>
          <p:nvPr/>
        </p:nvSpPr>
        <p:spPr>
          <a:xfrm>
            <a:off x="7697422" y="2243165"/>
            <a:ext cx="2404522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barre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stacked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la droite pour afficher le % « structurellement gagné »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Après 4 semaines, 20% des magasins gagnés grâce à la promotion proposaient encore le produit XXX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60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2A8D-FDC5-DAE8-DBE0-06660DC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C859B-8576-99F8-4271-FFBE91BF988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EBFC9-5265-9AD7-A13C-6A2611FE106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3E1394-0C22-E66F-D1C0-185491FDC5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6A8A0-3FE8-CDE9-B2AC-DBECE24C593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CC9D42-C9DF-DC8D-49F2-B130326AF84F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7DB8F24-1879-B0F8-F989-78F95135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5524F-B01E-8295-6730-261AA562C5E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pratiqués avant promotion ont-ils été mis à jour durant la campagne (à la hausse ou à la baisse) ? Quel impact NIP ? PAR PRODUIT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8234243-7900-957A-347F-84D0148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BD7CF-3E34-C18B-07AD-96FFDA19229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3A610-501D-120D-CBF1-28EC183CD4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638A4E-C036-CE6F-718C-CDE7862251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D1D50-2BD0-BD91-1709-7EA1EC8E10FD}"/>
              </a:ext>
            </a:extLst>
          </p:cNvPr>
          <p:cNvGrpSpPr/>
          <p:nvPr/>
        </p:nvGrpSpPr>
        <p:grpSpPr>
          <a:xfrm>
            <a:off x="759837" y="2243165"/>
            <a:ext cx="10593964" cy="3341438"/>
            <a:chOff x="759836" y="2243165"/>
            <a:chExt cx="12630531" cy="393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F68BC-7EA3-1D56-2CA0-95422D989397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19EE1-0877-E864-2EAF-DC86A95DD1E8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12187-6477-D6E1-FBD5-889A385D0584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S+1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951E1-C87A-42C8-8E33-30C7C007F770}"/>
              </a:ext>
            </a:extLst>
          </p:cNvPr>
          <p:cNvGrpSpPr/>
          <p:nvPr/>
        </p:nvGrpSpPr>
        <p:grpSpPr>
          <a:xfrm>
            <a:off x="759837" y="5739166"/>
            <a:ext cx="10593964" cy="539208"/>
            <a:chOff x="759836" y="2243165"/>
            <a:chExt cx="12630531" cy="3933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BAE09-65E3-F69F-C4D4-39610065AC99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7EE03-E5E5-C07D-5E39-AFEAF62885DE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8B0E54-0A2E-0C59-3146-350C6B1815EF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79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1967-5F65-32A9-3750-951D6673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4E1FE-3A1C-4CBC-56F1-ABE90397D5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91E9E-4AF7-489D-C7FC-2E2DA4B4F7A6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4685E-5D2D-3D5D-3193-1B446DA7F7F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A3DF6-1818-AF1A-501A-A2FB415C152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C51964-0D78-A196-D748-9BE24C5EBFE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A9C9EC-01FE-2958-C46C-4FBE3A59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ADC58-C0FA-5F19-3E83-0469791197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Nos campagnes ont-elles altérées notre territoire prix et nos concurrents directs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2A86E77-7088-497E-6A2F-08DC70C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7E07B-F5F7-32FA-C096-6243EC1684FE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BF555-D920-F5D4-5F4C-5556299E3E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99F85-1869-90E9-2A8B-47E4A07FE08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6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EDA4-6E4E-ADF9-6788-B74CA337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3CBEA5-86A9-02C5-9BD9-29B41577D806}"/>
              </a:ext>
            </a:extLst>
          </p:cNvPr>
          <p:cNvGrpSpPr/>
          <p:nvPr/>
        </p:nvGrpSpPr>
        <p:grpSpPr>
          <a:xfrm>
            <a:off x="-1" y="0"/>
            <a:ext cx="6223001" cy="6858000"/>
            <a:chOff x="-1" y="0"/>
            <a:chExt cx="6544733" cy="6858000"/>
          </a:xfrm>
        </p:grpSpPr>
        <p:pic>
          <p:nvPicPr>
            <p:cNvPr id="4" name="Picture 3" descr="Person at the peak of a mountain">
              <a:extLst>
                <a:ext uri="{FF2B5EF4-FFF2-40B4-BE49-F238E27FC236}">
                  <a16:creationId xmlns:a16="http://schemas.microsoft.com/office/drawing/2014/main" id="{AD33A3E6-F5E6-3095-D559-5769384E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1" r="17695"/>
            <a:stretch/>
          </p:blipFill>
          <p:spPr>
            <a:xfrm>
              <a:off x="0" y="0"/>
              <a:ext cx="654473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616866-9108-1250-2492-D155A798FF25}"/>
                </a:ext>
              </a:extLst>
            </p:cNvPr>
            <p:cNvSpPr/>
            <p:nvPr/>
          </p:nvSpPr>
          <p:spPr>
            <a:xfrm>
              <a:off x="-1" y="0"/>
              <a:ext cx="6544733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B42406-13BF-E808-AA8B-BD3D10AD398C}"/>
              </a:ext>
            </a:extLst>
          </p:cNvPr>
          <p:cNvGrpSpPr/>
          <p:nvPr/>
        </p:nvGrpSpPr>
        <p:grpSpPr>
          <a:xfrm>
            <a:off x="6565206" y="274138"/>
            <a:ext cx="5278887" cy="6343589"/>
            <a:chOff x="6565206" y="274138"/>
            <a:chExt cx="5278887" cy="634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0CAC1-7002-B9C4-4DF9-66C059C80770}"/>
                </a:ext>
              </a:extLst>
            </p:cNvPr>
            <p:cNvGrpSpPr/>
            <p:nvPr/>
          </p:nvGrpSpPr>
          <p:grpSpPr>
            <a:xfrm>
              <a:off x="6565206" y="274138"/>
              <a:ext cx="5278887" cy="6343589"/>
              <a:chOff x="6565206" y="-564065"/>
              <a:chExt cx="5278887" cy="6343589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797C0AE-F018-D1BC-9797-E2177F5D5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206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147D9A5-FCB4-04B9-1798-F8A271DE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227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2896E51-9BAD-88FC-CB50-292E93C49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206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DF92AF9-87FF-6AA2-800C-3FF309A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6227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713D219-E57C-F177-C115-7FE3AA2B2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6227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53FCFA2-956C-CBD0-7627-AC5899E74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5206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985B41A-513B-16F9-F39D-0509F0E3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5206" y="4359033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E4A210-68F9-AE6E-93F9-59ABCF46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6227" y="5197236"/>
              <a:ext cx="2517866" cy="14204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CCD31B1-01B0-5BDA-C08D-E1BD48253DD1}"/>
              </a:ext>
            </a:extLst>
          </p:cNvPr>
          <p:cNvSpPr/>
          <p:nvPr/>
        </p:nvSpPr>
        <p:spPr>
          <a:xfrm>
            <a:off x="6228584" y="0"/>
            <a:ext cx="596341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rgbClr val="FFFFFF">
                  <a:alpha val="70000"/>
                </a:srgbClr>
              </a:gs>
              <a:gs pos="43000">
                <a:schemeClr val="bg1">
                  <a:alpha val="50000"/>
                </a:schemeClr>
              </a:gs>
              <a:gs pos="65000">
                <a:schemeClr val="bg1">
                  <a:shade val="100000"/>
                  <a:satMod val="115000"/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7173-4876-6301-1BE3-2B1678897283}"/>
              </a:ext>
            </a:extLst>
          </p:cNvPr>
          <p:cNvSpPr txBox="1"/>
          <p:nvPr/>
        </p:nvSpPr>
        <p:spPr>
          <a:xfrm>
            <a:off x="919950" y="295594"/>
            <a:ext cx="5065480" cy="83317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Cette étude vise à identifier le potentiel sur les 5 piliers suivants</a:t>
            </a:r>
            <a:endParaRPr lang="fr-FR" sz="28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8CA5-A4F9-0276-9A2C-1133BA084546}"/>
              </a:ext>
            </a:extLst>
          </p:cNvPr>
          <p:cNvSpPr/>
          <p:nvPr/>
        </p:nvSpPr>
        <p:spPr>
          <a:xfrm>
            <a:off x="343433" y="6020919"/>
            <a:ext cx="5637523" cy="64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L’analyse détaillée porte sur la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du dernier trimestre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 l’interprétation devra être affinée avec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vos équipes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 b="1" dirty="0">
              <a:solidFill>
                <a:schemeClr val="accent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C16F-AF46-8050-5AD7-0F90F1735767}"/>
              </a:ext>
            </a:extLst>
          </p:cNvPr>
          <p:cNvSpPr/>
          <p:nvPr/>
        </p:nvSpPr>
        <p:spPr>
          <a:xfrm>
            <a:off x="6651769" y="4102587"/>
            <a:ext cx="5340523" cy="269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BF6753-7779-FAAD-337B-A220B647973C}"/>
              </a:ext>
            </a:extLst>
          </p:cNvPr>
          <p:cNvGrpSpPr/>
          <p:nvPr/>
        </p:nvGrpSpPr>
        <p:grpSpPr>
          <a:xfrm>
            <a:off x="6651769" y="4466062"/>
            <a:ext cx="5340523" cy="647671"/>
            <a:chOff x="6651769" y="5185421"/>
            <a:chExt cx="5340523" cy="647671"/>
          </a:xfrm>
        </p:grpSpPr>
        <p:pic>
          <p:nvPicPr>
            <p:cNvPr id="17" name="Graphic 16" descr="Badge Tick1 with solid fill">
              <a:extLst>
                <a:ext uri="{FF2B5EF4-FFF2-40B4-BE49-F238E27FC236}">
                  <a16:creationId xmlns:a16="http://schemas.microsoft.com/office/drawing/2014/main" id="{351A7AAD-40C2-2671-C579-248CDCE5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5320256"/>
              <a:ext cx="378000" cy="37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623F74-A503-82F5-E907-9D64B877EC4A}"/>
                </a:ext>
              </a:extLst>
            </p:cNvPr>
            <p:cNvSpPr/>
            <p:nvPr/>
          </p:nvSpPr>
          <p:spPr>
            <a:xfrm>
              <a:off x="7158667" y="5185421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Comprendre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dynamiques concurrentielles et la stratégie du distributeur sur les derniers mois.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B9737-A313-5ED4-A509-E1DE425C980A}"/>
              </a:ext>
            </a:extLst>
          </p:cNvPr>
          <p:cNvGrpSpPr/>
          <p:nvPr/>
        </p:nvGrpSpPr>
        <p:grpSpPr>
          <a:xfrm>
            <a:off x="6651769" y="5921092"/>
            <a:ext cx="5340523" cy="647671"/>
            <a:chOff x="6651769" y="5921092"/>
            <a:chExt cx="5340523" cy="647671"/>
          </a:xfrm>
        </p:grpSpPr>
        <p:pic>
          <p:nvPicPr>
            <p:cNvPr id="24" name="Graphic 23" descr="Badge Tick1 with solid fill">
              <a:extLst>
                <a:ext uri="{FF2B5EF4-FFF2-40B4-BE49-F238E27FC236}">
                  <a16:creationId xmlns:a16="http://schemas.microsoft.com/office/drawing/2014/main" id="{BB557C26-DB39-4B58-DC33-07114E5A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6055927"/>
              <a:ext cx="378000" cy="37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5B989-9880-16FB-439E-99A3700A591E}"/>
                </a:ext>
              </a:extLst>
            </p:cNvPr>
            <p:cNvSpPr/>
            <p:nvPr/>
          </p:nvSpPr>
          <p:spPr>
            <a:xfrm>
              <a:off x="7158667" y="5921092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Orienter et prioriser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efforts stratégiques et opérationnels pour saisir les bonnes opportunités.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9292E-A484-8B14-CC6E-C3386B3C3D6D}"/>
              </a:ext>
            </a:extLst>
          </p:cNvPr>
          <p:cNvGrpSpPr/>
          <p:nvPr/>
        </p:nvGrpSpPr>
        <p:grpSpPr>
          <a:xfrm>
            <a:off x="6651769" y="5193577"/>
            <a:ext cx="5340523" cy="647671"/>
            <a:chOff x="6651769" y="4449750"/>
            <a:chExt cx="5340523" cy="647671"/>
          </a:xfrm>
        </p:grpSpPr>
        <p:pic>
          <p:nvPicPr>
            <p:cNvPr id="33" name="Graphic 32" descr="Badge Tick1 with solid fill">
              <a:extLst>
                <a:ext uri="{FF2B5EF4-FFF2-40B4-BE49-F238E27FC236}">
                  <a16:creationId xmlns:a16="http://schemas.microsoft.com/office/drawing/2014/main" id="{072568B7-10E0-C1C3-C547-E26223EF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4584585"/>
              <a:ext cx="378000" cy="37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994438-DEBD-AD00-9FF5-EECC676212D2}"/>
                </a:ext>
              </a:extLst>
            </p:cNvPr>
            <p:cNvSpPr/>
            <p:nvPr/>
          </p:nvSpPr>
          <p:spPr>
            <a:xfrm>
              <a:off x="7158667" y="4449750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Évaluer </a:t>
              </a:r>
              <a:r>
                <a:rPr lang="fr-FR" sz="16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 performance de votre marque par rapport à ses concurrents directs chez le distributeur.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BEF78-71FC-DB18-32EF-D35EA8F78434}"/>
              </a:ext>
            </a:extLst>
          </p:cNvPr>
          <p:cNvGrpSpPr/>
          <p:nvPr/>
        </p:nvGrpSpPr>
        <p:grpSpPr>
          <a:xfrm>
            <a:off x="642928" y="1396230"/>
            <a:ext cx="4784203" cy="4444342"/>
            <a:chOff x="642928" y="1280970"/>
            <a:chExt cx="4784203" cy="4444342"/>
          </a:xfrm>
        </p:grpSpPr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3165572-839B-DD82-8621-01D4DF3D104F}"/>
                </a:ext>
              </a:extLst>
            </p:cNvPr>
            <p:cNvSpPr/>
            <p:nvPr/>
          </p:nvSpPr>
          <p:spPr>
            <a:xfrm>
              <a:off x="2182482" y="2688349"/>
              <a:ext cx="1870594" cy="1865610"/>
            </a:xfrm>
            <a:custGeom>
              <a:avLst/>
              <a:gdLst>
                <a:gd name="connsiteX0" fmla="*/ 93921 w 1870594"/>
                <a:gd name="connsiteY0" fmla="*/ 1275218 h 1865610"/>
                <a:gd name="connsiteX1" fmla="*/ 98049 w 1870594"/>
                <a:gd name="connsiteY1" fmla="*/ 1286495 h 1865610"/>
                <a:gd name="connsiteX2" fmla="*/ 752172 w 1870594"/>
                <a:gd name="connsiteY2" fmla="*/ 1823000 h 1865610"/>
                <a:gd name="connsiteX3" fmla="*/ 837169 w 1870594"/>
                <a:gd name="connsiteY3" fmla="*/ 1835972 h 1865610"/>
                <a:gd name="connsiteX4" fmla="*/ 838653 w 1870594"/>
                <a:gd name="connsiteY4" fmla="*/ 1865610 h 1865610"/>
                <a:gd name="connsiteX5" fmla="*/ 746802 w 1870594"/>
                <a:gd name="connsiteY5" fmla="*/ 1851592 h 1865610"/>
                <a:gd name="connsiteX6" fmla="*/ 73501 w 1870594"/>
                <a:gd name="connsiteY6" fmla="*/ 1299357 h 1865610"/>
                <a:gd name="connsiteX7" fmla="*/ 67398 w 1870594"/>
                <a:gd name="connsiteY7" fmla="*/ 1282683 h 1865610"/>
                <a:gd name="connsiteX8" fmla="*/ 1776673 w 1870594"/>
                <a:gd name="connsiteY8" fmla="*/ 1275217 h 1865610"/>
                <a:gd name="connsiteX9" fmla="*/ 1803197 w 1870594"/>
                <a:gd name="connsiteY9" fmla="*/ 1282683 h 1865610"/>
                <a:gd name="connsiteX10" fmla="*/ 1797094 w 1870594"/>
                <a:gd name="connsiteY10" fmla="*/ 1299357 h 1865610"/>
                <a:gd name="connsiteX11" fmla="*/ 1123792 w 1870594"/>
                <a:gd name="connsiteY11" fmla="*/ 1851592 h 1865610"/>
                <a:gd name="connsiteX12" fmla="*/ 1031941 w 1870594"/>
                <a:gd name="connsiteY12" fmla="*/ 1865610 h 1865610"/>
                <a:gd name="connsiteX13" fmla="*/ 1033425 w 1870594"/>
                <a:gd name="connsiteY13" fmla="*/ 1835972 h 1865610"/>
                <a:gd name="connsiteX14" fmla="*/ 1118423 w 1870594"/>
                <a:gd name="connsiteY14" fmla="*/ 1823000 h 1865610"/>
                <a:gd name="connsiteX15" fmla="*/ 1772545 w 1870594"/>
                <a:gd name="connsiteY15" fmla="*/ 1286495 h 1865610"/>
                <a:gd name="connsiteX16" fmla="*/ 1521387 w 1870594"/>
                <a:gd name="connsiteY16" fmla="*/ 211843 h 1865610"/>
                <a:gd name="connsiteX17" fmla="*/ 1596652 w 1870594"/>
                <a:gd name="connsiteY17" fmla="*/ 273942 h 1865610"/>
                <a:gd name="connsiteX18" fmla="*/ 1870594 w 1870594"/>
                <a:gd name="connsiteY18" fmla="*/ 935297 h 1865610"/>
                <a:gd name="connsiteX19" fmla="*/ 1865765 w 1870594"/>
                <a:gd name="connsiteY19" fmla="*/ 1030926 h 1865610"/>
                <a:gd name="connsiteX20" fmla="*/ 1857090 w 1870594"/>
                <a:gd name="connsiteY20" fmla="*/ 1087770 h 1865610"/>
                <a:gd name="connsiteX21" fmla="*/ 1831375 w 1870594"/>
                <a:gd name="connsiteY21" fmla="*/ 1077383 h 1865610"/>
                <a:gd name="connsiteX22" fmla="*/ 1839261 w 1870594"/>
                <a:gd name="connsiteY22" fmla="*/ 1025710 h 1865610"/>
                <a:gd name="connsiteX23" fmla="*/ 1843952 w 1870594"/>
                <a:gd name="connsiteY23" fmla="*/ 932805 h 1865610"/>
                <a:gd name="connsiteX24" fmla="*/ 1577813 w 1870594"/>
                <a:gd name="connsiteY24" fmla="*/ 290289 h 1865610"/>
                <a:gd name="connsiteX25" fmla="*/ 1508344 w 1870594"/>
                <a:gd name="connsiteY25" fmla="*/ 232972 h 1865610"/>
                <a:gd name="connsiteX26" fmla="*/ 349208 w 1870594"/>
                <a:gd name="connsiteY26" fmla="*/ 211843 h 1865610"/>
                <a:gd name="connsiteX27" fmla="*/ 362251 w 1870594"/>
                <a:gd name="connsiteY27" fmla="*/ 232972 h 1865610"/>
                <a:gd name="connsiteX28" fmla="*/ 292781 w 1870594"/>
                <a:gd name="connsiteY28" fmla="*/ 290289 h 1865610"/>
                <a:gd name="connsiteX29" fmla="*/ 26642 w 1870594"/>
                <a:gd name="connsiteY29" fmla="*/ 932805 h 1865610"/>
                <a:gd name="connsiteX30" fmla="*/ 31333 w 1870594"/>
                <a:gd name="connsiteY30" fmla="*/ 1025710 h 1865610"/>
                <a:gd name="connsiteX31" fmla="*/ 39220 w 1870594"/>
                <a:gd name="connsiteY31" fmla="*/ 1077383 h 1865610"/>
                <a:gd name="connsiteX32" fmla="*/ 13504 w 1870594"/>
                <a:gd name="connsiteY32" fmla="*/ 1087770 h 1865610"/>
                <a:gd name="connsiteX33" fmla="*/ 4829 w 1870594"/>
                <a:gd name="connsiteY33" fmla="*/ 1030926 h 1865610"/>
                <a:gd name="connsiteX34" fmla="*/ 0 w 1870594"/>
                <a:gd name="connsiteY34" fmla="*/ 935297 h 1865610"/>
                <a:gd name="connsiteX35" fmla="*/ 273942 w 1870594"/>
                <a:gd name="connsiteY35" fmla="*/ 273942 h 1865610"/>
                <a:gd name="connsiteX36" fmla="*/ 935297 w 1870594"/>
                <a:gd name="connsiteY36" fmla="*/ 0 h 1865610"/>
                <a:gd name="connsiteX37" fmla="*/ 1299357 w 1870594"/>
                <a:gd name="connsiteY37" fmla="*/ 73501 h 1865610"/>
                <a:gd name="connsiteX38" fmla="*/ 1350022 w 1870594"/>
                <a:gd name="connsiteY38" fmla="*/ 97907 h 1865610"/>
                <a:gd name="connsiteX39" fmla="*/ 1334820 w 1870594"/>
                <a:gd name="connsiteY39" fmla="*/ 117636 h 1865610"/>
                <a:gd name="connsiteX40" fmla="*/ 1288987 w 1870594"/>
                <a:gd name="connsiteY40" fmla="*/ 95557 h 1865610"/>
                <a:gd name="connsiteX41" fmla="*/ 935297 w 1870594"/>
                <a:gd name="connsiteY41" fmla="*/ 24150 h 1865610"/>
                <a:gd name="connsiteX42" fmla="*/ 581608 w 1870594"/>
                <a:gd name="connsiteY42" fmla="*/ 95557 h 1865610"/>
                <a:gd name="connsiteX43" fmla="*/ 535774 w 1870594"/>
                <a:gd name="connsiteY43" fmla="*/ 117636 h 1865610"/>
                <a:gd name="connsiteX44" fmla="*/ 520572 w 1870594"/>
                <a:gd name="connsiteY44" fmla="*/ 97907 h 1865610"/>
                <a:gd name="connsiteX45" fmla="*/ 571238 w 1870594"/>
                <a:gd name="connsiteY45" fmla="*/ 73501 h 1865610"/>
                <a:gd name="connsiteX46" fmla="*/ 935297 w 1870594"/>
                <a:gd name="connsiteY46" fmla="*/ 0 h 18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70594" h="1865610">
                  <a:moveTo>
                    <a:pt x="93921" y="1275218"/>
                  </a:moveTo>
                  <a:lnTo>
                    <a:pt x="98049" y="1286495"/>
                  </a:lnTo>
                  <a:cubicBezTo>
                    <a:pt x="213000" y="1558270"/>
                    <a:pt x="456415" y="1762479"/>
                    <a:pt x="752172" y="1823000"/>
                  </a:cubicBezTo>
                  <a:lnTo>
                    <a:pt x="837169" y="1835972"/>
                  </a:lnTo>
                  <a:lnTo>
                    <a:pt x="838653" y="1865610"/>
                  </a:lnTo>
                  <a:lnTo>
                    <a:pt x="746802" y="1851592"/>
                  </a:lnTo>
                  <a:cubicBezTo>
                    <a:pt x="442375" y="1789297"/>
                    <a:pt x="191822" y="1579100"/>
                    <a:pt x="73501" y="1299357"/>
                  </a:cubicBezTo>
                  <a:lnTo>
                    <a:pt x="67398" y="1282683"/>
                  </a:lnTo>
                  <a:close/>
                  <a:moveTo>
                    <a:pt x="1776673" y="1275217"/>
                  </a:moveTo>
                  <a:lnTo>
                    <a:pt x="1803197" y="1282683"/>
                  </a:lnTo>
                  <a:lnTo>
                    <a:pt x="1797094" y="1299357"/>
                  </a:lnTo>
                  <a:cubicBezTo>
                    <a:pt x="1678772" y="1579100"/>
                    <a:pt x="1428220" y="1789297"/>
                    <a:pt x="1123792" y="1851592"/>
                  </a:cubicBezTo>
                  <a:lnTo>
                    <a:pt x="1031941" y="1865610"/>
                  </a:lnTo>
                  <a:lnTo>
                    <a:pt x="1033425" y="1835972"/>
                  </a:lnTo>
                  <a:lnTo>
                    <a:pt x="1118423" y="1823000"/>
                  </a:lnTo>
                  <a:cubicBezTo>
                    <a:pt x="1414179" y="1762479"/>
                    <a:pt x="1657594" y="1558270"/>
                    <a:pt x="1772545" y="1286495"/>
                  </a:cubicBezTo>
                  <a:close/>
                  <a:moveTo>
                    <a:pt x="1521387" y="211843"/>
                  </a:moveTo>
                  <a:lnTo>
                    <a:pt x="1596652" y="273942"/>
                  </a:lnTo>
                  <a:cubicBezTo>
                    <a:pt x="1765907" y="443198"/>
                    <a:pt x="1870594" y="677022"/>
                    <a:pt x="1870594" y="935297"/>
                  </a:cubicBezTo>
                  <a:cubicBezTo>
                    <a:pt x="1870594" y="967582"/>
                    <a:pt x="1868958" y="999484"/>
                    <a:pt x="1865765" y="1030926"/>
                  </a:cubicBezTo>
                  <a:lnTo>
                    <a:pt x="1857090" y="1087770"/>
                  </a:lnTo>
                  <a:lnTo>
                    <a:pt x="1831375" y="1077383"/>
                  </a:lnTo>
                  <a:lnTo>
                    <a:pt x="1839261" y="1025710"/>
                  </a:lnTo>
                  <a:cubicBezTo>
                    <a:pt x="1842363" y="995163"/>
                    <a:pt x="1843952" y="964170"/>
                    <a:pt x="1843952" y="932805"/>
                  </a:cubicBezTo>
                  <a:cubicBezTo>
                    <a:pt x="1843952" y="681887"/>
                    <a:pt x="1742247" y="454723"/>
                    <a:pt x="1577813" y="290289"/>
                  </a:cubicBezTo>
                  <a:lnTo>
                    <a:pt x="1508344" y="232972"/>
                  </a:lnTo>
                  <a:close/>
                  <a:moveTo>
                    <a:pt x="349208" y="211843"/>
                  </a:moveTo>
                  <a:lnTo>
                    <a:pt x="362251" y="232972"/>
                  </a:lnTo>
                  <a:lnTo>
                    <a:pt x="292781" y="290289"/>
                  </a:lnTo>
                  <a:cubicBezTo>
                    <a:pt x="128347" y="454723"/>
                    <a:pt x="26642" y="681887"/>
                    <a:pt x="26642" y="932805"/>
                  </a:cubicBezTo>
                  <a:cubicBezTo>
                    <a:pt x="26642" y="964170"/>
                    <a:pt x="28231" y="995163"/>
                    <a:pt x="31333" y="1025710"/>
                  </a:cubicBezTo>
                  <a:lnTo>
                    <a:pt x="39220" y="1077383"/>
                  </a:lnTo>
                  <a:lnTo>
                    <a:pt x="13504" y="1087770"/>
                  </a:lnTo>
                  <a:lnTo>
                    <a:pt x="4829" y="1030926"/>
                  </a:lnTo>
                  <a:cubicBezTo>
                    <a:pt x="1636" y="999484"/>
                    <a:pt x="0" y="967582"/>
                    <a:pt x="0" y="935297"/>
                  </a:cubicBezTo>
                  <a:cubicBezTo>
                    <a:pt x="0" y="677022"/>
                    <a:pt x="104687" y="443198"/>
                    <a:pt x="273942" y="273942"/>
                  </a:cubicBezTo>
                  <a:close/>
                  <a:moveTo>
                    <a:pt x="935297" y="0"/>
                  </a:moveTo>
                  <a:cubicBezTo>
                    <a:pt x="1064435" y="0"/>
                    <a:pt x="1187459" y="26172"/>
                    <a:pt x="1299357" y="73501"/>
                  </a:cubicBezTo>
                  <a:lnTo>
                    <a:pt x="1350022" y="97907"/>
                  </a:lnTo>
                  <a:lnTo>
                    <a:pt x="1334820" y="117636"/>
                  </a:lnTo>
                  <a:lnTo>
                    <a:pt x="1288987" y="95557"/>
                  </a:lnTo>
                  <a:cubicBezTo>
                    <a:pt x="1180277" y="49576"/>
                    <a:pt x="1060756" y="24150"/>
                    <a:pt x="935297" y="24150"/>
                  </a:cubicBezTo>
                  <a:cubicBezTo>
                    <a:pt x="809838" y="24150"/>
                    <a:pt x="690318" y="49576"/>
                    <a:pt x="581608" y="95557"/>
                  </a:cubicBezTo>
                  <a:lnTo>
                    <a:pt x="535774" y="117636"/>
                  </a:lnTo>
                  <a:lnTo>
                    <a:pt x="520572" y="97907"/>
                  </a:lnTo>
                  <a:lnTo>
                    <a:pt x="571238" y="73501"/>
                  </a:lnTo>
                  <a:cubicBezTo>
                    <a:pt x="683135" y="26172"/>
                    <a:pt x="806160" y="0"/>
                    <a:pt x="935297" y="0"/>
                  </a:cubicBez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35D3F-EB1F-0494-90BE-162113B93544}"/>
                </a:ext>
              </a:extLst>
            </p:cNvPr>
            <p:cNvSpPr/>
            <p:nvPr/>
          </p:nvSpPr>
          <p:spPr>
            <a:xfrm>
              <a:off x="2507407" y="3308984"/>
              <a:ext cx="1220743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360°</a:t>
              </a:r>
              <a:endParaRPr lang="en-US" sz="44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4C9D02-B185-E6FF-5515-1A8BE375E379}"/>
                </a:ext>
              </a:extLst>
            </p:cNvPr>
            <p:cNvSpPr/>
            <p:nvPr/>
          </p:nvSpPr>
          <p:spPr>
            <a:xfrm>
              <a:off x="642928" y="3178725"/>
              <a:ext cx="1458886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Territoires commerciaux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Store with solid fill">
              <a:extLst>
                <a:ext uri="{FF2B5EF4-FFF2-40B4-BE49-F238E27FC236}">
                  <a16:creationId xmlns:a16="http://schemas.microsoft.com/office/drawing/2014/main" id="{5B0F4A8C-02C7-D50E-AD2F-6B6548A6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3489" y="2686515"/>
              <a:ext cx="537762" cy="5377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C74D1-F7BF-B4C6-9269-04675B2EF113}"/>
                </a:ext>
              </a:extLst>
            </p:cNvPr>
            <p:cNvSpPr/>
            <p:nvPr/>
          </p:nvSpPr>
          <p:spPr>
            <a:xfrm>
              <a:off x="14179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Remises et promotions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2" name="Graphic 41" descr="Minimise with solid fill">
              <a:extLst>
                <a:ext uri="{FF2B5EF4-FFF2-40B4-BE49-F238E27FC236}">
                  <a16:creationId xmlns:a16="http://schemas.microsoft.com/office/drawing/2014/main" id="{6F586E1B-B81C-CB25-BF28-E2E85EFF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427" y="4563618"/>
              <a:ext cx="507844" cy="50784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400AA5-A28B-D262-9529-B933B6F60BC4}"/>
                </a:ext>
              </a:extLst>
            </p:cNvPr>
            <p:cNvSpPr/>
            <p:nvPr/>
          </p:nvSpPr>
          <p:spPr>
            <a:xfrm>
              <a:off x="35842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Stratégie 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6" name="Graphic 45" descr="Tag with solid fill">
              <a:extLst>
                <a:ext uri="{FF2B5EF4-FFF2-40B4-BE49-F238E27FC236}">
                  <a16:creationId xmlns:a16="http://schemas.microsoft.com/office/drawing/2014/main" id="{4AE3F40D-15EA-5CAF-1DC3-B1139003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31072" y="4528942"/>
              <a:ext cx="527152" cy="527152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C111E7-E601-D40B-F91B-339251FB9551}"/>
                </a:ext>
              </a:extLst>
            </p:cNvPr>
            <p:cNvSpPr/>
            <p:nvPr/>
          </p:nvSpPr>
          <p:spPr>
            <a:xfrm>
              <a:off x="4206386" y="3178725"/>
              <a:ext cx="1220745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Disponibilité et ruptures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Graphic 49" descr="Customer review with solid fill">
              <a:extLst>
                <a:ext uri="{FF2B5EF4-FFF2-40B4-BE49-F238E27FC236}">
                  <a16:creationId xmlns:a16="http://schemas.microsoft.com/office/drawing/2014/main" id="{106DB740-5C46-0E93-5973-59F54DE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0873" y="2624788"/>
              <a:ext cx="571770" cy="57177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980A3-58CB-262B-3EA2-4F56D113EF76}"/>
                </a:ext>
              </a:extLst>
            </p:cNvPr>
            <p:cNvSpPr/>
            <p:nvPr/>
          </p:nvSpPr>
          <p:spPr>
            <a:xfrm>
              <a:off x="2291924" y="1829351"/>
              <a:ext cx="1639148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et assortiment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2" name="Graphic 51" descr="Flowchart with solid fill">
              <a:extLst>
                <a:ext uri="{FF2B5EF4-FFF2-40B4-BE49-F238E27FC236}">
                  <a16:creationId xmlns:a16="http://schemas.microsoft.com/office/drawing/2014/main" id="{082B96B5-5B4F-D04B-6B07-F64F940F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05168" y="1280970"/>
              <a:ext cx="612662" cy="612662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F1AC3F-94CA-C66F-3EC6-227E0F14B40B}"/>
              </a:ext>
            </a:extLst>
          </p:cNvPr>
          <p:cNvSpPr/>
          <p:nvPr/>
        </p:nvSpPr>
        <p:spPr>
          <a:xfrm>
            <a:off x="449891" y="422833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0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8911-70B6-7297-C8AC-F6775D66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BF139-2B99-C180-AED4-369B17BC836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68549-D846-65AF-A497-4A0DF952C8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D503C3-CAD9-B210-FCE6-6FB479584B6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EA1F-AD4F-F826-DB8C-CC3F423E2B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6990DF8-1750-3CB6-1694-C94768F8972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4394E79-8567-923F-4DA4-B06D4678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BB0C5-3531-27D1-A323-2AB3A22D4D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acteurs plus haut de gamme entrent ils fréquemment dans notre territoire prix en période de promotion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CBA9B10-53B8-C272-4568-E978BD1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04E0CA-6323-A99E-FF25-0875FFA9BD8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5B222-E957-B5D8-0E8A-F9A74470031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A619E0-8FAC-A77A-99FF-61D778D3A4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475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7088-BEE7-D6E5-B78A-9FE0EC8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20290-618A-DAE7-20BA-A6923EFC4E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5E073-3FDD-C6FE-53DF-6895EAFC3EC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AC0639-87B3-A73F-76B1-8F7EBB41516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DF78-D1F1-ADAE-DDD0-4CD06D6D0F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</a:t>
            </a:r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| </a:t>
            </a:r>
            <a:r>
              <a:rPr lang="fr-FR" sz="110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4B3403-7E3C-CBF3-86CA-EEA9CB55247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D2B74BC-4855-D169-76F7-AF0F50B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2721-1B04-1BBA-B643-9AD504CE454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campagnes ont-elles eu un impact sur le franchissement d’un prix psychologique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A8B56AB-CA4F-3ACA-5893-075399F1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A6728-1F95-A5E7-7949-BB0EA67AA39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9CC0-0C32-BDF9-8A2E-0F217708775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9989E4-CE9C-687D-12CA-F4E3FBFAA2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369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D749-6D05-C09E-2968-2E13C03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D1AAD-EA12-C0AC-6D85-9EB78B431D9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5E40D0-9274-425A-B05B-B2F0A9E283F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475C4-50D4-4564-25D4-8241B5384A27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C58984-D16B-6D0B-F698-D24C4E6DDB15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605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40D0-E7C2-987F-B5DA-D69D80F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5E99C-CC6C-11F0-FD44-76CDB4C662D5}"/>
              </a:ext>
            </a:extLst>
          </p:cNvPr>
          <p:cNvSpPr/>
          <p:nvPr/>
        </p:nvSpPr>
        <p:spPr>
          <a:xfrm>
            <a:off x="789832" y="661790"/>
            <a:ext cx="10456694" cy="5534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a évolué le taux de disponibilité des différents produits et quel est le manque à gagner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 a-t-il des ruptures à répétition sur certains magasins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sont elles localisées sur une région ?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Combien de temps dure en moyenne une rupture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évolue ce délai sur les différents produits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augmentent-elles avant ou après promotion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prix changent-ils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rupture d’un produit est elle corrélée à la rupture des autres produits de la gamme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position sur le site change-t-elle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Quels sont les magasins à risque actuellement ?</a:t>
            </a:r>
          </a:p>
        </p:txBody>
      </p:sp>
    </p:spTree>
    <p:extLst>
      <p:ext uri="{BB962C8B-B14F-4D97-AF65-F5344CB8AC3E}">
        <p14:creationId xmlns:p14="http://schemas.microsoft.com/office/powerpoint/2010/main" val="2210529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0185-F1F6-9393-4911-B058DC11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D12A6-2A6F-A886-55B0-16DE7E5A3DA6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95EBDE-FA82-9B1D-3CD8-0194614B6447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D68100-4650-09B5-701D-8C831F0BA019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7CB706-879F-AEF7-D1FC-831AEFDDEC91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b="1" i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Comprendre l’environnement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Implémenter la conquête magasin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l’efficacité sur le parc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966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C050-58F5-D172-8660-C81D4641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1589BB-D481-89DC-E7E0-8EAD5D2E3C60}"/>
              </a:ext>
            </a:extLst>
          </p:cNvPr>
          <p:cNvSpPr/>
          <p:nvPr/>
        </p:nvSpPr>
        <p:spPr>
          <a:xfrm>
            <a:off x="789832" y="239486"/>
            <a:ext cx="10456694" cy="6379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 comparatif des principaux KPIs par zone commerciale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Une page pour comparer les performances sur les différentes régions (tableau de synthèse) sur les prix, les promotions, la distribution, les ruptures,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Liste des actions prioritaires par région sur une page (carte avec des bulles et une liste d’actions avec estimation du potentiel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des zones prioritaires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Pour chacun des cas on boucle pour avoir tout le contenu d’une zone à la suite (tout le contenu zone 1, puis 2,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1 page de synthèse pour chaque zone avec ses actions prioritaires détaillées et les impacts attendus par initiative.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l’environnement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détaillée sur chaque zone commerciale avec les concurrents locaux (et l’écart avec le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natio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), les prix moyens, etc.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On se concentre sur les différences dans l’environnement de marché, les magasins sont ils plus grands, quels sont les concurrents avec une forte implantation locale, etc.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Implémenter la conquête magasin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Zoom sur les magasins à conquérir en priorité avec une liste des 10 magasins prioritaires (si pertinent)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performance sur le parc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ruptures, incohérences prix, mise en avant produit, trous dans l’assortiment (i.e. renforcer le parc existant)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5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34C8-5EA3-D564-EF7E-EBAA1631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46FFD-A62A-A202-FE05-1E11C23EB762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7C765B-9334-1492-681B-B38C34009DBD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65A7A-2C3E-C9EB-360F-21132E52F6A5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25DEAC-D9DA-F81D-C888-766914E60F18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D03-565B-35F2-9134-536D7F5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55B0D-619E-85A6-33EF-9D5951A445D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B36B8-EB2F-5DB4-F7C1-ACEC71B889D2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85CE8-F54E-5CCC-7181-8333E47F810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6A177C-15BF-DB8A-CAB6-C7BF438FD6C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distributeur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Environnement concurrentiel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globale</a:t>
            </a:r>
          </a:p>
          <a:p>
            <a:pPr lvl="1"/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897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28521</TotalTime>
  <Words>7438</Words>
  <Application>Microsoft Office PowerPoint</Application>
  <PresentationFormat>Widescreen</PresentationFormat>
  <Paragraphs>1486</Paragraphs>
  <Slides>76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Aptos</vt:lpstr>
      <vt:lpstr>Aptos Black</vt:lpstr>
      <vt:lpstr>Aptos Display</vt:lpstr>
      <vt:lpstr>Arial</vt:lpstr>
      <vt:lpstr>Lato</vt:lpstr>
      <vt:lpstr>Lato Black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1054</cp:revision>
  <dcterms:created xsi:type="dcterms:W3CDTF">2025-05-09T11:21:43Z</dcterms:created>
  <dcterms:modified xsi:type="dcterms:W3CDTF">2025-10-02T17:49:59Z</dcterms:modified>
</cp:coreProperties>
</file>